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789" r:id="rId2"/>
    <p:sldId id="790" r:id="rId3"/>
    <p:sldId id="791" r:id="rId4"/>
    <p:sldId id="792" r:id="rId5"/>
    <p:sldId id="793" r:id="rId6"/>
    <p:sldId id="794" r:id="rId7"/>
    <p:sldId id="795" r:id="rId8"/>
    <p:sldId id="803" r:id="rId9"/>
    <p:sldId id="801" r:id="rId10"/>
    <p:sldId id="796" r:id="rId11"/>
    <p:sldId id="797" r:id="rId12"/>
    <p:sldId id="798" r:id="rId13"/>
    <p:sldId id="799" r:id="rId14"/>
    <p:sldId id="800" r:id="rId15"/>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32" d="100"/>
          <a:sy n="132" d="100"/>
        </p:scale>
        <p:origin x="810"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dPt>
          <c:dPt>
            <c:idx val="1"/>
            <c:bubble3D val="0"/>
          </c:dPt>
          <c:dPt>
            <c:idx val="2"/>
            <c:bubble3D val="0"/>
          </c:dPt>
          <c:dPt>
            <c:idx val="3"/>
            <c:bubble3D val="0"/>
          </c:dPt>
          <c:dPt>
            <c:idx val="4"/>
            <c:bubble3D val="0"/>
          </c:dPt>
          <c:dPt>
            <c:idx val="5"/>
            <c:bubble3D val="0"/>
          </c:dPt>
          <c:dPt>
            <c:idx val="6"/>
            <c:bubble3D val="0"/>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26</c:v>
                </c:pt>
                <c:pt idx="1">
                  <c:v>47</c:v>
                </c:pt>
                <c:pt idx="2">
                  <c:v>85</c:v>
                </c:pt>
                <c:pt idx="3">
                  <c:v>384</c:v>
                </c:pt>
                <c:pt idx="4">
                  <c:v>16</c:v>
                </c:pt>
                <c:pt idx="5">
                  <c:v>17</c:v>
                </c:pt>
                <c:pt idx="6">
                  <c:v>8</c:v>
                </c:pt>
              </c:numCache>
            </c:numRef>
          </c:val>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9/23/2017</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9/23/2017</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CCW 2017 </a:t>
            </a:r>
            <a:r>
              <a:rPr lang="mr-IN" altLang="en-US" dirty="0" smtClean="0">
                <a:solidFill>
                  <a:schemeClr val="bg1"/>
                </a:solidFill>
              </a:rPr>
              <a:t>–</a:t>
            </a:r>
            <a:r>
              <a:rPr lang="en-GB" altLang="en-US" dirty="0" smtClean="0">
                <a:solidFill>
                  <a:schemeClr val="bg1"/>
                </a:solidFill>
              </a:rPr>
              <a:t> Hong Kong </a:t>
            </a:r>
            <a:r>
              <a:rPr lang="mr-IN" altLang="en-US" dirty="0" smtClean="0">
                <a:solidFill>
                  <a:schemeClr val="bg1"/>
                </a:solidFill>
              </a:rPr>
              <a:t>–</a:t>
            </a:r>
            <a:r>
              <a:rPr lang="en-GB" altLang="en-US" dirty="0" smtClean="0">
                <a:solidFill>
                  <a:schemeClr val="bg1"/>
                </a:solidFill>
              </a:rPr>
              <a:t>18</a:t>
            </a:r>
            <a:r>
              <a:rPr lang="en-GB" altLang="en-US" baseline="0" dirty="0" smtClean="0">
                <a:solidFill>
                  <a:schemeClr val="bg1"/>
                </a:solidFill>
              </a:rPr>
              <a:t> May </a:t>
            </a:r>
            <a:r>
              <a:rPr lang="en-GB" altLang="en-US" dirty="0" smtClean="0">
                <a:solidFill>
                  <a:schemeClr val="bg1"/>
                </a:solidFill>
              </a:rPr>
              <a:t>2017</a:t>
            </a:r>
            <a:endParaRPr lang="en-GB" altLang="en-US" sz="800" dirty="0" smtClean="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9/23/2017</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smtClean="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9/23/2017</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PCG#39 </a:t>
            </a:r>
            <a:r>
              <a:rPr lang="mr-IN" altLang="en-US" dirty="0" smtClean="0">
                <a:solidFill>
                  <a:schemeClr val="bg1"/>
                </a:solidFill>
              </a:rPr>
              <a:t>–</a:t>
            </a:r>
            <a:r>
              <a:rPr lang="en-GB" altLang="en-US" dirty="0" smtClean="0">
                <a:solidFill>
                  <a:schemeClr val="bg1"/>
                </a:solidFill>
              </a:rPr>
              <a:t> Vienna, Austria </a:t>
            </a:r>
            <a:r>
              <a:rPr lang="mr-IN" altLang="en-US" dirty="0" smtClean="0">
                <a:solidFill>
                  <a:schemeClr val="bg1"/>
                </a:solidFill>
              </a:rPr>
              <a:t>–</a:t>
            </a:r>
            <a:r>
              <a:rPr lang="en-GB" altLang="en-US" dirty="0" smtClean="0">
                <a:solidFill>
                  <a:schemeClr val="bg1"/>
                </a:solidFill>
              </a:rPr>
              <a:t>28</a:t>
            </a:r>
            <a:r>
              <a:rPr lang="en-GB" altLang="en-US" baseline="0" dirty="0" smtClean="0">
                <a:solidFill>
                  <a:schemeClr val="bg1"/>
                </a:solidFill>
              </a:rPr>
              <a:t> September </a:t>
            </a:r>
            <a:r>
              <a:rPr lang="en-GB" altLang="en-US" dirty="0" smtClean="0">
                <a:solidFill>
                  <a:schemeClr val="bg1"/>
                </a:solidFill>
              </a:rPr>
              <a:t>2017</a:t>
            </a:r>
            <a:endParaRPr lang="en-GB" altLang="en-US" sz="800"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smtClean="0">
                <a:effectLst>
                  <a:outerShdw blurRad="38100" dist="38100" dir="2700000" algn="tl">
                    <a:srgbClr val="C0C0C0"/>
                  </a:outerShdw>
                </a:effectLst>
              </a:rPr>
              <a:t>  </a:t>
            </a:r>
            <a:r>
              <a:rPr lang="en-GB" sz="3000" dirty="0"/>
              <a:t>MCC Activity Report</a:t>
            </a:r>
            <a:br>
              <a:rPr lang="en-GB" sz="3000" dirty="0"/>
            </a:b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100" dirty="0">
                <a:effectLst>
                  <a:outerShdw blurRad="38100" dist="38100" dir="2700000" algn="tl">
                    <a:srgbClr val="C0C0C0"/>
                  </a:outerShdw>
                </a:effectLst>
              </a:rPr>
              <a:t/>
            </a: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smtClean="0"/>
              <a:t>Source</a:t>
            </a:r>
          </a:p>
          <a:p>
            <a:pPr marL="0" indent="0" algn="ctr" eaLnBrk="1" hangingPunct="1">
              <a:buNone/>
            </a:pPr>
            <a:r>
              <a:rPr lang="en-GB" altLang="en-US" dirty="0" smtClean="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a:t>
            </a:r>
            <a:r>
              <a:rPr lang="en-GB" altLang="en-US" sz="1350" b="1" dirty="0" smtClean="0"/>
              <a:t>PCG#39</a:t>
            </a:r>
            <a:r>
              <a:rPr lang="en-GB" altLang="en-US" sz="1350" b="1" dirty="0"/>
              <a:t/>
            </a:r>
            <a:br>
              <a:rPr lang="en-GB" altLang="en-US" sz="1350" b="1" dirty="0"/>
            </a:br>
            <a:r>
              <a:rPr lang="en-GB" altLang="en-US" sz="1350" b="1" dirty="0" smtClean="0"/>
              <a:t>Vienna, Austria, </a:t>
            </a:r>
          </a:p>
          <a:p>
            <a:pPr>
              <a:spcBef>
                <a:spcPct val="0"/>
              </a:spcBef>
              <a:buFontTx/>
              <a:buNone/>
            </a:pPr>
            <a:r>
              <a:rPr lang="en-GB" altLang="en-US" sz="1350" b="1" dirty="0" smtClean="0"/>
              <a:t>28 September </a:t>
            </a:r>
            <a:r>
              <a:rPr lang="en-GB" altLang="en-US" sz="1350" b="1" dirty="0"/>
              <a:t>2017</a:t>
            </a:r>
            <a:br>
              <a:rPr lang="en-GB" altLang="en-US" sz="1350" b="1" dirty="0"/>
            </a:br>
            <a:r>
              <a:rPr lang="en-GB" altLang="en-US" sz="1350" b="1" dirty="0" smtClean="0"/>
              <a:t>PCG39_08</a:t>
            </a:r>
            <a:r>
              <a:rPr lang="en-GB" altLang="en-US" sz="1350" b="1" dirty="0">
                <a:solidFill>
                  <a:srgbClr val="FF0000"/>
                </a:solidFill>
              </a:rPr>
              <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3000" dirty="0">
                <a:solidFill>
                  <a:srgbClr val="FF3300"/>
                </a:solidFill>
              </a:rPr>
              <a:t>3GPP Membership</a:t>
            </a:r>
            <a:endParaRPr lang="en-GB" altLang="en-US" sz="3000" dirty="0">
              <a:solidFill>
                <a:srgbClr val="FF3300"/>
              </a:solidFill>
            </a:endParaRPr>
          </a:p>
        </p:txBody>
      </p:sp>
      <p:sp>
        <p:nvSpPr>
          <p:cNvPr id="323588" name="Text Box 4"/>
          <p:cNvSpPr txBox="1">
            <a:spLocks noChangeArrowheads="1"/>
          </p:cNvSpPr>
          <p:nvPr/>
        </p:nvSpPr>
        <p:spPr bwMode="auto">
          <a:xfrm>
            <a:off x="1377553" y="795338"/>
            <a:ext cx="6318647" cy="484748"/>
          </a:xfrm>
          <a:prstGeom prst="rect">
            <a:avLst/>
          </a:prstGeom>
          <a:noFill/>
          <a:ln w="9525">
            <a:noFill/>
            <a:miter lim="800000"/>
            <a:headEnd/>
            <a:tailEnd/>
          </a:ln>
          <a:effectLst/>
        </p:spPr>
        <p:txBody>
          <a:bodyPr>
            <a:spAutoFit/>
          </a:bodyPr>
          <a:lstStyle/>
          <a:p>
            <a:pPr algn="ctr">
              <a:spcBef>
                <a:spcPct val="50000"/>
              </a:spcBef>
              <a:defRPr/>
            </a:pPr>
            <a:r>
              <a:rPr lang="en-US" sz="1200" dirty="0"/>
              <a:t>3GPP Membership currently stands at </a:t>
            </a:r>
            <a:r>
              <a:rPr lang="en-US" sz="1200" i="1" u="sng" dirty="0" smtClean="0"/>
              <a:t>583 </a:t>
            </a:r>
            <a:r>
              <a:rPr lang="en-US" sz="1200" dirty="0"/>
              <a:t>Individual Members.  </a:t>
            </a:r>
            <a:r>
              <a:rPr lang="en-US" sz="1200" dirty="0" smtClean="0"/>
              <a:t>In </a:t>
            </a:r>
            <a:r>
              <a:rPr lang="en-US" sz="1200" dirty="0"/>
              <a:t>addition, there are </a:t>
            </a:r>
            <a:r>
              <a:rPr lang="en-US" sz="1200" dirty="0" smtClean="0"/>
              <a:t>27 </a:t>
            </a:r>
            <a:r>
              <a:rPr lang="en-US" sz="1200" dirty="0"/>
              <a:t>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385" y="1976438"/>
            <a:ext cx="14049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45</a:t>
            </a:r>
            <a:r>
              <a:rPr lang="en-GB" altLang="en-US" sz="1500" dirty="0">
                <a:solidFill>
                  <a:srgbClr val="FF0000"/>
                </a:solidFill>
                <a:latin typeface="Arial" panose="020B0604020202020204" pitchFamily="34" charset="0"/>
              </a:rPr>
              <a:t> Countries 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445352600"/>
              </p:ext>
            </p:extLst>
          </p:nvPr>
        </p:nvGraphicFramePr>
        <p:xfrm>
          <a:off x="1782417" y="1302486"/>
          <a:ext cx="6056244" cy="3455044"/>
        </p:xfrm>
        <a:graphic>
          <a:graphicData uri="http://schemas.openxmlformats.org/presentationml/2006/ole">
            <mc:AlternateContent xmlns:mc="http://schemas.openxmlformats.org/markup-compatibility/2006">
              <mc:Choice xmlns:v="urn:schemas-microsoft-com:vml" Requires="v">
                <p:oleObj spid="_x0000_s1032" name="Chart" r:id="rId3" imgW="6562610" imgH="6400890" progId="MSGraph.Chart.8">
                  <p:embed/>
                </p:oleObj>
              </mc:Choice>
              <mc:Fallback>
                <p:oleObj name="Chart" r:id="rId3" imgW="6562610" imgH="6400890" progId="MSGraph.Chart.8">
                  <p:embed/>
                  <p:pic>
                    <p:nvPicPr>
                      <p:cNvPr id="0" name=""/>
                      <p:cNvPicPr>
                        <a:picLocks noChangeAspect="1" noChangeArrowheads="1"/>
                      </p:cNvPicPr>
                      <p:nvPr/>
                    </p:nvPicPr>
                    <p:blipFill>
                      <a:blip r:embed="rId4"/>
                      <a:srcRect/>
                      <a:stretch>
                        <a:fillRect/>
                      </a:stretch>
                    </p:blipFill>
                    <p:spPr bwMode="auto">
                      <a:xfrm>
                        <a:off x="1782417" y="1302486"/>
                        <a:ext cx="6056244" cy="3455044"/>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a:t>3GPP Member Territories</a:t>
            </a:r>
          </a:p>
        </p:txBody>
      </p:sp>
      <p:graphicFrame>
        <p:nvGraphicFramePr>
          <p:cNvPr id="7" name="Table 6"/>
          <p:cNvGraphicFramePr>
            <a:graphicFrameLocks noGrp="1"/>
          </p:cNvGraphicFramePr>
          <p:nvPr/>
        </p:nvGraphicFramePr>
        <p:xfrm>
          <a:off x="1875237" y="1196578"/>
          <a:ext cx="5844778" cy="2416300"/>
        </p:xfrm>
        <a:graphic>
          <a:graphicData uri="http://schemas.openxmlformats.org/drawingml/2006/table">
            <a:tbl>
              <a:tblPr firstRow="1" bandRow="1">
                <a:tableStyleId>{5C22544A-7EE6-4342-B048-85BDC9FD1C3A}</a:tableStyleId>
              </a:tblPr>
              <a:tblGrid>
                <a:gridCol w="1101714"/>
                <a:gridCol w="926890"/>
                <a:gridCol w="1187137"/>
                <a:gridCol w="1243608"/>
                <a:gridCol w="1385429"/>
              </a:tblGrid>
              <a:tr h="2270522">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AZERBAIJAN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BELGIUM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BOTSWANA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BRAZIL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CANADA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DENMARK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ESTONIA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FINLAND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FRANCE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GERMANY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HONG KONG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INDIA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INDONESIA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ISRAEL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ITALY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JAPAN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KOREA (REPUBLIC OF)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LEBANON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NETHERLANDS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NORWAY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POLAND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PORTUGAL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QATAR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ROMANIA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RUSSIAN FEDERATION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SINGAPORE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SLOVAKIA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SLOVENIA </a:t>
                      </a:r>
                      <a:endParaRPr lang="en-GB" sz="800" dirty="0" smtClean="0">
                        <a:effectLst/>
                        <a:latin typeface="+mn-lt"/>
                        <a:ea typeface="Calibri" panose="020F0502020204030204" pitchFamily="34" charset="0"/>
                        <a:cs typeface="Times New Roman" panose="02020603050405020304" pitchFamily="18" charset="0"/>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SOUTH AFRICA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SPAIN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SWEDEN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SWITZERLAND</a:t>
                      </a:r>
                      <a:endParaRPr lang="en-GB" sz="800" dirty="0" smtClean="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ea typeface="Times New Roman" panose="02020603050405020304" pitchFamily="18" charset="0"/>
                          <a:cs typeface="Times New Roman" panose="02020603050405020304" pitchFamily="18" charset="0"/>
                        </a:rPr>
                        <a:t>TAIWAN, PROVINCE OF CHINA </a:t>
                      </a:r>
                      <a:endParaRPr lang="en-GB" sz="8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TURKEY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ARAB EMIRATES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STATES</a:t>
                      </a:r>
                      <a:endParaRPr lang="en-GB" sz="800" dirty="0">
                        <a:latin typeface="+mj-lt"/>
                      </a:endParaRPr>
                    </a:p>
                  </a:txBody>
                  <a:tcPr marL="68573" marR="68573" marT="34289" marB="34289">
                    <a:solidFill>
                      <a:schemeClr val="bg1"/>
                    </a:solidFill>
                  </a:tcPr>
                </a:tc>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r>
              <a:rPr lang="en-GB" sz="1050" dirty="0">
                <a:latin typeface="Calibri" panose="020F0502020204030204" pitchFamily="34" charset="0"/>
                <a:ea typeface="Calibri" panose="020F0502020204030204" pitchFamily="34" charset="0"/>
                <a:cs typeface="Times New Roman" panose="02020603050405020304" pitchFamily="18" charset="0"/>
              </a:rPr>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485900" y="3613549"/>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smtClean="0">
                <a:cs typeface="Arial" panose="020B0604020202020204" pitchFamily="34" charset="0"/>
              </a:rPr>
              <a:t>3GPP Individual Members come from 45 countries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3000" dirty="0" smtClean="0"/>
              <a:t>583 Individual </a:t>
            </a:r>
            <a:r>
              <a:rPr lang="en-GB" altLang="en-US" sz="3000" dirty="0"/>
              <a:t>Members in 3GPP</a:t>
            </a:r>
            <a:endParaRPr lang="en-US" altLang="en-US" sz="3000" dirty="0"/>
          </a:p>
        </p:txBody>
      </p:sp>
      <p:graphicFrame>
        <p:nvGraphicFramePr>
          <p:cNvPr id="2" name="Chart 7"/>
          <p:cNvGraphicFramePr>
            <a:graphicFrameLocks/>
          </p:cNvGraphicFramePr>
          <p:nvPr>
            <p:extLst>
              <p:ext uri="{D42A27DB-BD31-4B8C-83A1-F6EECF244321}">
                <p14:modId xmlns:p14="http://schemas.microsoft.com/office/powerpoint/2010/main" val="316871798"/>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altLang="en-US" smtClean="0">
                <a:solidFill>
                  <a:srgbClr val="FF3300"/>
                </a:solidFill>
              </a:rPr>
              <a:t>Antitrust Training</a:t>
            </a:r>
            <a:endParaRPr lang="en-US" altLang="en-US" smtClean="0"/>
          </a:p>
        </p:txBody>
      </p:sp>
      <p:sp>
        <p:nvSpPr>
          <p:cNvPr id="4" name="Rectangle 3"/>
          <p:cNvSpPr txBox="1">
            <a:spLocks noChangeArrowheads="1"/>
          </p:cNvSpPr>
          <p:nvPr/>
        </p:nvSpPr>
        <p:spPr>
          <a:xfrm>
            <a:off x="689429" y="797719"/>
            <a:ext cx="6906304" cy="3515916"/>
          </a:xfrm>
          <a:prstGeom prst="rect">
            <a:avLst/>
          </a:prstGeom>
        </p:spPr>
        <p:txBody>
          <a:bodyPr lIns="67866" tIns="33338" rIns="67866" bIns="33338">
            <a:normAutofit/>
          </a:bodyPr>
          <a:lstStyle/>
          <a:p>
            <a:pPr marL="335756" lvl="1" indent="7144" eaLnBrk="1" fontAlgn="auto" hangingPunct="1">
              <a:spcAft>
                <a:spcPts val="0"/>
              </a:spcAft>
              <a:buClr>
                <a:srgbClr val="003366"/>
              </a:buClr>
              <a:defRPr/>
            </a:pPr>
            <a:endParaRPr lang="en-GB" sz="1350" dirty="0">
              <a:cs typeface="Arial" pitchFamily="34" charset="0"/>
            </a:endParaRPr>
          </a:p>
          <a:p>
            <a:pPr marL="335756" lvl="1" indent="7144" eaLnBrk="1" fontAlgn="auto" hangingPunct="1">
              <a:spcAft>
                <a:spcPts val="0"/>
              </a:spcAft>
              <a:buClr>
                <a:srgbClr val="003366"/>
              </a:buClr>
              <a:defRPr/>
            </a:pPr>
            <a:r>
              <a:rPr lang="en-GB" sz="1350" dirty="0">
                <a:cs typeface="Arial" pitchFamily="34" charset="0"/>
              </a:rPr>
              <a:t>Three antitrust and competition law training sessions </a:t>
            </a:r>
            <a:r>
              <a:rPr lang="en-GB" sz="1350" dirty="0" smtClean="0">
                <a:cs typeface="Arial" pitchFamily="34" charset="0"/>
              </a:rPr>
              <a:t>have taken place so far in 2017</a:t>
            </a:r>
            <a:r>
              <a:rPr lang="en-GB" sz="1350" dirty="0">
                <a:cs typeface="Arial" pitchFamily="34" charset="0"/>
              </a:rPr>
              <a:t>:</a:t>
            </a:r>
          </a:p>
          <a:p>
            <a:pPr marL="335756" lvl="1" indent="7144" eaLnBrk="1" fontAlgn="auto" hangingPunct="1">
              <a:spcAft>
                <a:spcPts val="0"/>
              </a:spcAft>
              <a:buClr>
                <a:srgbClr val="003366"/>
              </a:buClr>
              <a:defRPr/>
            </a:pPr>
            <a:endParaRPr lang="en-GB" sz="1350" dirty="0">
              <a:cs typeface="Arial" pitchFamily="34" charset="0"/>
            </a:endParaRPr>
          </a:p>
          <a:p>
            <a:pPr marL="678656" lvl="2" indent="7144" eaLnBrk="1" fontAlgn="auto" hangingPunct="1">
              <a:spcAft>
                <a:spcPts val="0"/>
              </a:spcAft>
              <a:buClr>
                <a:srgbClr val="003366"/>
              </a:buClr>
              <a:defRPr/>
            </a:pPr>
            <a:r>
              <a:rPr lang="en-GB" sz="1350" dirty="0">
                <a:cs typeface="Arial" pitchFamily="34" charset="0"/>
              </a:rPr>
              <a:t>27 March: 	</a:t>
            </a:r>
            <a:r>
              <a:rPr lang="en-GB" sz="1350" dirty="0" smtClean="0">
                <a:cs typeface="Arial" pitchFamily="34" charset="0"/>
              </a:rPr>
              <a:t>	convenient </a:t>
            </a:r>
            <a:r>
              <a:rPr lang="en-GB" sz="1350" dirty="0">
                <a:cs typeface="Arial" pitchFamily="34" charset="0"/>
              </a:rPr>
              <a:t>for European based leaders </a:t>
            </a:r>
            <a:endParaRPr lang="en-GB" sz="2100" b="1" dirty="0">
              <a:solidFill>
                <a:srgbClr val="FF0000"/>
              </a:solidFill>
              <a:cs typeface="Arial" pitchFamily="34" charset="0"/>
            </a:endParaRPr>
          </a:p>
          <a:p>
            <a:pPr marL="678656" lvl="2" indent="7144" eaLnBrk="1" fontAlgn="auto" hangingPunct="1">
              <a:spcAft>
                <a:spcPts val="0"/>
              </a:spcAft>
              <a:buClr>
                <a:srgbClr val="003366"/>
              </a:buClr>
              <a:defRPr/>
            </a:pPr>
            <a:r>
              <a:rPr lang="en-GB" sz="1350" dirty="0">
                <a:cs typeface="Arial" pitchFamily="34" charset="0"/>
              </a:rPr>
              <a:t>03 May:		convenient for US based leaders</a:t>
            </a:r>
          </a:p>
          <a:p>
            <a:pPr marL="678656" lvl="2" indent="7144" eaLnBrk="1" fontAlgn="auto" hangingPunct="1">
              <a:spcAft>
                <a:spcPts val="0"/>
              </a:spcAft>
              <a:buClr>
                <a:srgbClr val="003366"/>
              </a:buClr>
              <a:defRPr/>
            </a:pPr>
            <a:r>
              <a:rPr lang="en-GB" sz="1350" dirty="0">
                <a:cs typeface="Arial" pitchFamily="34" charset="0"/>
              </a:rPr>
              <a:t>01 June:		convenient for Asian based leaders</a:t>
            </a:r>
          </a:p>
          <a:p>
            <a:pPr marL="335756" lvl="1" indent="7144" eaLnBrk="1" fontAlgn="auto" hangingPunct="1">
              <a:spcAft>
                <a:spcPts val="0"/>
              </a:spcAft>
              <a:buClr>
                <a:srgbClr val="003366"/>
              </a:buClr>
              <a:defRPr/>
            </a:pPr>
            <a:endParaRPr lang="en-GB" sz="1350" dirty="0">
              <a:cs typeface="Arial" pitchFamily="34" charset="0"/>
            </a:endParaRPr>
          </a:p>
          <a:p>
            <a:pPr marL="335756" lvl="1" indent="7144" eaLnBrk="1" fontAlgn="auto" hangingPunct="1">
              <a:spcAft>
                <a:spcPts val="0"/>
              </a:spcAft>
              <a:buClr>
                <a:srgbClr val="003366"/>
              </a:buClr>
              <a:defRPr/>
            </a:pPr>
            <a:r>
              <a:rPr lang="en-GB" sz="1350" dirty="0" smtClean="0">
                <a:cs typeface="Arial" pitchFamily="34" charset="0"/>
              </a:rPr>
              <a:t>It is intended to holder a further session during Autumn 2017</a:t>
            </a:r>
            <a:r>
              <a:rPr lang="en-GB" sz="1350" dirty="0" smtClean="0">
                <a:cs typeface="Arial" pitchFamily="34" charset="0"/>
              </a:rPr>
              <a:t> </a:t>
            </a:r>
            <a:endParaRPr lang="en-GB" sz="1350" dirty="0">
              <a:cs typeface="Arial" pitchFamily="34" charset="0"/>
            </a:endParaRPr>
          </a:p>
          <a:p>
            <a:pPr marL="335756" lvl="1" indent="7144" eaLnBrk="1" fontAlgn="auto" hangingPunct="1">
              <a:spcAft>
                <a:spcPts val="0"/>
              </a:spcAft>
              <a:buClr>
                <a:srgbClr val="003366"/>
              </a:buClr>
              <a:defRPr/>
            </a:pPr>
            <a:endParaRPr lang="en-GB" sz="1350" dirty="0">
              <a:cs typeface="Arial" pitchFamily="34" charset="0"/>
            </a:endParaRPr>
          </a:p>
          <a:p>
            <a:pPr marL="335756" lvl="1" indent="7144" eaLnBrk="1" fontAlgn="auto" hangingPunct="1">
              <a:spcAft>
                <a:spcPts val="0"/>
              </a:spcAft>
              <a:buClr>
                <a:srgbClr val="003366"/>
              </a:buClr>
              <a:defRPr/>
            </a:pPr>
            <a:r>
              <a:rPr lang="en-GB" sz="1350" dirty="0">
                <a:cs typeface="Arial" pitchFamily="34" charset="0"/>
              </a:rPr>
              <a:t>These sessions are currently aimed at the TSG Leadership, MCC and OP staff.  The question has </a:t>
            </a:r>
            <a:r>
              <a:rPr lang="en-GB" sz="1350" dirty="0" smtClean="0">
                <a:cs typeface="Arial" pitchFamily="34" charset="0"/>
              </a:rPr>
              <a:t>again been </a:t>
            </a:r>
            <a:r>
              <a:rPr lang="en-GB" sz="1350" dirty="0">
                <a:cs typeface="Arial" pitchFamily="34" charset="0"/>
              </a:rPr>
              <a:t>raised as to whether such training should be extended to delegates as well?  Some </a:t>
            </a:r>
            <a:r>
              <a:rPr lang="en-GB" sz="1350" dirty="0" smtClean="0">
                <a:cs typeface="Arial" pitchFamily="34" charset="0"/>
              </a:rPr>
              <a:t>guidance from </a:t>
            </a:r>
            <a:r>
              <a:rPr lang="en-GB" sz="1350" dirty="0">
                <a:cs typeface="Arial" pitchFamily="34" charset="0"/>
              </a:rPr>
              <a:t>the PCG </a:t>
            </a:r>
            <a:r>
              <a:rPr lang="en-GB" sz="1350" dirty="0" smtClean="0">
                <a:cs typeface="Arial" pitchFamily="34" charset="0"/>
              </a:rPr>
              <a:t>would be welcomed on whether the scope of these </a:t>
            </a:r>
            <a:r>
              <a:rPr lang="en-GB" sz="1350" dirty="0" smtClean="0">
                <a:cs typeface="Arial" pitchFamily="34" charset="0"/>
              </a:rPr>
              <a:t>training sessions should be extended or not</a:t>
            </a:r>
            <a:r>
              <a:rPr lang="en-GB" sz="1350" dirty="0" smtClean="0">
                <a:cs typeface="Arial" pitchFamily="34" charset="0"/>
              </a:rPr>
              <a:t>.</a:t>
            </a:r>
            <a:endParaRPr lang="en-US" sz="1500" dirty="0">
              <a:latin typeface="+mn-lt"/>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6217" y="1339465"/>
            <a:ext cx="463327" cy="530274"/>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06654" y="1511605"/>
            <a:ext cx="463327" cy="530274"/>
          </a:xfrm>
          <a:prstGeom prst="rect">
            <a:avLst/>
          </a:prstGeom>
        </p:spPr>
      </p:pic>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406" y="1757002"/>
            <a:ext cx="463327" cy="530274"/>
          </a:xfrm>
          <a:prstGeom prst="rect">
            <a:avLst/>
          </a:prstGeom>
        </p:spPr>
      </p:pic>
    </p:spTree>
    <p:extLst>
      <p:ext uri="{BB962C8B-B14F-4D97-AF65-F5344CB8AC3E}">
        <p14:creationId xmlns:p14="http://schemas.microsoft.com/office/powerpoint/2010/main" val="17529728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3000">
                <a:solidFill>
                  <a:srgbClr val="FF3300"/>
                </a:solidFill>
              </a:rPr>
              <a:t>Summary and Outlook</a:t>
            </a:r>
            <a:endParaRPr lang="en-GB" altLang="en-US" sz="300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3GPP </a:t>
            </a:r>
            <a:r>
              <a:rPr lang="en-GB" altLang="en-US" sz="1350" dirty="0" smtClean="0">
                <a:latin typeface="Arial" panose="020B0604020202020204" pitchFamily="34" charset="0"/>
                <a:cs typeface="Arial" panose="020B0604020202020204" pitchFamily="34" charset="0"/>
              </a:rPr>
              <a:t>has continued to grow during 2017 with every indicator showing an upward trend.  It is hard to predict how the project will grow in the next 12 -18 months.</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workload within the TSGs </a:t>
            </a:r>
            <a:r>
              <a:rPr lang="en-GB" altLang="en-US" sz="1350" dirty="0" smtClean="0">
                <a:latin typeface="Arial" panose="020B0604020202020204" pitchFamily="34" charset="0"/>
                <a:cs typeface="Arial" panose="020B0604020202020204" pitchFamily="34" charset="0"/>
              </a:rPr>
              <a:t>has increased since the last PCG and is predicted to continue doing so in </a:t>
            </a:r>
            <a:r>
              <a:rPr lang="en-GB" altLang="en-US" sz="1350" dirty="0">
                <a:latin typeface="Arial" panose="020B0604020202020204" pitchFamily="34" charset="0"/>
                <a:cs typeface="Arial" panose="020B0604020202020204" pitchFamily="34" charset="0"/>
              </a:rPr>
              <a:t>order to meet the accelerated timeline for Release 15 and 16 </a:t>
            </a:r>
            <a:r>
              <a:rPr lang="en-GB" altLang="en-US" sz="1350" dirty="0" smtClean="0">
                <a:latin typeface="Arial" panose="020B0604020202020204" pitchFamily="34" charset="0"/>
                <a:cs typeface="Arial" panose="020B0604020202020204" pitchFamily="34" charset="0"/>
              </a:rPr>
              <a:t>delivery.</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smtClean="0">
                <a:latin typeface="Arial" panose="020B0604020202020204" pitchFamily="34" charset="0"/>
                <a:cs typeface="Arial" panose="020B0604020202020204" pitchFamily="34" charset="0"/>
              </a:rPr>
              <a:t>MCC resources are being increased in order to cope with this workload, but it is not clear whether this increase will be sufficient to meet future needs.  If the growth does continue at the existing rate, then it may be necessary to consider a  review of 3GPP working methods, rather than just increasing </a:t>
            </a:r>
            <a:r>
              <a:rPr lang="en-GB" altLang="en-US" sz="1350" dirty="0">
                <a:latin typeface="Arial" panose="020B0604020202020204" pitchFamily="34" charset="0"/>
                <a:cs typeface="Arial" panose="020B0604020202020204" pitchFamily="34" charset="0"/>
              </a:rPr>
              <a:t>support resources. This </a:t>
            </a:r>
            <a:r>
              <a:rPr lang="en-GB" altLang="en-US" sz="1350" dirty="0" smtClean="0">
                <a:latin typeface="Arial" panose="020B0604020202020204" pitchFamily="34" charset="0"/>
                <a:cs typeface="Arial" panose="020B0604020202020204" pitchFamily="34" charset="0"/>
              </a:rPr>
              <a:t>situation will </a:t>
            </a:r>
            <a:r>
              <a:rPr lang="en-GB" altLang="en-US" sz="1350" dirty="0">
                <a:latin typeface="Arial" panose="020B0604020202020204" pitchFamily="34" charset="0"/>
                <a:cs typeface="Arial" panose="020B0604020202020204" pitchFamily="34" charset="0"/>
              </a:rPr>
              <a:t>need to be closely monitored in the coming months. </a:t>
            </a:r>
            <a:endParaRPr lang="en-GB" altLang="en-US" sz="1350" dirty="0" smtClean="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3GPP has become </a:t>
            </a:r>
            <a:r>
              <a:rPr lang="en-GB" altLang="en-US" sz="1350" i="1" u="sng" dirty="0">
                <a:latin typeface="Arial" panose="020B0604020202020204" pitchFamily="34" charset="0"/>
                <a:cs typeface="Arial" panose="020B0604020202020204" pitchFamily="34" charset="0"/>
              </a:rPr>
              <a:t>the</a:t>
            </a:r>
            <a:r>
              <a:rPr lang="en-GB" altLang="en-US" sz="1350" dirty="0">
                <a:latin typeface="Arial" panose="020B0604020202020204" pitchFamily="34" charset="0"/>
                <a:cs typeface="Arial" panose="020B0604020202020204" pitchFamily="34" charset="0"/>
              </a:rPr>
              <a:t> focal point for delivery of 5G standards and it is important to ensure that the workload within the TSGs (and therefore within MCC) remains </a:t>
            </a:r>
            <a:r>
              <a:rPr lang="en-GB" altLang="en-US" sz="1350" dirty="0" smtClean="0">
                <a:latin typeface="Arial" panose="020B0604020202020204" pitchFamily="34" charset="0"/>
                <a:cs typeface="Arial" panose="020B0604020202020204" pitchFamily="34" charset="0"/>
              </a:rPr>
              <a:t>manageable and that the quality of the specifications produced is not compromised.</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US" sz="3000" b="1" dirty="0">
                <a:solidFill>
                  <a:srgbClr val="FF3300"/>
                </a:solidFill>
              </a:rPr>
              <a:t>Contents</a:t>
            </a:r>
            <a:endParaRPr lang="en-GB" sz="3000" b="1" dirty="0">
              <a:solidFill>
                <a:srgbClr val="FF3300"/>
              </a:solidFill>
            </a:endParaRPr>
          </a:p>
        </p:txBody>
      </p:sp>
      <p:sp>
        <p:nvSpPr>
          <p:cNvPr id="7171" name="Rectangle 3"/>
          <p:cNvSpPr>
            <a:spLocks noGrp="1"/>
          </p:cNvSpPr>
          <p:nvPr>
            <p:ph idx="1"/>
          </p:nvPr>
        </p:nvSpPr>
        <p:spPr>
          <a:xfrm>
            <a:off x="1485900" y="1189435"/>
            <a:ext cx="6172200" cy="3394472"/>
          </a:xfrm>
        </p:spPr>
        <p:txBody>
          <a:bodyPr/>
          <a:lstStyle/>
          <a:p>
            <a:pPr eaLnBrk="1" hangingPunct="1">
              <a:lnSpc>
                <a:spcPct val="90000"/>
              </a:lnSpc>
            </a:pPr>
            <a:r>
              <a:rPr lang="en-US" altLang="en-US" dirty="0" smtClean="0">
                <a:solidFill>
                  <a:srgbClr val="003366"/>
                </a:solidFill>
              </a:rPr>
              <a:t> </a:t>
            </a:r>
            <a:r>
              <a:rPr lang="en-US" altLang="en-US" dirty="0" smtClean="0"/>
              <a:t>Departures and Arrivals</a:t>
            </a:r>
          </a:p>
          <a:p>
            <a:pPr eaLnBrk="1" hangingPunct="1">
              <a:lnSpc>
                <a:spcPct val="90000"/>
              </a:lnSpc>
            </a:pPr>
            <a:r>
              <a:rPr lang="en-US" altLang="en-US" dirty="0" smtClean="0"/>
              <a:t> Resource Allocation</a:t>
            </a:r>
          </a:p>
          <a:p>
            <a:pPr eaLnBrk="1" hangingPunct="1">
              <a:lnSpc>
                <a:spcPct val="90000"/>
              </a:lnSpc>
            </a:pPr>
            <a:r>
              <a:rPr lang="en-US" altLang="en-US" dirty="0" smtClean="0"/>
              <a:t> Workload</a:t>
            </a:r>
          </a:p>
          <a:p>
            <a:pPr eaLnBrk="1" hangingPunct="1">
              <a:lnSpc>
                <a:spcPct val="90000"/>
              </a:lnSpc>
            </a:pPr>
            <a:r>
              <a:rPr lang="en-US" altLang="en-US" dirty="0"/>
              <a:t> </a:t>
            </a:r>
            <a:r>
              <a:rPr lang="en-US" altLang="en-US" dirty="0" smtClean="0"/>
              <a:t>Check-in at Meetings</a:t>
            </a:r>
            <a:r>
              <a:rPr lang="en-US" altLang="en-US" dirty="0" smtClean="0"/>
              <a:t> </a:t>
            </a:r>
            <a:endParaRPr lang="en-US" altLang="en-US" dirty="0" smtClean="0"/>
          </a:p>
          <a:p>
            <a:pPr eaLnBrk="1" hangingPunct="1">
              <a:lnSpc>
                <a:spcPct val="90000"/>
              </a:lnSpc>
            </a:pPr>
            <a:r>
              <a:rPr lang="en-US" altLang="en-US" dirty="0" smtClean="0"/>
              <a:t> 3GPP Membership</a:t>
            </a:r>
            <a:endParaRPr lang="en-GB" altLang="en-US" dirty="0" smtClean="0"/>
          </a:p>
          <a:p>
            <a:pPr eaLnBrk="1" hangingPunct="1">
              <a:lnSpc>
                <a:spcPct val="90000"/>
              </a:lnSpc>
            </a:pPr>
            <a:r>
              <a:rPr lang="en-GB" altLang="en-US" dirty="0" smtClean="0"/>
              <a:t> Antitrust Compliance Training</a:t>
            </a:r>
            <a:endParaRPr lang="en-US" altLang="en-US" dirty="0" smtClean="0"/>
          </a:p>
          <a:p>
            <a:pPr eaLnBrk="1" hangingPunct="1">
              <a:lnSpc>
                <a:spcPct val="90000"/>
              </a:lnSpc>
            </a:pPr>
            <a:r>
              <a:rPr lang="en-US" altLang="en-US" dirty="0" smtClean="0"/>
              <a:t> Summary and Outlook</a:t>
            </a:r>
            <a:endParaRPr lang="en-GB" altLang="en-US" dirty="0" smtClean="0"/>
          </a:p>
        </p:txBody>
      </p:sp>
    </p:spTree>
    <p:extLst>
      <p:ext uri="{BB962C8B-B14F-4D97-AF65-F5344CB8AC3E}">
        <p14:creationId xmlns:p14="http://schemas.microsoft.com/office/powerpoint/2010/main" val="3698243057"/>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GB" sz="3000" dirty="0">
                <a:solidFill>
                  <a:srgbClr val="FF3300"/>
                </a:solidFill>
              </a:rPr>
              <a:t>Departures and Arrivals</a:t>
            </a:r>
          </a:p>
        </p:txBody>
      </p:sp>
      <p:sp>
        <p:nvSpPr>
          <p:cNvPr id="8198" name="Text Box 3"/>
          <p:cNvSpPr txBox="1">
            <a:spLocks noChangeArrowheads="1"/>
          </p:cNvSpPr>
          <p:nvPr/>
        </p:nvSpPr>
        <p:spPr bwMode="auto">
          <a:xfrm>
            <a:off x="1504950" y="990177"/>
            <a:ext cx="5817507"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200" dirty="0" smtClean="0">
                <a:latin typeface="Arial" panose="020B0604020202020204" pitchFamily="34" charset="0"/>
              </a:rPr>
              <a:t>There have been no new departures or arrivals since PCG#38.</a:t>
            </a:r>
            <a:endParaRPr lang="en-GB" altLang="en-US" sz="1200" dirty="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In accordance with the decision taken at PCG#38, a new Officer has been recruited</a:t>
            </a:r>
            <a:r>
              <a:rPr lang="en-GB" altLang="en-US" sz="1200" dirty="0" smtClean="0">
                <a:latin typeface="Arial" panose="020B0604020202020204" pitchFamily="34" charset="0"/>
              </a:rPr>
              <a:t> to provide additional support to the RAN Working Groups.</a:t>
            </a:r>
          </a:p>
          <a:p>
            <a:pPr>
              <a:spcBef>
                <a:spcPct val="50000"/>
              </a:spcBef>
              <a:buFontTx/>
              <a:buNone/>
            </a:pPr>
            <a:r>
              <a:rPr lang="en-GB" altLang="en-US" sz="1200" dirty="0" smtClean="0">
                <a:latin typeface="Arial" panose="020B0604020202020204" pitchFamily="34" charset="0"/>
              </a:rPr>
              <a:t>The new Officer will be in post from 2 November 2017.</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1089585629"/>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145637" y="939566"/>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GB" sz="3000" dirty="0">
                <a:solidFill>
                  <a:srgbClr val="FF3300"/>
                </a:solidFill>
              </a:rPr>
              <a:t>Resource Allocation</a:t>
            </a:r>
          </a:p>
        </p:txBody>
      </p:sp>
      <p:grpSp>
        <p:nvGrpSpPr>
          <p:cNvPr id="168" name="Group 167"/>
          <p:cNvGrpSpPr/>
          <p:nvPr/>
        </p:nvGrpSpPr>
        <p:grpSpPr>
          <a:xfrm>
            <a:off x="861391" y="828262"/>
            <a:ext cx="6639339" cy="3876260"/>
            <a:chOff x="920750" y="566738"/>
            <a:chExt cx="8105775" cy="5786437"/>
          </a:xfrm>
        </p:grpSpPr>
        <p:sp>
          <p:nvSpPr>
            <p:cNvPr id="169" name="Line 33"/>
            <p:cNvSpPr>
              <a:spLocks noChangeShapeType="1"/>
            </p:cNvSpPr>
            <p:nvPr/>
          </p:nvSpPr>
          <p:spPr bwMode="auto">
            <a:xfrm flipV="1">
              <a:off x="6477000" y="4114800"/>
              <a:ext cx="1465263" cy="15875"/>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70" name="Line 42"/>
            <p:cNvSpPr>
              <a:spLocks noChangeShapeType="1"/>
            </p:cNvSpPr>
            <p:nvPr/>
          </p:nvSpPr>
          <p:spPr bwMode="auto">
            <a:xfrm flipV="1">
              <a:off x="2108200" y="3941763"/>
              <a:ext cx="4521200" cy="1587"/>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1" name="Line 57"/>
            <p:cNvSpPr>
              <a:spLocks noChangeShapeType="1"/>
            </p:cNvSpPr>
            <p:nvPr/>
          </p:nvSpPr>
          <p:spPr bwMode="auto">
            <a:xfrm>
              <a:off x="2114550" y="2551113"/>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2" name="Line 51"/>
            <p:cNvSpPr>
              <a:spLocks noChangeShapeType="1"/>
            </p:cNvSpPr>
            <p:nvPr/>
          </p:nvSpPr>
          <p:spPr bwMode="auto">
            <a:xfrm flipV="1">
              <a:off x="2124075" y="6283325"/>
              <a:ext cx="45593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3" name="Line 80"/>
            <p:cNvSpPr>
              <a:spLocks noChangeShapeType="1"/>
            </p:cNvSpPr>
            <p:nvPr/>
          </p:nvSpPr>
          <p:spPr bwMode="auto">
            <a:xfrm flipV="1">
              <a:off x="6629400" y="1600200"/>
              <a:ext cx="1641475" cy="0"/>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74" name="Line 80"/>
            <p:cNvSpPr>
              <a:spLocks noChangeShapeType="1"/>
            </p:cNvSpPr>
            <p:nvPr/>
          </p:nvSpPr>
          <p:spPr bwMode="auto">
            <a:xfrm flipV="1">
              <a:off x="6523038" y="2732088"/>
              <a:ext cx="1641475" cy="0"/>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75" name="Line 51"/>
            <p:cNvSpPr>
              <a:spLocks noChangeShapeType="1"/>
            </p:cNvSpPr>
            <p:nvPr/>
          </p:nvSpPr>
          <p:spPr bwMode="auto">
            <a:xfrm flipV="1">
              <a:off x="2047875" y="5942013"/>
              <a:ext cx="4559300" cy="4762"/>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 name="Line 55"/>
            <p:cNvSpPr>
              <a:spLocks noChangeShapeType="1"/>
            </p:cNvSpPr>
            <p:nvPr/>
          </p:nvSpPr>
          <p:spPr bwMode="auto">
            <a:xfrm>
              <a:off x="2170113" y="1606550"/>
              <a:ext cx="4451350"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 name="Line 3"/>
            <p:cNvSpPr>
              <a:spLocks noChangeShapeType="1"/>
            </p:cNvSpPr>
            <p:nvPr/>
          </p:nvSpPr>
          <p:spPr bwMode="auto">
            <a:xfrm flipH="1">
              <a:off x="6545263" y="852488"/>
              <a:ext cx="4762" cy="5500687"/>
            </a:xfrm>
            <a:prstGeom prst="line">
              <a:avLst/>
            </a:prstGeom>
            <a:noFill/>
            <a:ln w="508000">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 name="AutoShape 4"/>
            <p:cNvSpPr>
              <a:spLocks noChangeArrowheads="1"/>
            </p:cNvSpPr>
            <p:nvPr/>
          </p:nvSpPr>
          <p:spPr bwMode="auto">
            <a:xfrm>
              <a:off x="3175000" y="566738"/>
              <a:ext cx="1565275" cy="157162"/>
            </a:xfrm>
            <a:prstGeom prst="roundRect">
              <a:avLst>
                <a:gd name="adj" fmla="val 24333"/>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solidFill>
                    <a:srgbClr val="FFFFFF"/>
                  </a:solidFill>
                  <a:latin typeface="Arial" panose="020B0604020202020204" pitchFamily="34" charset="0"/>
                </a:rPr>
                <a:t>3GPP Support Team</a:t>
              </a:r>
            </a:p>
          </p:txBody>
        </p:sp>
        <p:sp>
          <p:nvSpPr>
            <p:cNvPr id="179" name="AutoShape 5"/>
            <p:cNvSpPr>
              <a:spLocks noChangeArrowheads="1"/>
            </p:cNvSpPr>
            <p:nvPr/>
          </p:nvSpPr>
          <p:spPr bwMode="auto">
            <a:xfrm>
              <a:off x="7086600" y="685800"/>
              <a:ext cx="1778000" cy="446088"/>
            </a:xfrm>
            <a:prstGeom prst="roundRect">
              <a:avLst>
                <a:gd name="adj" fmla="val 24333"/>
              </a:avLst>
            </a:prstGeom>
            <a:solidFill>
              <a:srgbClr val="79BC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John Meredith</a:t>
              </a:r>
            </a:p>
            <a:p>
              <a:pPr algn="ctr" eaLnBrk="0" hangingPunct="0"/>
              <a:r>
                <a:rPr lang="en-US" altLang="en-US" sz="800">
                  <a:latin typeface="Arial" panose="020B0604020202020204" pitchFamily="34" charset="0"/>
                </a:rPr>
                <a:t>Specifications Manager</a:t>
              </a:r>
              <a:br>
                <a:rPr lang="en-US" altLang="en-US" sz="800">
                  <a:latin typeface="Arial" panose="020B0604020202020204" pitchFamily="34" charset="0"/>
                </a:rPr>
              </a:br>
              <a:r>
                <a:rPr lang="en-US" altLang="en-US" sz="800">
                  <a:latin typeface="Arial" panose="020B0604020202020204" pitchFamily="34" charset="0"/>
                </a:rPr>
                <a:t>Director MCC, ETSI</a:t>
              </a:r>
            </a:p>
          </p:txBody>
        </p:sp>
        <p:sp>
          <p:nvSpPr>
            <p:cNvPr id="180" name="AutoShape 6"/>
            <p:cNvSpPr>
              <a:spLocks noChangeArrowheads="1"/>
            </p:cNvSpPr>
            <p:nvPr/>
          </p:nvSpPr>
          <p:spPr bwMode="auto">
            <a:xfrm>
              <a:off x="7086600" y="1371600"/>
              <a:ext cx="1778000" cy="442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Alain Sultan</a:t>
              </a:r>
            </a:p>
            <a:p>
              <a:pPr algn="ctr" eaLnBrk="0" hangingPunct="0"/>
              <a:r>
                <a:rPr lang="en-GB" altLang="en-US" sz="800">
                  <a:latin typeface="Arial" panose="020B0604020202020204" pitchFamily="34" charset="0"/>
                </a:rPr>
                <a:t>Work Plan Coordinator </a:t>
              </a:r>
              <a:endParaRPr lang="en-US" altLang="en-US" sz="800">
                <a:latin typeface="Arial" panose="020B0604020202020204" pitchFamily="34" charset="0"/>
              </a:endParaRPr>
            </a:p>
          </p:txBody>
        </p:sp>
        <p:sp>
          <p:nvSpPr>
            <p:cNvPr id="181" name="Rectangle 7"/>
            <p:cNvSpPr>
              <a:spLocks noChangeArrowheads="1"/>
            </p:cNvSpPr>
            <p:nvPr/>
          </p:nvSpPr>
          <p:spPr bwMode="auto">
            <a:xfrm>
              <a:off x="7072313" y="4581525"/>
              <a:ext cx="1954212" cy="1452563"/>
            </a:xfrm>
            <a:prstGeom prst="rect">
              <a:avLst/>
            </a:prstGeom>
            <a:solidFill>
              <a:schemeClr val="folHlink"/>
            </a:solidFill>
            <a:ln w="9525">
              <a:solidFill>
                <a:schemeClr val="folHlink"/>
              </a:solidFill>
              <a:miter lim="800000"/>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GB" altLang="en-US" sz="800"/>
            </a:p>
          </p:txBody>
        </p:sp>
        <p:sp>
          <p:nvSpPr>
            <p:cNvPr id="182" name="AutoShape 8"/>
            <p:cNvSpPr>
              <a:spLocks noChangeArrowheads="1"/>
            </p:cNvSpPr>
            <p:nvPr/>
          </p:nvSpPr>
          <p:spPr bwMode="auto">
            <a:xfrm>
              <a:off x="7072313" y="4357688"/>
              <a:ext cx="1954212" cy="239712"/>
            </a:xfrm>
            <a:prstGeom prst="roundRect">
              <a:avLst>
                <a:gd name="adj" fmla="val 24333"/>
              </a:avLst>
            </a:prstGeom>
            <a:solidFill>
              <a:schemeClr val="folHlink"/>
            </a:solidFill>
            <a:ln w="12700">
              <a:solidFill>
                <a:schemeClr val="folHlink"/>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solidFill>
                    <a:srgbClr val="FFFF00"/>
                  </a:solidFill>
                  <a:latin typeface="Arial" panose="020B0604020202020204" pitchFamily="34" charset="0"/>
                </a:rPr>
                <a:t>Support</a:t>
              </a:r>
              <a:r>
                <a:rPr lang="en-US" altLang="en-US" sz="800" b="1">
                  <a:solidFill>
                    <a:srgbClr val="FFFF00"/>
                  </a:solidFill>
                  <a:latin typeface="Arial" panose="020B0604020202020204" pitchFamily="34" charset="0"/>
                </a:rPr>
                <a:t> </a:t>
              </a:r>
              <a:r>
                <a:rPr lang="en-US" altLang="en-US" sz="800">
                  <a:solidFill>
                    <a:srgbClr val="FFFF00"/>
                  </a:solidFill>
                  <a:latin typeface="Arial" panose="020B0604020202020204" pitchFamily="34" charset="0"/>
                </a:rPr>
                <a:t>Assistants/Coordinators</a:t>
              </a:r>
            </a:p>
          </p:txBody>
        </p:sp>
        <p:sp>
          <p:nvSpPr>
            <p:cNvPr id="183" name="AutoShape 9"/>
            <p:cNvSpPr>
              <a:spLocks noChangeArrowheads="1"/>
            </p:cNvSpPr>
            <p:nvPr/>
          </p:nvSpPr>
          <p:spPr bwMode="auto">
            <a:xfrm>
              <a:off x="7175500" y="4679950"/>
              <a:ext cx="1779588" cy="314325"/>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Susanna Kooistra</a:t>
              </a:r>
              <a:br>
                <a:rPr lang="en-US" altLang="en-US" sz="800">
                  <a:latin typeface="Arial" panose="020B0604020202020204" pitchFamily="34" charset="0"/>
                </a:rPr>
              </a:br>
              <a:r>
                <a:rPr lang="en-US" altLang="en-US" sz="800">
                  <a:latin typeface="Arial" panose="020B0604020202020204" pitchFamily="34" charset="0"/>
                </a:rPr>
                <a:t>(liaisons, membership, …)</a:t>
              </a:r>
            </a:p>
          </p:txBody>
        </p:sp>
        <p:sp>
          <p:nvSpPr>
            <p:cNvPr id="184" name="AutoShape 10"/>
            <p:cNvSpPr>
              <a:spLocks noChangeArrowheads="1"/>
            </p:cNvSpPr>
            <p:nvPr/>
          </p:nvSpPr>
          <p:spPr bwMode="auto">
            <a:xfrm>
              <a:off x="7165975" y="5124450"/>
              <a:ext cx="1779588" cy="322263"/>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dirty="0">
                  <a:latin typeface="Arial" panose="020B0604020202020204" pitchFamily="34" charset="0"/>
                </a:rPr>
                <a:t>Anna Riondet</a:t>
              </a:r>
              <a:br>
                <a:rPr lang="en-US" altLang="en-US" sz="800" dirty="0">
                  <a:latin typeface="Arial" panose="020B0604020202020204" pitchFamily="34" charset="0"/>
                </a:rPr>
              </a:br>
              <a:r>
                <a:rPr lang="en-US" altLang="en-US" sz="800" dirty="0">
                  <a:latin typeface="Arial" panose="020B0604020202020204" pitchFamily="34" charset="0"/>
                </a:rPr>
                <a:t>(general admin)</a:t>
              </a:r>
            </a:p>
          </p:txBody>
        </p:sp>
        <p:sp>
          <p:nvSpPr>
            <p:cNvPr id="185" name="AutoShape 11"/>
            <p:cNvSpPr>
              <a:spLocks noChangeArrowheads="1"/>
            </p:cNvSpPr>
            <p:nvPr/>
          </p:nvSpPr>
          <p:spPr bwMode="auto">
            <a:xfrm>
              <a:off x="7151688" y="5576888"/>
              <a:ext cx="1779587" cy="300037"/>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dirty="0">
                  <a:latin typeface="Arial" panose="020B0604020202020204" pitchFamily="34" charset="0"/>
                </a:rPr>
                <a:t>Emmanuelle Wurffel</a:t>
              </a:r>
              <a:br>
                <a:rPr lang="en-US" altLang="en-US" sz="800" dirty="0">
                  <a:latin typeface="Arial" panose="020B0604020202020204" pitchFamily="34" charset="0"/>
                </a:rPr>
              </a:br>
              <a:r>
                <a:rPr lang="en-US" altLang="en-US" sz="800" dirty="0">
                  <a:latin typeface="Arial" panose="020B0604020202020204" pitchFamily="34" charset="0"/>
                </a:rPr>
                <a:t>(meetings, …)</a:t>
              </a:r>
            </a:p>
          </p:txBody>
        </p:sp>
        <p:sp>
          <p:nvSpPr>
            <p:cNvPr id="186" name="Line 13"/>
            <p:cNvSpPr>
              <a:spLocks noChangeShapeType="1"/>
            </p:cNvSpPr>
            <p:nvPr/>
          </p:nvSpPr>
          <p:spPr bwMode="auto">
            <a:xfrm flipV="1">
              <a:off x="2087563" y="5251450"/>
              <a:ext cx="4445000"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7" name="AutoShape 14"/>
            <p:cNvSpPr>
              <a:spLocks noChangeArrowheads="1"/>
            </p:cNvSpPr>
            <p:nvPr/>
          </p:nvSpPr>
          <p:spPr bwMode="auto">
            <a:xfrm>
              <a:off x="3927475" y="520065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4</a:t>
              </a:r>
            </a:p>
          </p:txBody>
        </p:sp>
        <p:sp>
          <p:nvSpPr>
            <p:cNvPr id="188" name="AutoShape 17"/>
            <p:cNvSpPr>
              <a:spLocks noChangeArrowheads="1"/>
            </p:cNvSpPr>
            <p:nvPr/>
          </p:nvSpPr>
          <p:spPr bwMode="auto">
            <a:xfrm>
              <a:off x="939800" y="51562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Paolo Usai</a:t>
              </a:r>
            </a:p>
          </p:txBody>
        </p:sp>
        <p:sp>
          <p:nvSpPr>
            <p:cNvPr id="189" name="Line 19"/>
            <p:cNvSpPr>
              <a:spLocks noChangeShapeType="1"/>
            </p:cNvSpPr>
            <p:nvPr/>
          </p:nvSpPr>
          <p:spPr bwMode="auto">
            <a:xfrm>
              <a:off x="1989138" y="3222625"/>
              <a:ext cx="4552950" cy="7938"/>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90" name="AutoShape 20"/>
            <p:cNvSpPr>
              <a:spLocks noChangeArrowheads="1"/>
            </p:cNvSpPr>
            <p:nvPr/>
          </p:nvSpPr>
          <p:spPr bwMode="auto">
            <a:xfrm>
              <a:off x="939800" y="3836988"/>
              <a:ext cx="1227138"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Frédéric Firmin</a:t>
              </a:r>
            </a:p>
          </p:txBody>
        </p:sp>
        <p:sp>
          <p:nvSpPr>
            <p:cNvPr id="191" name="Line 27"/>
            <p:cNvSpPr>
              <a:spLocks noChangeShapeType="1"/>
            </p:cNvSpPr>
            <p:nvPr/>
          </p:nvSpPr>
          <p:spPr bwMode="auto">
            <a:xfrm>
              <a:off x="2076450" y="4929188"/>
              <a:ext cx="4286250"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92" name="AutoShape 28"/>
            <p:cNvSpPr>
              <a:spLocks noChangeArrowheads="1"/>
            </p:cNvSpPr>
            <p:nvPr/>
          </p:nvSpPr>
          <p:spPr bwMode="auto">
            <a:xfrm>
              <a:off x="939800" y="4835525"/>
              <a:ext cx="120491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Patrick Mérias</a:t>
              </a:r>
            </a:p>
          </p:txBody>
        </p:sp>
        <p:sp>
          <p:nvSpPr>
            <p:cNvPr id="193" name="Line 29"/>
            <p:cNvSpPr>
              <a:spLocks noChangeShapeType="1"/>
            </p:cNvSpPr>
            <p:nvPr/>
          </p:nvSpPr>
          <p:spPr bwMode="auto">
            <a:xfrm flipV="1">
              <a:off x="2036763" y="4598988"/>
              <a:ext cx="45212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94" name="AutoShape 30"/>
            <p:cNvSpPr>
              <a:spLocks noChangeArrowheads="1"/>
            </p:cNvSpPr>
            <p:nvPr/>
          </p:nvSpPr>
          <p:spPr bwMode="auto">
            <a:xfrm>
              <a:off x="939800" y="450215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Kimmo Kymalainen</a:t>
              </a:r>
            </a:p>
          </p:txBody>
        </p:sp>
        <p:sp>
          <p:nvSpPr>
            <p:cNvPr id="195" name="AutoShape 31"/>
            <p:cNvSpPr>
              <a:spLocks noChangeArrowheads="1"/>
            </p:cNvSpPr>
            <p:nvPr/>
          </p:nvSpPr>
          <p:spPr bwMode="auto">
            <a:xfrm>
              <a:off x="4802188" y="4529138"/>
              <a:ext cx="889000" cy="100012"/>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a:t>
              </a:r>
            </a:p>
          </p:txBody>
        </p:sp>
        <p:sp>
          <p:nvSpPr>
            <p:cNvPr id="196" name="AutoShape 32"/>
            <p:cNvSpPr>
              <a:spLocks noChangeArrowheads="1"/>
            </p:cNvSpPr>
            <p:nvPr/>
          </p:nvSpPr>
          <p:spPr bwMode="auto">
            <a:xfrm>
              <a:off x="4800600" y="4648200"/>
              <a:ext cx="889000" cy="100013"/>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4</a:t>
              </a:r>
            </a:p>
          </p:txBody>
        </p:sp>
        <p:sp>
          <p:nvSpPr>
            <p:cNvPr id="197" name="Line 33"/>
            <p:cNvSpPr>
              <a:spLocks noChangeShapeType="1"/>
            </p:cNvSpPr>
            <p:nvPr/>
          </p:nvSpPr>
          <p:spPr bwMode="auto">
            <a:xfrm flipV="1">
              <a:off x="6324600" y="3429000"/>
              <a:ext cx="1465263" cy="15875"/>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98" name="AutoShape 34"/>
            <p:cNvSpPr>
              <a:spLocks noChangeArrowheads="1"/>
            </p:cNvSpPr>
            <p:nvPr/>
          </p:nvSpPr>
          <p:spPr bwMode="auto">
            <a:xfrm>
              <a:off x="7148513" y="3913188"/>
              <a:ext cx="1763712" cy="317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Shicheng Hu / Olivier Genoud</a:t>
              </a:r>
            </a:p>
            <a:p>
              <a:pPr algn="ctr" eaLnBrk="0" hangingPunct="0"/>
              <a:r>
                <a:rPr lang="en-US" altLang="en-US" sz="800">
                  <a:latin typeface="Arial" panose="020B0604020202020204" pitchFamily="34" charset="0"/>
                </a:rPr>
                <a:t>TTCN Support</a:t>
              </a:r>
            </a:p>
          </p:txBody>
        </p:sp>
        <p:sp>
          <p:nvSpPr>
            <p:cNvPr id="199" name="Line 35"/>
            <p:cNvSpPr>
              <a:spLocks noChangeShapeType="1"/>
            </p:cNvSpPr>
            <p:nvPr/>
          </p:nvSpPr>
          <p:spPr bwMode="auto">
            <a:xfrm>
              <a:off x="2027238" y="3578225"/>
              <a:ext cx="4486275"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0" name="AutoShape 37"/>
            <p:cNvSpPr>
              <a:spLocks noChangeArrowheads="1"/>
            </p:cNvSpPr>
            <p:nvPr/>
          </p:nvSpPr>
          <p:spPr bwMode="auto">
            <a:xfrm>
              <a:off x="939800" y="34940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Ingbert Sigovich</a:t>
              </a:r>
            </a:p>
          </p:txBody>
        </p:sp>
        <p:sp>
          <p:nvSpPr>
            <p:cNvPr id="201" name="AutoShape 38"/>
            <p:cNvSpPr>
              <a:spLocks noChangeArrowheads="1"/>
            </p:cNvSpPr>
            <p:nvPr/>
          </p:nvSpPr>
          <p:spPr bwMode="auto">
            <a:xfrm>
              <a:off x="2455863" y="353218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5</a:t>
              </a:r>
            </a:p>
          </p:txBody>
        </p:sp>
        <p:sp>
          <p:nvSpPr>
            <p:cNvPr id="202" name="Line 39"/>
            <p:cNvSpPr>
              <a:spLocks noChangeShapeType="1"/>
            </p:cNvSpPr>
            <p:nvPr/>
          </p:nvSpPr>
          <p:spPr bwMode="auto">
            <a:xfrm>
              <a:off x="2047875" y="2897188"/>
              <a:ext cx="4489450"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 name="AutoShape 41"/>
            <p:cNvSpPr>
              <a:spLocks noChangeArrowheads="1"/>
            </p:cNvSpPr>
            <p:nvPr/>
          </p:nvSpPr>
          <p:spPr bwMode="auto">
            <a:xfrm>
              <a:off x="4786313" y="6226175"/>
              <a:ext cx="889000" cy="98425"/>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3</a:t>
              </a:r>
            </a:p>
          </p:txBody>
        </p:sp>
        <p:sp>
          <p:nvSpPr>
            <p:cNvPr id="204" name="Line 42"/>
            <p:cNvSpPr>
              <a:spLocks noChangeShapeType="1"/>
            </p:cNvSpPr>
            <p:nvPr/>
          </p:nvSpPr>
          <p:spPr bwMode="auto">
            <a:xfrm flipV="1">
              <a:off x="2043113" y="4249738"/>
              <a:ext cx="45212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 name="AutoShape 43"/>
            <p:cNvSpPr>
              <a:spLocks noChangeArrowheads="1"/>
            </p:cNvSpPr>
            <p:nvPr/>
          </p:nvSpPr>
          <p:spPr bwMode="auto">
            <a:xfrm>
              <a:off x="939800" y="4167188"/>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Xavier Piednoir</a:t>
              </a:r>
            </a:p>
          </p:txBody>
        </p:sp>
        <p:sp>
          <p:nvSpPr>
            <p:cNvPr id="206" name="AutoShape 44" descr="Dark downward diagonal"/>
            <p:cNvSpPr>
              <a:spLocks noChangeArrowheads="1"/>
            </p:cNvSpPr>
            <p:nvPr/>
          </p:nvSpPr>
          <p:spPr bwMode="auto">
            <a:xfrm>
              <a:off x="5462588" y="4206875"/>
              <a:ext cx="889000" cy="100013"/>
            </a:xfrm>
            <a:prstGeom prst="flowChartOnlineStorage">
              <a:avLst/>
            </a:prstGeom>
            <a:pattFill prst="dkDnDiag">
              <a:fgClr>
                <a:srgbClr val="DDDDDD"/>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solidFill>
                    <a:srgbClr val="777777"/>
                  </a:solidFill>
                </a:rPr>
                <a:t>SCP</a:t>
              </a:r>
            </a:p>
          </p:txBody>
        </p:sp>
        <p:sp>
          <p:nvSpPr>
            <p:cNvPr id="207" name="AutoShape 45"/>
            <p:cNvSpPr>
              <a:spLocks noChangeArrowheads="1"/>
            </p:cNvSpPr>
            <p:nvPr/>
          </p:nvSpPr>
          <p:spPr bwMode="auto">
            <a:xfrm>
              <a:off x="4722813" y="4206875"/>
              <a:ext cx="889000" cy="100013"/>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6</a:t>
              </a:r>
            </a:p>
          </p:txBody>
        </p:sp>
        <p:sp>
          <p:nvSpPr>
            <p:cNvPr id="208" name="AutoShape 48"/>
            <p:cNvSpPr>
              <a:spLocks noChangeArrowheads="1"/>
            </p:cNvSpPr>
            <p:nvPr/>
          </p:nvSpPr>
          <p:spPr bwMode="auto">
            <a:xfrm>
              <a:off x="3962400" y="312420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a:t>
              </a:r>
            </a:p>
          </p:txBody>
        </p:sp>
        <p:sp>
          <p:nvSpPr>
            <p:cNvPr id="209" name="AutoShape 49"/>
            <p:cNvSpPr>
              <a:spLocks noChangeArrowheads="1"/>
            </p:cNvSpPr>
            <p:nvPr/>
          </p:nvSpPr>
          <p:spPr bwMode="auto">
            <a:xfrm>
              <a:off x="939800" y="31369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Maurice Pope</a:t>
              </a:r>
            </a:p>
          </p:txBody>
        </p:sp>
        <p:sp>
          <p:nvSpPr>
            <p:cNvPr id="210" name="AutoShape 50"/>
            <p:cNvSpPr>
              <a:spLocks noChangeArrowheads="1"/>
            </p:cNvSpPr>
            <p:nvPr/>
          </p:nvSpPr>
          <p:spPr bwMode="auto">
            <a:xfrm>
              <a:off x="3962400" y="327660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2</a:t>
              </a:r>
            </a:p>
          </p:txBody>
        </p:sp>
        <p:sp>
          <p:nvSpPr>
            <p:cNvPr id="211" name="Line 51"/>
            <p:cNvSpPr>
              <a:spLocks noChangeShapeType="1"/>
            </p:cNvSpPr>
            <p:nvPr/>
          </p:nvSpPr>
          <p:spPr bwMode="auto">
            <a:xfrm flipV="1">
              <a:off x="1982788" y="5588000"/>
              <a:ext cx="45593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2" name="AutoShape 52"/>
            <p:cNvSpPr>
              <a:spLocks noChangeArrowheads="1"/>
            </p:cNvSpPr>
            <p:nvPr/>
          </p:nvSpPr>
          <p:spPr bwMode="auto">
            <a:xfrm>
              <a:off x="939800" y="5502275"/>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Stefania Sesia</a:t>
              </a:r>
            </a:p>
          </p:txBody>
        </p:sp>
        <p:sp>
          <p:nvSpPr>
            <p:cNvPr id="213" name="AutoShape 53"/>
            <p:cNvSpPr>
              <a:spLocks noChangeArrowheads="1"/>
            </p:cNvSpPr>
            <p:nvPr/>
          </p:nvSpPr>
          <p:spPr bwMode="auto">
            <a:xfrm>
              <a:off x="2476500" y="5553075"/>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3</a:t>
              </a:r>
            </a:p>
          </p:txBody>
        </p:sp>
        <p:sp>
          <p:nvSpPr>
            <p:cNvPr id="214" name="AutoShape 54"/>
            <p:cNvSpPr>
              <a:spLocks noChangeArrowheads="1"/>
            </p:cNvSpPr>
            <p:nvPr/>
          </p:nvSpPr>
          <p:spPr bwMode="auto">
            <a:xfrm>
              <a:off x="958850" y="1514475"/>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Alain Sultan</a:t>
              </a:r>
            </a:p>
          </p:txBody>
        </p:sp>
        <p:sp>
          <p:nvSpPr>
            <p:cNvPr id="215" name="AutoShape 56"/>
            <p:cNvSpPr>
              <a:spLocks noChangeArrowheads="1"/>
            </p:cNvSpPr>
            <p:nvPr/>
          </p:nvSpPr>
          <p:spPr bwMode="auto">
            <a:xfrm>
              <a:off x="3944938" y="1565275"/>
              <a:ext cx="890587"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1</a:t>
              </a:r>
            </a:p>
          </p:txBody>
        </p:sp>
        <p:sp>
          <p:nvSpPr>
            <p:cNvPr id="216" name="Line 57"/>
            <p:cNvSpPr>
              <a:spLocks noChangeShapeType="1"/>
            </p:cNvSpPr>
            <p:nvPr/>
          </p:nvSpPr>
          <p:spPr bwMode="auto">
            <a:xfrm>
              <a:off x="2057400" y="2238375"/>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7" name="AutoShape 58"/>
            <p:cNvSpPr>
              <a:spLocks noChangeArrowheads="1"/>
            </p:cNvSpPr>
            <p:nvPr/>
          </p:nvSpPr>
          <p:spPr bwMode="auto">
            <a:xfrm>
              <a:off x="958850" y="21463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Dionisio Zumerle</a:t>
              </a:r>
            </a:p>
          </p:txBody>
        </p:sp>
        <p:sp>
          <p:nvSpPr>
            <p:cNvPr id="218" name="AutoShape 59"/>
            <p:cNvSpPr>
              <a:spLocks noChangeArrowheads="1"/>
            </p:cNvSpPr>
            <p:nvPr/>
          </p:nvSpPr>
          <p:spPr bwMode="auto">
            <a:xfrm>
              <a:off x="3976688" y="2266950"/>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3</a:t>
              </a:r>
            </a:p>
          </p:txBody>
        </p:sp>
        <p:sp>
          <p:nvSpPr>
            <p:cNvPr id="219" name="AutoShape 60"/>
            <p:cNvSpPr>
              <a:spLocks noChangeArrowheads="1"/>
            </p:cNvSpPr>
            <p:nvPr/>
          </p:nvSpPr>
          <p:spPr bwMode="auto">
            <a:xfrm>
              <a:off x="3976688" y="2139950"/>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5</a:t>
              </a:r>
            </a:p>
          </p:txBody>
        </p:sp>
        <p:sp>
          <p:nvSpPr>
            <p:cNvPr id="220" name="AutoShape 61"/>
            <p:cNvSpPr>
              <a:spLocks noChangeArrowheads="1"/>
            </p:cNvSpPr>
            <p:nvPr/>
          </p:nvSpPr>
          <p:spPr bwMode="auto">
            <a:xfrm>
              <a:off x="7086600" y="2514600"/>
              <a:ext cx="1778000" cy="442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Kevin Flynn</a:t>
              </a:r>
            </a:p>
            <a:p>
              <a:pPr algn="ctr" eaLnBrk="0" hangingPunct="0"/>
              <a:r>
                <a:rPr lang="en-GB" altLang="en-US" sz="800">
                  <a:latin typeface="Arial" panose="020B0604020202020204" pitchFamily="34" charset="0"/>
                </a:rPr>
                <a:t>Marketing and Communications </a:t>
              </a:r>
              <a:endParaRPr lang="en-US" altLang="en-US" sz="800">
                <a:latin typeface="Arial" panose="020B0604020202020204" pitchFamily="34" charset="0"/>
              </a:endParaRPr>
            </a:p>
          </p:txBody>
        </p:sp>
        <p:sp>
          <p:nvSpPr>
            <p:cNvPr id="221" name="AutoShape 62"/>
            <p:cNvSpPr>
              <a:spLocks noChangeArrowheads="1"/>
            </p:cNvSpPr>
            <p:nvPr/>
          </p:nvSpPr>
          <p:spPr bwMode="auto">
            <a:xfrm>
              <a:off x="2438400" y="4883150"/>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1</a:t>
              </a:r>
            </a:p>
          </p:txBody>
        </p:sp>
        <p:sp>
          <p:nvSpPr>
            <p:cNvPr id="222" name="AutoShape 63"/>
            <p:cNvSpPr>
              <a:spLocks noChangeArrowheads="1"/>
            </p:cNvSpPr>
            <p:nvPr/>
          </p:nvSpPr>
          <p:spPr bwMode="auto">
            <a:xfrm>
              <a:off x="4743450" y="3894138"/>
              <a:ext cx="890588" cy="100012"/>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1</a:t>
              </a:r>
            </a:p>
          </p:txBody>
        </p:sp>
        <p:sp>
          <p:nvSpPr>
            <p:cNvPr id="223" name="Line 64"/>
            <p:cNvSpPr>
              <a:spLocks noChangeShapeType="1"/>
            </p:cNvSpPr>
            <p:nvPr/>
          </p:nvSpPr>
          <p:spPr bwMode="auto">
            <a:xfrm>
              <a:off x="1989138" y="1889125"/>
              <a:ext cx="4506912" cy="1270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4" name="AutoShape 65"/>
            <p:cNvSpPr>
              <a:spLocks noChangeArrowheads="1"/>
            </p:cNvSpPr>
            <p:nvPr/>
          </p:nvSpPr>
          <p:spPr bwMode="auto">
            <a:xfrm>
              <a:off x="2460625" y="184943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2</a:t>
              </a:r>
            </a:p>
          </p:txBody>
        </p:sp>
        <p:sp>
          <p:nvSpPr>
            <p:cNvPr id="225" name="AutoShape 71"/>
            <p:cNvSpPr>
              <a:spLocks noChangeArrowheads="1"/>
            </p:cNvSpPr>
            <p:nvPr/>
          </p:nvSpPr>
          <p:spPr bwMode="auto">
            <a:xfrm>
              <a:off x="958850" y="1830388"/>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Juha Korhonen</a:t>
              </a:r>
            </a:p>
          </p:txBody>
        </p:sp>
        <p:sp>
          <p:nvSpPr>
            <p:cNvPr id="226" name="AutoShape 72"/>
            <p:cNvSpPr>
              <a:spLocks noChangeArrowheads="1"/>
            </p:cNvSpPr>
            <p:nvPr/>
          </p:nvSpPr>
          <p:spPr bwMode="auto">
            <a:xfrm>
              <a:off x="939800" y="55006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IssamToufik</a:t>
              </a:r>
            </a:p>
          </p:txBody>
        </p:sp>
        <p:sp>
          <p:nvSpPr>
            <p:cNvPr id="227" name="AutoShape 75"/>
            <p:cNvSpPr>
              <a:spLocks noChangeArrowheads="1"/>
            </p:cNvSpPr>
            <p:nvPr/>
          </p:nvSpPr>
          <p:spPr bwMode="auto">
            <a:xfrm>
              <a:off x="958850" y="21351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Mirko Cano</a:t>
              </a:r>
            </a:p>
          </p:txBody>
        </p:sp>
        <p:sp>
          <p:nvSpPr>
            <p:cNvPr id="228" name="AutoShape 76"/>
            <p:cNvSpPr>
              <a:spLocks noChangeArrowheads="1"/>
            </p:cNvSpPr>
            <p:nvPr/>
          </p:nvSpPr>
          <p:spPr bwMode="auto">
            <a:xfrm>
              <a:off x="7162800" y="3200400"/>
              <a:ext cx="1778000" cy="3921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Nicolas Barbance</a:t>
              </a:r>
              <a:br>
                <a:rPr lang="en-US" altLang="en-US" sz="800">
                  <a:latin typeface="Arial" panose="020B0604020202020204" pitchFamily="34" charset="0"/>
                </a:rPr>
              </a:br>
              <a:r>
                <a:rPr lang="en-US" altLang="en-US" sz="800">
                  <a:latin typeface="Arial" panose="020B0604020202020204" pitchFamily="34" charset="0"/>
                </a:rPr>
                <a:t>IT Systems Administrator</a:t>
              </a:r>
              <a:r>
                <a:rPr lang="en-GB" altLang="en-US" sz="800">
                  <a:latin typeface="Arial" panose="020B0604020202020204" pitchFamily="34" charset="0"/>
                </a:rPr>
                <a:t> </a:t>
              </a:r>
              <a:endParaRPr lang="en-US" altLang="en-US" sz="800">
                <a:latin typeface="Arial" panose="020B0604020202020204" pitchFamily="34" charset="0"/>
              </a:endParaRPr>
            </a:p>
          </p:txBody>
        </p:sp>
        <p:sp>
          <p:nvSpPr>
            <p:cNvPr id="229" name="AutoShape 23"/>
            <p:cNvSpPr>
              <a:spLocks noChangeArrowheads="1"/>
            </p:cNvSpPr>
            <p:nvPr/>
          </p:nvSpPr>
          <p:spPr bwMode="auto">
            <a:xfrm>
              <a:off x="2495550" y="2844800"/>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4</a:t>
              </a:r>
            </a:p>
          </p:txBody>
        </p:sp>
        <p:sp>
          <p:nvSpPr>
            <p:cNvPr id="230" name="AutoShape 74"/>
            <p:cNvSpPr>
              <a:spLocks noChangeArrowheads="1"/>
            </p:cNvSpPr>
            <p:nvPr/>
          </p:nvSpPr>
          <p:spPr bwMode="auto">
            <a:xfrm>
              <a:off x="947738" y="27908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Yong-Jun Chung</a:t>
              </a:r>
            </a:p>
          </p:txBody>
        </p:sp>
        <p:sp>
          <p:nvSpPr>
            <p:cNvPr id="231" name="AutoShape 34"/>
            <p:cNvSpPr>
              <a:spLocks noChangeArrowheads="1"/>
            </p:cNvSpPr>
            <p:nvPr/>
          </p:nvSpPr>
          <p:spPr bwMode="auto">
            <a:xfrm>
              <a:off x="7181850" y="3916363"/>
              <a:ext cx="1763713" cy="317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Olivier Genoud</a:t>
              </a:r>
            </a:p>
            <a:p>
              <a:pPr algn="ctr" eaLnBrk="0" hangingPunct="0"/>
              <a:r>
                <a:rPr lang="en-US" altLang="en-US" sz="800">
                  <a:latin typeface="Arial" panose="020B0604020202020204" pitchFamily="34" charset="0"/>
                </a:rPr>
                <a:t>TTCN Support</a:t>
              </a:r>
            </a:p>
          </p:txBody>
        </p:sp>
        <p:sp>
          <p:nvSpPr>
            <p:cNvPr id="232" name="AutoShape 72"/>
            <p:cNvSpPr>
              <a:spLocks noChangeArrowheads="1"/>
            </p:cNvSpPr>
            <p:nvPr/>
          </p:nvSpPr>
          <p:spPr bwMode="auto">
            <a:xfrm>
              <a:off x="939800" y="5838825"/>
              <a:ext cx="1211263" cy="187325"/>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Bernt Mattsson</a:t>
              </a:r>
            </a:p>
          </p:txBody>
        </p:sp>
        <p:sp>
          <p:nvSpPr>
            <p:cNvPr id="233" name="Line 57"/>
            <p:cNvSpPr>
              <a:spLocks noChangeShapeType="1"/>
            </p:cNvSpPr>
            <p:nvPr/>
          </p:nvSpPr>
          <p:spPr bwMode="auto">
            <a:xfrm>
              <a:off x="2154238" y="944563"/>
              <a:ext cx="4487862"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4" name="AutoShape 78"/>
            <p:cNvSpPr>
              <a:spLocks noChangeArrowheads="1"/>
            </p:cNvSpPr>
            <p:nvPr/>
          </p:nvSpPr>
          <p:spPr bwMode="auto">
            <a:xfrm>
              <a:off x="3227388" y="914400"/>
              <a:ext cx="889000" cy="100013"/>
            </a:xfrm>
            <a:prstGeom prst="flowChartOnlineStorage">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PCG</a:t>
              </a:r>
            </a:p>
          </p:txBody>
        </p:sp>
        <p:sp>
          <p:nvSpPr>
            <p:cNvPr id="235" name="AutoShape 25"/>
            <p:cNvSpPr>
              <a:spLocks noChangeArrowheads="1"/>
            </p:cNvSpPr>
            <p:nvPr/>
          </p:nvSpPr>
          <p:spPr bwMode="auto">
            <a:xfrm>
              <a:off x="936625" y="779463"/>
              <a:ext cx="1209675" cy="276225"/>
            </a:xfrm>
            <a:prstGeom prst="roundRect">
              <a:avLst>
                <a:gd name="adj" fmla="val 24333"/>
              </a:avLst>
            </a:prstGeom>
            <a:solidFill>
              <a:srgbClr val="79BC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Adrian Scrase</a:t>
              </a:r>
            </a:p>
            <a:p>
              <a:pPr algn="ctr" eaLnBrk="0" hangingPunct="0"/>
              <a:r>
                <a:rPr lang="en-US" altLang="en-US" sz="800">
                  <a:latin typeface="Arial" panose="020B0604020202020204" pitchFamily="34" charset="0"/>
                </a:rPr>
                <a:t>CTO, ETSI</a:t>
              </a:r>
            </a:p>
          </p:txBody>
        </p:sp>
        <p:sp>
          <p:nvSpPr>
            <p:cNvPr id="236" name="Line 57"/>
            <p:cNvSpPr>
              <a:spLocks noChangeShapeType="1"/>
            </p:cNvSpPr>
            <p:nvPr/>
          </p:nvSpPr>
          <p:spPr bwMode="auto">
            <a:xfrm>
              <a:off x="2101850" y="1314450"/>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7" name="AutoShape 24"/>
            <p:cNvSpPr>
              <a:spLocks noChangeArrowheads="1"/>
            </p:cNvSpPr>
            <p:nvPr/>
          </p:nvSpPr>
          <p:spPr bwMode="auto">
            <a:xfrm>
              <a:off x="958850" y="1216025"/>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dirty="0">
                  <a:latin typeface="Arial" panose="020B0604020202020204" pitchFamily="34" charset="0"/>
                </a:rPr>
                <a:t>Joern Krause</a:t>
              </a:r>
            </a:p>
          </p:txBody>
        </p:sp>
        <p:sp>
          <p:nvSpPr>
            <p:cNvPr id="238" name="AutoShape 66"/>
            <p:cNvSpPr>
              <a:spLocks noChangeArrowheads="1"/>
            </p:cNvSpPr>
            <p:nvPr/>
          </p:nvSpPr>
          <p:spPr bwMode="auto">
            <a:xfrm>
              <a:off x="2484438" y="1266825"/>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a:t>
              </a:r>
            </a:p>
          </p:txBody>
        </p:sp>
        <p:sp>
          <p:nvSpPr>
            <p:cNvPr id="239" name="AutoShape 14"/>
            <p:cNvSpPr>
              <a:spLocks noChangeArrowheads="1"/>
            </p:cNvSpPr>
            <p:nvPr/>
          </p:nvSpPr>
          <p:spPr bwMode="auto">
            <a:xfrm>
              <a:off x="3932238" y="5884863"/>
              <a:ext cx="889000" cy="100012"/>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6</a:t>
              </a:r>
            </a:p>
          </p:txBody>
        </p:sp>
        <p:sp>
          <p:nvSpPr>
            <p:cNvPr id="241" name="AutoShape 72"/>
            <p:cNvSpPr>
              <a:spLocks noChangeArrowheads="1"/>
            </p:cNvSpPr>
            <p:nvPr/>
          </p:nvSpPr>
          <p:spPr bwMode="auto">
            <a:xfrm>
              <a:off x="920750" y="6151563"/>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Saurav Arora</a:t>
              </a:r>
            </a:p>
          </p:txBody>
        </p:sp>
        <p:sp>
          <p:nvSpPr>
            <p:cNvPr id="242" name="AutoShape 59"/>
            <p:cNvSpPr>
              <a:spLocks noChangeArrowheads="1"/>
            </p:cNvSpPr>
            <p:nvPr/>
          </p:nvSpPr>
          <p:spPr bwMode="auto">
            <a:xfrm>
              <a:off x="4375150" y="2509838"/>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3-LI</a:t>
              </a:r>
            </a:p>
          </p:txBody>
        </p:sp>
        <p:sp>
          <p:nvSpPr>
            <p:cNvPr id="243" name="AutoShape 75"/>
            <p:cNvSpPr>
              <a:spLocks noChangeArrowheads="1"/>
            </p:cNvSpPr>
            <p:nvPr/>
          </p:nvSpPr>
          <p:spPr bwMode="auto">
            <a:xfrm>
              <a:off x="960438" y="24479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Carmine (Lino) Rizzo</a:t>
              </a:r>
            </a:p>
          </p:txBody>
        </p:sp>
        <p:sp>
          <p:nvSpPr>
            <p:cNvPr id="245" name="AutoShape 38"/>
            <p:cNvSpPr>
              <a:spLocks noChangeArrowheads="1"/>
            </p:cNvSpPr>
            <p:nvPr/>
          </p:nvSpPr>
          <p:spPr bwMode="auto">
            <a:xfrm>
              <a:off x="2482850" y="520858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6</a:t>
              </a:r>
            </a:p>
          </p:txBody>
        </p:sp>
        <p:sp>
          <p:nvSpPr>
            <p:cNvPr id="246" name="AutoShape 72"/>
            <p:cNvSpPr>
              <a:spLocks noChangeArrowheads="1"/>
            </p:cNvSpPr>
            <p:nvPr/>
          </p:nvSpPr>
          <p:spPr bwMode="auto">
            <a:xfrm>
              <a:off x="942975" y="2792413"/>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Kyoung-Seok Oh</a:t>
              </a:r>
            </a:p>
          </p:txBody>
        </p:sp>
        <p:sp>
          <p:nvSpPr>
            <p:cNvPr id="247" name="AutoShape 43"/>
            <p:cNvSpPr>
              <a:spLocks noChangeArrowheads="1"/>
            </p:cNvSpPr>
            <p:nvPr/>
          </p:nvSpPr>
          <p:spPr bwMode="auto">
            <a:xfrm>
              <a:off x="925513" y="41624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dirty="0">
                  <a:latin typeface="Arial" panose="020B0604020202020204" pitchFamily="34" charset="0"/>
                </a:rPr>
                <a:t>Hakim </a:t>
              </a:r>
              <a:r>
                <a:rPr lang="en-US" altLang="en-US" sz="800" dirty="0" smtClean="0">
                  <a:latin typeface="Arial" panose="020B0604020202020204" pitchFamily="34" charset="0"/>
                </a:rPr>
                <a:t>Mkinsi</a:t>
              </a:r>
              <a:endParaRPr lang="en-US" altLang="en-US" sz="800" dirty="0">
                <a:latin typeface="Arial" panose="020B0604020202020204" pitchFamily="34" charset="0"/>
              </a:endParaRPr>
            </a:p>
          </p:txBody>
        </p:sp>
      </p:grpSp>
    </p:spTree>
    <p:extLst>
      <p:ext uri="{BB962C8B-B14F-4D97-AF65-F5344CB8AC3E}">
        <p14:creationId xmlns:p14="http://schemas.microsoft.com/office/powerpoint/2010/main" val="2983899844"/>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010966" y="750094"/>
            <a:ext cx="48577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175" dirty="0">
                <a:solidFill>
                  <a:srgbClr val="FF0000"/>
                </a:solidFill>
              </a:rPr>
              <a:t>Approved CRs per Release per Year</a:t>
            </a:r>
          </a:p>
          <a:p>
            <a:pPr algn="ctr">
              <a:spcBef>
                <a:spcPct val="0"/>
              </a:spcBef>
              <a:buFontTx/>
              <a:buNone/>
            </a:pPr>
            <a:endParaRPr lang="en-US" altLang="en-US" sz="900" dirty="0">
              <a:solidFill>
                <a:srgbClr val="FF0000"/>
              </a:solidFill>
            </a:endParaRPr>
          </a:p>
        </p:txBody>
      </p:sp>
      <p:sp>
        <p:nvSpPr>
          <p:cNvPr id="11267" name="Rectangle 3"/>
          <p:cNvSpPr>
            <a:spLocks noChangeArrowheads="1"/>
          </p:cNvSpPr>
          <p:nvPr/>
        </p:nvSpPr>
        <p:spPr bwMode="auto">
          <a:xfrm>
            <a:off x="1177658" y="127732"/>
            <a:ext cx="6172200" cy="52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000" dirty="0">
                <a:solidFill>
                  <a:srgbClr val="FF3300"/>
                </a:solidFill>
              </a:rPr>
              <a:t>Workload: Change Requests</a:t>
            </a:r>
            <a:endParaRPr lang="en-GB" altLang="en-US" sz="3000" dirty="0">
              <a:solidFill>
                <a:srgbClr val="FF3300"/>
              </a:solidFill>
            </a:endParaRPr>
          </a:p>
        </p:txBody>
      </p:sp>
      <p:graphicFrame>
        <p:nvGraphicFramePr>
          <p:cNvPr id="321541" name="Group 5"/>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21547" name="Group 11"/>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sp>
        <p:nvSpPr>
          <p:cNvPr id="2" name="TextBox 1"/>
          <p:cNvSpPr txBox="1"/>
          <p:nvPr/>
        </p:nvSpPr>
        <p:spPr>
          <a:xfrm>
            <a:off x="1587845" y="3422822"/>
            <a:ext cx="5999206" cy="253916"/>
          </a:xfrm>
          <a:prstGeom prst="rect">
            <a:avLst/>
          </a:prstGeom>
          <a:noFill/>
        </p:spPr>
        <p:txBody>
          <a:bodyPr wrap="square" rtlCol="0">
            <a:spAutoFit/>
          </a:bodyPr>
          <a:lstStyle/>
          <a:p>
            <a:r>
              <a:rPr lang="en-GB" sz="1050" dirty="0">
                <a:latin typeface="+mn-lt"/>
              </a:rPr>
              <a:t>* </a:t>
            </a:r>
            <a:r>
              <a:rPr lang="en-GB" sz="1050" dirty="0" smtClean="0">
                <a:latin typeface="+mn-lt"/>
              </a:rPr>
              <a:t>2017 figures include the March and June Plenary meetings only</a:t>
            </a:r>
            <a:endParaRPr lang="en-GB" sz="1050" dirty="0">
              <a:latin typeface="+mn-lt"/>
            </a:endParaRPr>
          </a:p>
        </p:txBody>
      </p:sp>
      <p:pic>
        <p:nvPicPr>
          <p:cNvPr id="8" name="Picture 2"/>
          <p:cNvPicPr>
            <a:picLocks noChangeAspect="1" noChangeArrowheads="1"/>
          </p:cNvPicPr>
          <p:nvPr/>
        </p:nvPicPr>
        <p:blipFill>
          <a:blip r:embed="rId2" cstate="print"/>
          <a:srcRect/>
          <a:stretch>
            <a:fillRect/>
          </a:stretch>
        </p:blipFill>
        <p:spPr bwMode="auto">
          <a:xfrm>
            <a:off x="737306" y="1434828"/>
            <a:ext cx="7898694" cy="1768475"/>
          </a:xfrm>
          <a:prstGeom prst="rect">
            <a:avLst/>
          </a:prstGeom>
          <a:noFill/>
          <a:ln w="9525">
            <a:noFill/>
            <a:miter lim="800000"/>
            <a:headEnd/>
            <a:tailEnd/>
          </a:ln>
          <a:effectLst/>
        </p:spPr>
      </p:pic>
    </p:spTree>
    <p:extLst>
      <p:ext uri="{BB962C8B-B14F-4D97-AF65-F5344CB8AC3E}">
        <p14:creationId xmlns:p14="http://schemas.microsoft.com/office/powerpoint/2010/main" val="2907105461"/>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439466" y="411956"/>
            <a:ext cx="48577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GB" altLang="en-US" sz="2175">
              <a:solidFill>
                <a:srgbClr val="FF0000"/>
              </a:solidFill>
            </a:endParaRPr>
          </a:p>
        </p:txBody>
      </p:sp>
      <p:sp>
        <p:nvSpPr>
          <p:cNvPr id="12291" name="Rectangle 3"/>
          <p:cNvSpPr>
            <a:spLocks noChangeArrowheads="1"/>
          </p:cNvSpPr>
          <p:nvPr/>
        </p:nvSpPr>
        <p:spPr bwMode="auto">
          <a:xfrm>
            <a:off x="1485900" y="205980"/>
            <a:ext cx="6172200" cy="52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000" dirty="0">
                <a:solidFill>
                  <a:srgbClr val="FF3300"/>
                </a:solidFill>
              </a:rPr>
              <a:t>Workload: CRs</a:t>
            </a:r>
            <a:endParaRPr lang="en-GB" altLang="en-US" sz="3000" dirty="0">
              <a:solidFill>
                <a:srgbClr val="FF3300"/>
              </a:solidFill>
            </a:endParaRPr>
          </a:p>
        </p:txBody>
      </p:sp>
      <p:graphicFrame>
        <p:nvGraphicFramePr>
          <p:cNvPr id="321541" name="Group 5"/>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21547" name="Group 11"/>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pic>
        <p:nvPicPr>
          <p:cNvPr id="8" name="Picture 3"/>
          <p:cNvPicPr>
            <a:picLocks noChangeAspect="1" noChangeArrowheads="1"/>
          </p:cNvPicPr>
          <p:nvPr/>
        </p:nvPicPr>
        <p:blipFill>
          <a:blip r:embed="rId2" cstate="print"/>
          <a:srcRect/>
          <a:stretch>
            <a:fillRect/>
          </a:stretch>
        </p:blipFill>
        <p:spPr bwMode="auto">
          <a:xfrm>
            <a:off x="1741714" y="1000601"/>
            <a:ext cx="5210629" cy="3593329"/>
          </a:xfrm>
          <a:prstGeom prst="rect">
            <a:avLst/>
          </a:prstGeom>
          <a:noFill/>
          <a:ln w="9525">
            <a:noFill/>
            <a:miter lim="800000"/>
            <a:headEnd/>
            <a:tailEnd/>
          </a:ln>
          <a:effectLst/>
        </p:spPr>
      </p:pic>
    </p:spTree>
    <p:extLst>
      <p:ext uri="{BB962C8B-B14F-4D97-AF65-F5344CB8AC3E}">
        <p14:creationId xmlns:p14="http://schemas.microsoft.com/office/powerpoint/2010/main" val="2969444817"/>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a:solidFill>
                  <a:srgbClr val="FF3300"/>
                </a:solidFill>
              </a:rPr>
              <a:t>Workload: Committee Support</a:t>
            </a:r>
          </a:p>
        </p:txBody>
      </p:sp>
      <p:sp>
        <p:nvSpPr>
          <p:cNvPr id="13316" name="Text Box 3"/>
          <p:cNvSpPr txBox="1">
            <a:spLocks noChangeArrowheads="1"/>
          </p:cNvSpPr>
          <p:nvPr/>
        </p:nvSpPr>
        <p:spPr bwMode="auto">
          <a:xfrm>
            <a:off x="892630" y="1232298"/>
            <a:ext cx="6995884"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200" dirty="0" smtClean="0">
                <a:latin typeface="Arial" panose="020B0604020202020204" pitchFamily="34" charset="0"/>
              </a:rPr>
              <a:t>3GPP Working Groups continue to break all records irrespective of how their work is measured.  IM numbers, delegate numbers, document numbers, CR numbers and the frequency of meetings are all on the increase.  Moreover, many Working Groups continue to work late into the night and start early the following morning, despite the PCG guidance that has been issued on the subject.</a:t>
            </a:r>
          </a:p>
          <a:p>
            <a:pPr>
              <a:spcBef>
                <a:spcPct val="50000"/>
              </a:spcBef>
              <a:buFontTx/>
              <a:buNone/>
            </a:pPr>
            <a:r>
              <a:rPr lang="en-GB" altLang="en-US" sz="1200" dirty="0" smtClean="0">
                <a:latin typeface="Arial" panose="020B0604020202020204" pitchFamily="34" charset="0"/>
              </a:rPr>
              <a:t>PCG#38 agreed to increase the MCC headcount by one additional Officer, with the intention of alleviating the RAN Working Group workload.  We have yet to see whether this increase will be sufficient to cope with the increasing workload or not.</a:t>
            </a:r>
          </a:p>
          <a:p>
            <a:pPr>
              <a:spcBef>
                <a:spcPct val="50000"/>
              </a:spcBef>
              <a:buFontTx/>
              <a:buNone/>
            </a:pPr>
            <a:r>
              <a:rPr lang="en-GB" altLang="en-US" sz="1200" dirty="0" smtClean="0">
                <a:latin typeface="Arial" panose="020B0604020202020204" pitchFamily="34" charset="0"/>
              </a:rPr>
              <a:t>We do not know what will happen into 2018 as Releases 15 and 16 become well underway.  If the rate of increase in workload continues then the Partners will need to consider taking some action in response. Of course, the easy solution is just to further increase the support resources but this may not be the smartest move.  Some consideration may need to be given to other, more sustainable, longer term solutions. </a:t>
            </a:r>
          </a:p>
          <a:p>
            <a:pPr>
              <a:spcBef>
                <a:spcPct val="50000"/>
              </a:spcBef>
              <a:buFontTx/>
              <a:buNone/>
            </a:pPr>
            <a:r>
              <a:rPr lang="en-GB" altLang="en-US" sz="1200" dirty="0" smtClean="0">
                <a:latin typeface="Arial" panose="020B0604020202020204" pitchFamily="34" charset="0"/>
              </a:rPr>
              <a:t>On a related subject, some Working Groups have grown so large that it is now becoming difficult to find willing meeting hosts and the colocation of </a:t>
            </a:r>
            <a:r>
              <a:rPr lang="en-GB" altLang="en-US" sz="1200" dirty="0">
                <a:latin typeface="Arial" panose="020B0604020202020204" pitchFamily="34" charset="0"/>
              </a:rPr>
              <a:t>W</a:t>
            </a:r>
            <a:r>
              <a:rPr lang="en-GB" altLang="en-US" sz="1200" dirty="0" smtClean="0">
                <a:latin typeface="Arial" panose="020B0604020202020204" pitchFamily="34" charset="0"/>
              </a:rPr>
              <a:t>orking Group meetings is becoming impractical.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71" y="171450"/>
            <a:ext cx="7091817" cy="857250"/>
          </a:xfrm>
        </p:spPr>
        <p:txBody>
          <a:bodyPr/>
          <a:lstStyle/>
          <a:p>
            <a:r>
              <a:rPr lang="en-GB" dirty="0" smtClean="0"/>
              <a:t>Workload: meeting attendance over time</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762000" y="1133703"/>
            <a:ext cx="6673850" cy="3536502"/>
          </a:xfrm>
          <a:prstGeom prst="rect">
            <a:avLst/>
          </a:prstGeom>
          <a:noFill/>
          <a:ln w="9525">
            <a:noFill/>
            <a:miter lim="800000"/>
            <a:headEnd/>
            <a:tailEnd/>
          </a:ln>
          <a:effectLst/>
        </p:spPr>
      </p:pic>
    </p:spTree>
    <p:extLst>
      <p:ext uri="{BB962C8B-B14F-4D97-AF65-F5344CB8AC3E}">
        <p14:creationId xmlns:p14="http://schemas.microsoft.com/office/powerpoint/2010/main" val="417819493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smtClean="0">
                <a:solidFill>
                  <a:srgbClr val="FF3300"/>
                </a:solidFill>
              </a:rPr>
              <a:t>Check-in at meetings</a:t>
            </a:r>
            <a:endParaRPr lang="en-GB" sz="3000" dirty="0">
              <a:solidFill>
                <a:srgbClr val="FF3300"/>
              </a:solidFill>
            </a:endParaRPr>
          </a:p>
        </p:txBody>
      </p:sp>
      <p:sp>
        <p:nvSpPr>
          <p:cNvPr id="13316" name="Text Box 3"/>
          <p:cNvSpPr txBox="1">
            <a:spLocks noChangeArrowheads="1"/>
          </p:cNvSpPr>
          <p:nvPr/>
        </p:nvSpPr>
        <p:spPr bwMode="auto">
          <a:xfrm>
            <a:off x="907144" y="1007326"/>
            <a:ext cx="7271656"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None/>
            </a:pPr>
            <a:r>
              <a:rPr lang="en-GB" sz="1200" dirty="0">
                <a:latin typeface="Arial" panose="020B0604020202020204" pitchFamily="34" charset="0"/>
                <a:cs typeface="Arial" panose="020B0604020202020204" pitchFamily="34" charset="0"/>
              </a:rPr>
              <a:t>At the June 2017 TSG plenaries, </a:t>
            </a:r>
            <a:r>
              <a:rPr lang="en-GB" sz="1200" dirty="0" smtClean="0">
                <a:latin typeface="Arial" panose="020B0604020202020204" pitchFamily="34" charset="0"/>
                <a:cs typeface="Arial" panose="020B0604020202020204" pitchFamily="34" charset="0"/>
              </a:rPr>
              <a:t>a </a:t>
            </a:r>
            <a:r>
              <a:rPr lang="en-GB" sz="1200" dirty="0">
                <a:latin typeface="Arial" panose="020B0604020202020204" pitchFamily="34" charset="0"/>
                <a:cs typeface="Arial" panose="020B0604020202020204" pitchFamily="34" charset="0"/>
              </a:rPr>
              <a:t>disturbing tendency for delegates to check in on behalf of other delegates, having acquired those delegates’ </a:t>
            </a:r>
            <a:r>
              <a:rPr lang="en-GB" sz="1200" dirty="0" smtClean="0">
                <a:latin typeface="Arial" panose="020B0604020202020204" pitchFamily="34" charset="0"/>
                <a:cs typeface="Arial" panose="020B0604020202020204" pitchFamily="34" charset="0"/>
              </a:rPr>
              <a:t>tokens, was noticed. MCC </a:t>
            </a:r>
            <a:r>
              <a:rPr lang="en-GB" sz="1200" dirty="0">
                <a:latin typeface="Arial" panose="020B0604020202020204" pitchFamily="34" charset="0"/>
                <a:cs typeface="Arial" panose="020B0604020202020204" pitchFamily="34" charset="0"/>
              </a:rPr>
              <a:t>was tasked to </a:t>
            </a:r>
            <a:r>
              <a:rPr lang="en-GB" sz="1200" dirty="0" smtClean="0">
                <a:latin typeface="Arial" panose="020B0604020202020204" pitchFamily="34" charset="0"/>
                <a:cs typeface="Arial" panose="020B0604020202020204" pitchFamily="34" charset="0"/>
              </a:rPr>
              <a:t>investigate further.</a:t>
            </a:r>
            <a:endParaRPr lang="en-GB" sz="1200" dirty="0">
              <a:latin typeface="Arial" panose="020B0604020202020204" pitchFamily="34" charset="0"/>
              <a:cs typeface="Arial" panose="020B0604020202020204" pitchFamily="34" charset="0"/>
            </a:endParaRPr>
          </a:p>
          <a:p>
            <a:pPr>
              <a:spcBef>
                <a:spcPct val="50000"/>
              </a:spcBef>
              <a:buNone/>
            </a:pPr>
            <a:r>
              <a:rPr lang="en-GB" sz="1200" dirty="0">
                <a:latin typeface="Arial" panose="020B0604020202020204" pitchFamily="34" charset="0"/>
                <a:cs typeface="Arial" panose="020B0604020202020204" pitchFamily="34" charset="0"/>
              </a:rPr>
              <a:t>In the WG and TSG meetings between November 2016 and May </a:t>
            </a:r>
            <a:r>
              <a:rPr lang="en-GB" sz="1200" dirty="0" smtClean="0">
                <a:latin typeface="Arial" panose="020B0604020202020204" pitchFamily="34" charset="0"/>
                <a:cs typeface="Arial" panose="020B0604020202020204" pitchFamily="34" charset="0"/>
              </a:rPr>
              <a:t>2017, 450 </a:t>
            </a:r>
            <a:r>
              <a:rPr lang="en-GB" sz="1200" dirty="0">
                <a:latin typeface="Arial" panose="020B0604020202020204" pitchFamily="34" charset="0"/>
                <a:cs typeface="Arial" panose="020B0604020202020204" pitchFamily="34" charset="0"/>
              </a:rPr>
              <a:t>instances of one delegate checking in on behalf of </a:t>
            </a:r>
            <a:r>
              <a:rPr lang="en-GB" sz="1200" dirty="0" smtClean="0">
                <a:latin typeface="Arial" panose="020B0604020202020204" pitchFamily="34" charset="0"/>
                <a:cs typeface="Arial" panose="020B0604020202020204" pitchFamily="34" charset="0"/>
              </a:rPr>
              <a:t>another, was detected. Those </a:t>
            </a:r>
            <a:r>
              <a:rPr lang="en-GB" sz="1200" dirty="0">
                <a:latin typeface="Arial" panose="020B0604020202020204" pitchFamily="34" charset="0"/>
                <a:cs typeface="Arial" panose="020B0604020202020204" pitchFamily="34" charset="0"/>
              </a:rPr>
              <a:t>people </a:t>
            </a:r>
            <a:r>
              <a:rPr lang="en-GB" sz="1200" dirty="0" smtClean="0">
                <a:latin typeface="Arial" panose="020B0604020202020204" pitchFamily="34" charset="0"/>
                <a:cs typeface="Arial" panose="020B0604020202020204" pitchFamily="34" charset="0"/>
              </a:rPr>
              <a:t>were challenged to </a:t>
            </a:r>
            <a:r>
              <a:rPr lang="en-GB" sz="1200" dirty="0">
                <a:latin typeface="Arial" panose="020B0604020202020204" pitchFamily="34" charset="0"/>
                <a:cs typeface="Arial" panose="020B0604020202020204" pitchFamily="34" charset="0"/>
              </a:rPr>
              <a:t>declare on their honour whether they had in fact participated in the meetings in question. </a:t>
            </a:r>
            <a:endParaRPr lang="en-GB" sz="1200" dirty="0" smtClean="0">
              <a:latin typeface="Arial" panose="020B0604020202020204" pitchFamily="34" charset="0"/>
              <a:cs typeface="Arial" panose="020B0604020202020204" pitchFamily="34" charset="0"/>
            </a:endParaRPr>
          </a:p>
          <a:p>
            <a:pPr>
              <a:spcBef>
                <a:spcPct val="50000"/>
              </a:spcBef>
              <a:buNone/>
            </a:pPr>
            <a:r>
              <a:rPr lang="en-GB" sz="1200" dirty="0" smtClean="0">
                <a:latin typeface="Arial" panose="020B0604020202020204" pitchFamily="34" charset="0"/>
                <a:cs typeface="Arial" panose="020B0604020202020204" pitchFamily="34" charset="0"/>
              </a:rPr>
              <a:t>The </a:t>
            </a:r>
            <a:r>
              <a:rPr lang="en-GB" sz="1200" dirty="0">
                <a:latin typeface="Arial" panose="020B0604020202020204" pitchFamily="34" charset="0"/>
                <a:cs typeface="Arial" panose="020B0604020202020204" pitchFamily="34" charset="0"/>
              </a:rPr>
              <a:t>vast majority </a:t>
            </a:r>
            <a:r>
              <a:rPr lang="en-GB" sz="1200" dirty="0" smtClean="0">
                <a:latin typeface="Arial" panose="020B0604020202020204" pitchFamily="34" charset="0"/>
                <a:cs typeface="Arial" panose="020B0604020202020204" pitchFamily="34" charset="0"/>
              </a:rPr>
              <a:t>of cases were </a:t>
            </a:r>
            <a:r>
              <a:rPr lang="en-GB" sz="1200" dirty="0">
                <a:latin typeface="Arial" panose="020B0604020202020204" pitchFamily="34" charset="0"/>
                <a:cs typeface="Arial" panose="020B0604020202020204" pitchFamily="34" charset="0"/>
              </a:rPr>
              <a:t>justified by one of the parties not being able to perform his own check-ins because </a:t>
            </a:r>
            <a:r>
              <a:rPr lang="en-GB" sz="1200" dirty="0" smtClean="0">
                <a:latin typeface="Arial" panose="020B0604020202020204" pitchFamily="34" charset="0"/>
                <a:cs typeface="Arial" panose="020B0604020202020204" pitchFamily="34" charset="0"/>
              </a:rPr>
              <a:t>of:</a:t>
            </a:r>
            <a:endParaRPr lang="en-GB" sz="1200" dirty="0">
              <a:latin typeface="Arial" panose="020B0604020202020204" pitchFamily="34" charset="0"/>
              <a:cs typeface="Arial" panose="020B0604020202020204" pitchFamily="34" charset="0"/>
            </a:endParaRPr>
          </a:p>
          <a:p>
            <a:pPr>
              <a:spcBef>
                <a:spcPct val="50000"/>
              </a:spcBef>
            </a:pPr>
            <a:r>
              <a:rPr lang="en-GB" sz="1200" dirty="0">
                <a:latin typeface="Arial" panose="020B0604020202020204" pitchFamily="34" charset="0"/>
                <a:cs typeface="Arial" panose="020B0604020202020204" pitchFamily="34" charset="0"/>
              </a:rPr>
              <a:t> broken-down PC</a:t>
            </a:r>
          </a:p>
          <a:p>
            <a:pPr>
              <a:spcBef>
                <a:spcPct val="50000"/>
              </a:spcBef>
            </a:pPr>
            <a:r>
              <a:rPr lang="en-GB" sz="1200" dirty="0">
                <a:latin typeface="Arial" panose="020B0604020202020204" pitchFamily="34" charset="0"/>
                <a:cs typeface="Arial" panose="020B0604020202020204" pitchFamily="34" charset="0"/>
              </a:rPr>
              <a:t> check in attempt apparently not working</a:t>
            </a:r>
          </a:p>
          <a:p>
            <a:pPr>
              <a:spcBef>
                <a:spcPct val="50000"/>
              </a:spcBef>
            </a:pPr>
            <a:r>
              <a:rPr lang="en-GB" sz="1200" dirty="0">
                <a:latin typeface="Arial" panose="020B0604020202020204" pitchFamily="34" charset="0"/>
                <a:cs typeface="Arial" panose="020B0604020202020204" pitchFamily="34" charset="0"/>
              </a:rPr>
              <a:t> no access to local server due to company IT policy</a:t>
            </a:r>
          </a:p>
          <a:p>
            <a:pPr>
              <a:spcBef>
                <a:spcPct val="50000"/>
              </a:spcBef>
              <a:buNone/>
            </a:pPr>
            <a:r>
              <a:rPr lang="en-GB" sz="1200" dirty="0" smtClean="0">
                <a:latin typeface="Arial" panose="020B0604020202020204" pitchFamily="34" charset="0"/>
                <a:cs typeface="Arial" panose="020B0604020202020204" pitchFamily="34" charset="0"/>
              </a:rPr>
              <a:t>A </a:t>
            </a:r>
            <a:r>
              <a:rPr lang="en-GB" sz="1200" dirty="0">
                <a:latin typeface="Arial" panose="020B0604020202020204" pitchFamily="34" charset="0"/>
                <a:cs typeface="Arial" panose="020B0604020202020204" pitchFamily="34" charset="0"/>
              </a:rPr>
              <a:t>handful of delegates confessed they had not participated and asked for their check-ins to be deleted.</a:t>
            </a:r>
          </a:p>
          <a:p>
            <a:pPr>
              <a:spcBef>
                <a:spcPct val="50000"/>
              </a:spcBef>
              <a:buNone/>
            </a:pPr>
            <a:r>
              <a:rPr lang="en-GB" sz="1200" dirty="0" smtClean="0">
                <a:latin typeface="Arial" panose="020B0604020202020204" pitchFamily="34" charset="0"/>
                <a:cs typeface="Arial" panose="020B0604020202020204" pitchFamily="34" charset="0"/>
              </a:rPr>
              <a:t>A </a:t>
            </a:r>
            <a:r>
              <a:rPr lang="en-GB" sz="1200" dirty="0">
                <a:latin typeface="Arial" panose="020B0604020202020204" pitchFamily="34" charset="0"/>
                <a:cs typeface="Arial" panose="020B0604020202020204" pitchFamily="34" charset="0"/>
              </a:rPr>
              <a:t>very small number swore they were present but external evidence showed that their check-ins were almost certainly fraudulent.</a:t>
            </a:r>
          </a:p>
          <a:p>
            <a:pPr>
              <a:spcBef>
                <a:spcPct val="50000"/>
              </a:spcBef>
              <a:buNone/>
            </a:pPr>
            <a:r>
              <a:rPr lang="en-GB" sz="1200" dirty="0" smtClean="0">
                <a:latin typeface="Arial" panose="020B0604020202020204" pitchFamily="34" charset="0"/>
                <a:cs typeface="Arial" panose="020B0604020202020204" pitchFamily="34" charset="0"/>
              </a:rPr>
              <a:t>The PCG may wish to note this situation.</a:t>
            </a:r>
            <a:endParaRPr lang="en-GB" sz="1200" dirty="0">
              <a:latin typeface="Arial" panose="020B0604020202020204" pitchFamily="34" charset="0"/>
              <a:cs typeface="Arial" panose="020B0604020202020204" pitchFamily="34" charset="0"/>
            </a:endParaRPr>
          </a:p>
          <a:p>
            <a:pPr>
              <a:spcBef>
                <a:spcPct val="50000"/>
              </a:spcBef>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1520349027"/>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10572</TotalTime>
  <Words>918</Words>
  <Application>Microsoft Office PowerPoint</Application>
  <PresentationFormat>On-screen Show (16:9)</PresentationFormat>
  <Paragraphs>221</Paragraphs>
  <Slides>14</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ＭＳ Ｐゴシック</vt:lpstr>
      <vt:lpstr>Arial</vt:lpstr>
      <vt:lpstr>Calibri</vt:lpstr>
      <vt:lpstr>Mangal</vt:lpstr>
      <vt:lpstr>Times New Roman</vt:lpstr>
      <vt:lpstr>Office Theme</vt:lpstr>
      <vt:lpstr>Chart</vt:lpstr>
      <vt:lpstr>  MCC Activity Report   </vt:lpstr>
      <vt:lpstr>Contents</vt:lpstr>
      <vt:lpstr>Departures and Arrivals</vt:lpstr>
      <vt:lpstr>Resource Allocation</vt:lpstr>
      <vt:lpstr>PowerPoint Presentation</vt:lpstr>
      <vt:lpstr>PowerPoint Presentation</vt:lpstr>
      <vt:lpstr>Workload: Committee Support</vt:lpstr>
      <vt:lpstr>Workload: meeting attendance over time</vt:lpstr>
      <vt:lpstr>Check-in at meetings</vt:lpstr>
      <vt:lpstr>3GPP Membership</vt:lpstr>
      <vt:lpstr>3GPP Member Territories</vt:lpstr>
      <vt:lpstr>583 Individual Members in 3GPP</vt:lpstr>
      <vt:lpstr>Antitrust Training</vt:lpstr>
      <vt:lpstr>Summary and Outlook</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1272</cp:revision>
  <cp:lastPrinted>2017-09-15T13:06:49Z</cp:lastPrinted>
  <dcterms:created xsi:type="dcterms:W3CDTF">2008-08-30T09:32:10Z</dcterms:created>
  <dcterms:modified xsi:type="dcterms:W3CDTF">2017-09-24T07:46:31Z</dcterms:modified>
</cp:coreProperties>
</file>