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337" r:id="rId2"/>
    <p:sldId id="345" r:id="rId3"/>
    <p:sldId id="346" r:id="rId4"/>
    <p:sldId id="347" r:id="rId5"/>
    <p:sldId id="348" r:id="rId6"/>
    <p:sldId id="340" r:id="rId7"/>
    <p:sldId id="349" r:id="rId8"/>
    <p:sldId id="350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e Barrett" initials="JB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A90F"/>
    <a:srgbClr val="8F297D"/>
    <a:srgbClr val="4E64B5"/>
    <a:srgbClr val="103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Grid="0" snapToObjects="1">
      <p:cViewPr varScale="1">
        <p:scale>
          <a:sx n="131" d="100"/>
          <a:sy n="131" d="100"/>
        </p:scale>
        <p:origin x="-736" y="-96"/>
      </p:cViewPr>
      <p:guideLst>
        <p:guide orient="horz" pos="88"/>
        <p:guide orient="horz" pos="283"/>
        <p:guide orient="horz" pos="1930"/>
        <p:guide orient="horz" pos="2982"/>
        <p:guide pos="198"/>
        <p:guide pos="5726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AFB6B-5AAC-0C4A-A78A-4DF5B24C468A}" type="datetimeFigureOut">
              <a:rPr lang="en-US" smtClean="0"/>
              <a:pPr/>
              <a:t>24/04/17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4BB96-D0CF-664B-A6F0-6F0066B9DF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110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675" y="1532176"/>
            <a:ext cx="8174038" cy="1021557"/>
          </a:xfrm>
          <a:prstGeom prst="rect">
            <a:avLst/>
          </a:prstGeom>
        </p:spPr>
        <p:txBody>
          <a:bodyPr anchor="ctr"/>
          <a:lstStyle>
            <a:lvl1pPr algn="l">
              <a:defRPr sz="2400" b="1" cap="all" baseline="0"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675" y="2733732"/>
            <a:ext cx="5559486" cy="112514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0" i="0">
                <a:solidFill>
                  <a:schemeClr val="bg1">
                    <a:lumMod val="50000"/>
                  </a:schemeClr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895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320676" y="1186960"/>
            <a:ext cx="7520312" cy="133631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rmAutofit/>
          </a:bodyPr>
          <a:lstStyle>
            <a:lvl1pPr>
              <a:buFontTx/>
              <a:buNone/>
              <a:defRPr lang="en-US" sz="2800" b="0" kern="0" dirty="0">
                <a:solidFill>
                  <a:schemeClr val="tx1"/>
                </a:solidFill>
                <a:latin typeface="Open Sans"/>
                <a:ea typeface="Play"/>
                <a:cs typeface="Open Sans"/>
              </a:defRPr>
            </a:lvl1pPr>
          </a:lstStyle>
          <a:p>
            <a:pPr marL="0" lvl="0" indent="0" defTabSz="362847">
              <a:spcBef>
                <a:spcPct val="0"/>
              </a:spcBef>
              <a:buFont typeface="Arial"/>
              <a:buNone/>
            </a:pPr>
            <a:r>
              <a:rPr lang="en-US" dirty="0" smtClean="0"/>
              <a:t>Click to edit sub section text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320675" y="2733732"/>
            <a:ext cx="5559486" cy="112514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576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079614"/>
            <a:ext cx="8501063" cy="298744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bg1">
                  <a:lumMod val="50000"/>
                </a:schemeClr>
              </a:buClr>
              <a:buFont typeface="Arial"/>
              <a:buChar char="•"/>
              <a:defRPr sz="2000">
                <a:latin typeface="Open Sans"/>
                <a:cs typeface="Open Sans"/>
              </a:defRPr>
            </a:lvl1pPr>
            <a:lvl2pPr marL="742950" indent="-285750">
              <a:buClr>
                <a:schemeClr val="bg1">
                  <a:lumMod val="50000"/>
                </a:schemeClr>
              </a:buClr>
              <a:buFont typeface="Arial"/>
              <a:buChar char="•"/>
              <a:defRPr sz="1800">
                <a:latin typeface="Open Sans"/>
                <a:cs typeface="Open Sans"/>
              </a:defRPr>
            </a:lvl2pPr>
            <a:lvl3pPr marL="11430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600">
                <a:latin typeface="Open Sans"/>
                <a:cs typeface="Open Sans"/>
              </a:defRPr>
            </a:lvl3pPr>
            <a:lvl4pPr marL="16002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400">
                <a:latin typeface="Open Sans"/>
                <a:cs typeface="Open Sans"/>
              </a:defRPr>
            </a:lvl4pPr>
            <a:lvl5pPr marL="2057400" indent="-228600">
              <a:buClr>
                <a:schemeClr val="bg1">
                  <a:lumMod val="50000"/>
                </a:schemeClr>
              </a:buClr>
              <a:buFont typeface="Arial"/>
              <a:buChar char="•"/>
              <a:defRPr sz="1400">
                <a:latin typeface="Open Sans"/>
                <a:cs typeface="Open Sans"/>
              </a:defRPr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903" y="-23202"/>
            <a:ext cx="8194718" cy="583354"/>
          </a:xfrm>
          <a:prstGeom prst="rect">
            <a:avLst/>
          </a:prstGeom>
          <a:noFill/>
        </p:spPr>
        <p:txBody>
          <a:bodyPr anchor="ctr"/>
          <a:lstStyle>
            <a:lvl1pPr marL="252000" algn="l">
              <a:defRPr sz="2000" b="1" i="0" cap="all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20676" y="600170"/>
            <a:ext cx="8403891" cy="343186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440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20676" y="600170"/>
            <a:ext cx="8403891" cy="343186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>
                <a:solidFill>
                  <a:srgbClr val="7F7F7F"/>
                </a:solidFill>
                <a:latin typeface="Open Sans"/>
                <a:cs typeface="Open San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7903" y="-23202"/>
            <a:ext cx="8194718" cy="583354"/>
          </a:xfrm>
          <a:prstGeom prst="rect">
            <a:avLst/>
          </a:prstGeom>
          <a:noFill/>
        </p:spPr>
        <p:txBody>
          <a:bodyPr anchor="ctr"/>
          <a:lstStyle>
            <a:lvl1pPr marL="252000" algn="l">
              <a:defRPr sz="2000" b="1" i="0" cap="all"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788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476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0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lay"/>
          <a:ea typeface="+mj-ea"/>
          <a:cs typeface="Play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Play"/>
          <a:ea typeface="+mn-ea"/>
          <a:cs typeface="Play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Play"/>
          <a:ea typeface="+mn-ea"/>
          <a:cs typeface="Play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Play"/>
          <a:ea typeface="+mn-ea"/>
          <a:cs typeface="Play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Play"/>
          <a:ea typeface="+mn-ea"/>
          <a:cs typeface="Play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Play"/>
          <a:ea typeface="+mn-ea"/>
          <a:cs typeface="Play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tiff"/><Relationship Id="rId20" Type="http://schemas.openxmlformats.org/officeDocument/2006/relationships/image" Target="../media/image20.emf"/><Relationship Id="rId21" Type="http://schemas.openxmlformats.org/officeDocument/2006/relationships/image" Target="../media/image21.png"/><Relationship Id="rId22" Type="http://schemas.openxmlformats.org/officeDocument/2006/relationships/image" Target="../media/image22.gif"/><Relationship Id="rId23" Type="http://schemas.openxmlformats.org/officeDocument/2006/relationships/image" Target="../media/image23.emf"/><Relationship Id="rId24" Type="http://schemas.openxmlformats.org/officeDocument/2006/relationships/image" Target="../media/image24.emf"/><Relationship Id="rId25" Type="http://schemas.openxmlformats.org/officeDocument/2006/relationships/image" Target="../media/image25.jpeg"/><Relationship Id="rId26" Type="http://schemas.openxmlformats.org/officeDocument/2006/relationships/image" Target="../media/image26.jpeg"/><Relationship Id="rId10" Type="http://schemas.openxmlformats.org/officeDocument/2006/relationships/image" Target="../media/image10.jpeg"/><Relationship Id="rId11" Type="http://schemas.openxmlformats.org/officeDocument/2006/relationships/image" Target="../media/image11.tiff"/><Relationship Id="rId12" Type="http://schemas.openxmlformats.org/officeDocument/2006/relationships/image" Target="../media/image12.tiff"/><Relationship Id="rId13" Type="http://schemas.openxmlformats.org/officeDocument/2006/relationships/image" Target="../media/image13.tiff"/><Relationship Id="rId14" Type="http://schemas.openxmlformats.org/officeDocument/2006/relationships/image" Target="../media/image14.tiff"/><Relationship Id="rId15" Type="http://schemas.openxmlformats.org/officeDocument/2006/relationships/image" Target="../media/image15.jpeg"/><Relationship Id="rId16" Type="http://schemas.openxmlformats.org/officeDocument/2006/relationships/image" Target="../media/image16.jpeg"/><Relationship Id="rId17" Type="http://schemas.openxmlformats.org/officeDocument/2006/relationships/image" Target="../media/image17.jpeg"/><Relationship Id="rId18" Type="http://schemas.openxmlformats.org/officeDocument/2006/relationships/image" Target="../media/image18.png"/><Relationship Id="rId19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jpeg"/><Relationship Id="rId8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4" Type="http://schemas.openxmlformats.org/officeDocument/2006/relationships/image" Target="../media/image30.tiff"/><Relationship Id="rId5" Type="http://schemas.openxmlformats.org/officeDocument/2006/relationships/image" Target="../media/image31.tif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3" Type="http://schemas.openxmlformats.org/officeDocument/2006/relationships/image" Target="../media/image3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4.tiff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jpe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jpe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+mn-lt"/>
              </a:rPr>
              <a:t>Report to PCG #38</a:t>
            </a:r>
            <a:endParaRPr lang="en-GB" dirty="0">
              <a:latin typeface="+mn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20675" y="2951697"/>
            <a:ext cx="5559486" cy="1125140"/>
          </a:xfrm>
        </p:spPr>
        <p:txBody>
          <a:bodyPr/>
          <a:lstStyle/>
          <a:p>
            <a:r>
              <a:rPr lang="en-GB" dirty="0" smtClean="0">
                <a:latin typeface="+mn-lt"/>
              </a:rPr>
              <a:t>Global mobile Suppliers Association</a:t>
            </a:r>
            <a:endParaRPr lang="en-GB" dirty="0" smtClean="0">
              <a:latin typeface="+mn-lt"/>
            </a:endParaRPr>
          </a:p>
          <a:p>
            <a:endParaRPr lang="en-GB" dirty="0">
              <a:latin typeface="+mn-lt"/>
            </a:endParaRPr>
          </a:p>
          <a:p>
            <a:r>
              <a:rPr lang="en-GB" sz="1400" dirty="0" smtClean="0">
                <a:latin typeface="+mn-lt"/>
              </a:rPr>
              <a:t>Joe </a:t>
            </a:r>
            <a:r>
              <a:rPr lang="en-GB" sz="1400" dirty="0" smtClean="0">
                <a:latin typeface="+mn-lt"/>
              </a:rPr>
              <a:t>Barrett</a:t>
            </a:r>
          </a:p>
          <a:p>
            <a:r>
              <a:rPr lang="en-GB" sz="1400" dirty="0" smtClean="0">
                <a:latin typeface="+mn-lt"/>
              </a:rPr>
              <a:t>President</a:t>
            </a:r>
            <a:endParaRPr lang="en-GB" sz="1400" dirty="0" smtClean="0">
              <a:latin typeface="+mn-lt"/>
            </a:endParaRPr>
          </a:p>
        </p:txBody>
      </p:sp>
      <p:pic>
        <p:nvPicPr>
          <p:cNvPr id="4" name="Picture 3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751" y="170819"/>
            <a:ext cx="753533" cy="326394"/>
          </a:xfrm>
          <a:prstGeom prst="rect">
            <a:avLst/>
          </a:prstGeom>
        </p:spPr>
      </p:pic>
      <p:sp>
        <p:nvSpPr>
          <p:cNvPr id="5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7" name="Shape 4"/>
          <p:cNvSpPr/>
          <p:nvPr/>
        </p:nvSpPr>
        <p:spPr>
          <a:xfrm>
            <a:off x="8874107" y="4877108"/>
            <a:ext cx="290473" cy="20241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1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5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603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6666455" cy="3799055"/>
          </a:xfrm>
        </p:spPr>
        <p:txBody>
          <a:bodyPr/>
          <a:lstStyle/>
          <a:p>
            <a:r>
              <a:rPr lang="en-GB" sz="1600" dirty="0" smtClean="0"/>
              <a:t>GSA has increased Executive Membership</a:t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/>
            </a:r>
            <a:br>
              <a:rPr lang="en-GB" sz="1600" dirty="0" smtClean="0"/>
            </a:br>
            <a:endParaRPr lang="en-GB" sz="1600" dirty="0" smtClean="0"/>
          </a:p>
          <a:p>
            <a:r>
              <a:rPr lang="en-GB" sz="1600" dirty="0" smtClean="0"/>
              <a:t>As well as Ordinary Members and Associates</a:t>
            </a:r>
            <a:br>
              <a:rPr lang="en-GB" sz="16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r>
              <a:rPr lang="en-GB" sz="1400" dirty="0" smtClean="0"/>
              <a:t/>
            </a:r>
            <a:br>
              <a:rPr lang="en-GB" sz="1400" dirty="0" smtClean="0"/>
            </a:br>
            <a:endParaRPr lang="en-GB" sz="1400" dirty="0" smtClean="0"/>
          </a:p>
          <a:p>
            <a:r>
              <a:rPr lang="en-GB" sz="1600" dirty="0" smtClean="0"/>
              <a:t>New Web Site, New Reports, Expanding Analysis &amp; Databases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A Great Deal Has Happened in the Past 2 Years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198" y="1209232"/>
            <a:ext cx="627348" cy="4145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07" y="1323717"/>
            <a:ext cx="1298820" cy="2571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728" y="1220325"/>
            <a:ext cx="1204727" cy="39950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2241" y="1158151"/>
            <a:ext cx="1538786" cy="607755"/>
          </a:xfrm>
          <a:prstGeom prst="rect">
            <a:avLst/>
          </a:prstGeom>
        </p:spPr>
      </p:pic>
      <p:pic>
        <p:nvPicPr>
          <p:cNvPr id="25" name="Picture 24" descr="BLUE_ON_WHITE_NOKIA_LOGO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377" y="1202053"/>
            <a:ext cx="1164460" cy="490656"/>
          </a:xfrm>
          <a:prstGeom prst="rect">
            <a:avLst/>
          </a:prstGeom>
        </p:spPr>
      </p:pic>
      <p:pic>
        <p:nvPicPr>
          <p:cNvPr id="26" name="Picture 25" descr="Description: logo_Samsu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115" y="1229543"/>
            <a:ext cx="998602" cy="33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5" name="Group 64"/>
          <p:cNvGrpSpPr/>
          <p:nvPr/>
        </p:nvGrpSpPr>
        <p:grpSpPr>
          <a:xfrm>
            <a:off x="1033170" y="3260686"/>
            <a:ext cx="7842945" cy="1665935"/>
            <a:chOff x="1033170" y="3260686"/>
            <a:chExt cx="7842945" cy="1665935"/>
          </a:xfrm>
        </p:grpSpPr>
        <p:pic>
          <p:nvPicPr>
            <p:cNvPr id="41" name="Picture 40" descr="170329 NB-IoT report.tiff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81754" y="3271180"/>
              <a:ext cx="1031035" cy="1460254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  <p:pic>
          <p:nvPicPr>
            <p:cNvPr id="7" name="Picture 6" descr="170406 GSA-7847-LTE-devices-ecosystem.jpeg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25115" y="3489325"/>
              <a:ext cx="1651000" cy="1238250"/>
            </a:xfrm>
            <a:prstGeom prst="rect">
              <a:avLst/>
            </a:prstGeom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  <p:pic>
          <p:nvPicPr>
            <p:cNvPr id="42" name="Picture 41" descr="170316 Web page.tiff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3170" y="3260687"/>
              <a:ext cx="893064" cy="1665934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  <p:pic>
          <p:nvPicPr>
            <p:cNvPr id="43" name="Picture 42" descr="170425-6.tiff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2384" y="3260687"/>
              <a:ext cx="1033091" cy="1473238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  <p:pic>
          <p:nvPicPr>
            <p:cNvPr id="44" name="Picture 43" descr="170425-7.tiff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06235" y="3260686"/>
              <a:ext cx="1113309" cy="1471959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  <p:pic>
          <p:nvPicPr>
            <p:cNvPr id="45" name="Picture 44" descr="170425-5.tiff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8619" y="3260686"/>
              <a:ext cx="1035622" cy="1473240"/>
            </a:xfrm>
            <a:prstGeom prst="rect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  <a:effectLst>
              <a:outerShdw blurRad="400050" dist="38100" dir="2700000">
                <a:schemeClr val="bg1">
                  <a:lumMod val="50000"/>
                  <a:alpha val="43000"/>
                </a:schemeClr>
              </a:outerShdw>
            </a:effectLst>
          </p:spPr>
        </p:pic>
      </p:grpSp>
      <p:grpSp>
        <p:nvGrpSpPr>
          <p:cNvPr id="64" name="Group 63"/>
          <p:cNvGrpSpPr/>
          <p:nvPr/>
        </p:nvGrpSpPr>
        <p:grpSpPr>
          <a:xfrm>
            <a:off x="676087" y="1886014"/>
            <a:ext cx="8068724" cy="947989"/>
            <a:chOff x="676087" y="1886014"/>
            <a:chExt cx="8068724" cy="947989"/>
          </a:xfrm>
        </p:grpSpPr>
        <p:pic>
          <p:nvPicPr>
            <p:cNvPr id="50" name="Picture 49" descr="Analysys Mason logo CMYK.JPG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86012" y="1959660"/>
              <a:ext cx="712607" cy="272172"/>
            </a:xfrm>
            <a:prstGeom prst="rect">
              <a:avLst/>
            </a:prstGeom>
          </p:spPr>
        </p:pic>
        <p:pic>
          <p:nvPicPr>
            <p:cNvPr id="51" name="Picture 50" descr="Doro Logo.jpg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04178" y="1886014"/>
              <a:ext cx="826510" cy="420319"/>
            </a:xfrm>
            <a:prstGeom prst="rect">
              <a:avLst/>
            </a:prstGeom>
          </p:spPr>
        </p:pic>
        <p:pic>
          <p:nvPicPr>
            <p:cNvPr id="52" name="Picture 51" descr="DraysonTechnologies.jpg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85762" y="2125613"/>
              <a:ext cx="884845" cy="591430"/>
            </a:xfrm>
            <a:prstGeom prst="rect">
              <a:avLst/>
            </a:prstGeom>
          </p:spPr>
        </p:pic>
        <p:pic>
          <p:nvPicPr>
            <p:cNvPr id="53" name="Picture 52" descr="Expway logo.png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772" y="2463089"/>
              <a:ext cx="1018386" cy="370914"/>
            </a:xfrm>
            <a:prstGeom prst="rect">
              <a:avLst/>
            </a:prstGeom>
          </p:spPr>
        </p:pic>
        <p:pic>
          <p:nvPicPr>
            <p:cNvPr id="54" name="Picture 53" descr="LGS Innovations.png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9012" y="2306333"/>
              <a:ext cx="677000" cy="305009"/>
            </a:xfrm>
            <a:prstGeom prst="rect">
              <a:avLst/>
            </a:prstGeom>
          </p:spPr>
        </p:pic>
        <p:pic>
          <p:nvPicPr>
            <p:cNvPr id="55" name="Picture 54" descr="Philips_2008_CMYK.eps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80780" y="2020318"/>
              <a:ext cx="735758" cy="134906"/>
            </a:xfrm>
            <a:prstGeom prst="rect">
              <a:avLst/>
            </a:prstGeom>
          </p:spPr>
        </p:pic>
        <p:pic>
          <p:nvPicPr>
            <p:cNvPr id="56" name="Picture 55" descr="radisys_logo_RGB.png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0621" y="2268418"/>
              <a:ext cx="920404" cy="179366"/>
            </a:xfrm>
            <a:prstGeom prst="rect">
              <a:avLst/>
            </a:prstGeom>
          </p:spPr>
        </p:pic>
        <p:pic>
          <p:nvPicPr>
            <p:cNvPr id="57" name="Picture 56" descr="RS_Logo_cyan_rgb.gif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37735" y="2348405"/>
              <a:ext cx="1301439" cy="262937"/>
            </a:xfrm>
            <a:prstGeom prst="rect">
              <a:avLst/>
            </a:prstGeom>
          </p:spPr>
        </p:pic>
        <p:pic>
          <p:nvPicPr>
            <p:cNvPr id="58" name="Picture 57" descr="SpiderCloud Logo Large_FINAL.eps"/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60621" y="2534193"/>
              <a:ext cx="1266156" cy="247492"/>
            </a:xfrm>
            <a:prstGeom prst="rect">
              <a:avLst/>
            </a:prstGeom>
          </p:spPr>
        </p:pic>
        <p:pic>
          <p:nvPicPr>
            <p:cNvPr id="59" name="Picture 58" descr="Syniverse-Wordmark_R_large.eps"/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19240" y="2000926"/>
              <a:ext cx="825571" cy="200628"/>
            </a:xfrm>
            <a:prstGeom prst="rect">
              <a:avLst/>
            </a:prstGeom>
          </p:spPr>
        </p:pic>
        <p:pic>
          <p:nvPicPr>
            <p:cNvPr id="61" name="Picture 60" descr="COB_L01_Logo_CYAN_RGB.JPG"/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6087" y="2329124"/>
              <a:ext cx="1183622" cy="124442"/>
            </a:xfrm>
            <a:prstGeom prst="rect">
              <a:avLst/>
            </a:prstGeom>
          </p:spPr>
        </p:pic>
        <p:pic>
          <p:nvPicPr>
            <p:cNvPr id="62" name="Picture 61" descr="Comreg logo-01-01.jpg"/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4314" y="2306333"/>
              <a:ext cx="1613264" cy="365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8540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8478262" cy="3799055"/>
          </a:xfrm>
        </p:spPr>
        <p:txBody>
          <a:bodyPr/>
          <a:lstStyle/>
          <a:p>
            <a:r>
              <a:rPr lang="en-GB" sz="1800" dirty="0" smtClean="0"/>
              <a:t>Working towards WRC-19</a:t>
            </a:r>
            <a:endParaRPr lang="en-GB" sz="1800" dirty="0" smtClean="0"/>
          </a:p>
          <a:p>
            <a:r>
              <a:rPr lang="en-GB" sz="1800" dirty="0" smtClean="0"/>
              <a:t>26 GHz </a:t>
            </a:r>
            <a:r>
              <a:rPr lang="mr-IN" sz="1800" dirty="0" smtClean="0"/>
              <a:t>–</a:t>
            </a:r>
            <a:r>
              <a:rPr lang="en-GB" sz="1800" dirty="0" smtClean="0"/>
              <a:t> 28 GHz </a:t>
            </a:r>
            <a:r>
              <a:rPr lang="mr-IN" sz="1800" dirty="0" smtClean="0"/>
              <a:t>–</a:t>
            </a:r>
            <a:r>
              <a:rPr lang="en-GB" sz="1800" dirty="0" smtClean="0"/>
              <a:t> 40 GHz</a:t>
            </a:r>
          </a:p>
          <a:p>
            <a:r>
              <a:rPr lang="en-GB" sz="1800" dirty="0" smtClean="0"/>
              <a:t>C-Band </a:t>
            </a:r>
            <a:r>
              <a:rPr lang="mr-IN" sz="1800" dirty="0" smtClean="0"/>
              <a:t>–</a:t>
            </a:r>
            <a:r>
              <a:rPr lang="en-GB" sz="1800" dirty="0" smtClean="0"/>
              <a:t> White Paper in July</a:t>
            </a:r>
          </a:p>
          <a:p>
            <a:r>
              <a:rPr lang="en-GB" sz="1800" dirty="0" smtClean="0"/>
              <a:t>700-800 MHz White Paper in May</a:t>
            </a:r>
          </a:p>
          <a:p>
            <a:r>
              <a:rPr lang="en-GB" sz="1800" dirty="0" smtClean="0"/>
              <a:t>LTE V2X </a:t>
            </a:r>
            <a:r>
              <a:rPr lang="mr-IN" sz="1800" dirty="0" smtClean="0"/>
              <a:t>–</a:t>
            </a:r>
            <a:r>
              <a:rPr lang="en-GB" sz="1800" dirty="0" smtClean="0"/>
              <a:t> 3.4 </a:t>
            </a:r>
            <a:r>
              <a:rPr lang="mr-IN" sz="1800" dirty="0" smtClean="0"/>
              <a:t>–</a:t>
            </a:r>
            <a:r>
              <a:rPr lang="en-GB" sz="1800" dirty="0" smtClean="0"/>
              <a:t> 3.8 GHz &amp; 5.9 GHz    (EATA)</a:t>
            </a:r>
          </a:p>
          <a:p>
            <a:r>
              <a:rPr lang="en-GB" sz="1800" dirty="0" smtClean="0"/>
              <a:t>Spectrum Sharing Studies</a:t>
            </a:r>
            <a:r>
              <a:rPr lang="en-GB" sz="1800" dirty="0"/>
              <a:t> </a:t>
            </a:r>
            <a:r>
              <a:rPr lang="mr-IN" sz="1800" dirty="0" smtClean="0"/>
              <a:t>–</a:t>
            </a:r>
            <a:r>
              <a:rPr lang="en-GB" sz="1800" dirty="0" smtClean="0"/>
              <a:t> White Paper in planning stage</a:t>
            </a:r>
          </a:p>
          <a:p>
            <a:r>
              <a:rPr lang="en-GB" sz="1800" dirty="0" smtClean="0"/>
              <a:t>GSA-SG Active in all 8 ITU regions</a:t>
            </a:r>
          </a:p>
          <a:p>
            <a:pPr lvl="1"/>
            <a:r>
              <a:rPr lang="en-GB" sz="1600" dirty="0" smtClean="0"/>
              <a:t>APT </a:t>
            </a:r>
            <a:r>
              <a:rPr lang="mr-IN" sz="1600" dirty="0" smtClean="0"/>
              <a:t>–</a:t>
            </a:r>
            <a:r>
              <a:rPr lang="en-GB" sz="1600" dirty="0" smtClean="0"/>
              <a:t> CEPT-EU </a:t>
            </a:r>
            <a:r>
              <a:rPr lang="mr-IN" sz="1600" dirty="0" smtClean="0"/>
              <a:t>–</a:t>
            </a:r>
            <a:r>
              <a:rPr lang="en-GB" sz="1600" dirty="0" smtClean="0"/>
              <a:t> US-C </a:t>
            </a:r>
            <a:r>
              <a:rPr lang="mr-IN" sz="1600" dirty="0" smtClean="0"/>
              <a:t>–</a:t>
            </a:r>
            <a:r>
              <a:rPr lang="en-GB" sz="1600" dirty="0" smtClean="0"/>
              <a:t> CJK </a:t>
            </a:r>
            <a:r>
              <a:rPr lang="mr-IN" sz="1600" dirty="0" smtClean="0"/>
              <a:t>–</a:t>
            </a:r>
            <a:r>
              <a:rPr lang="en-GB" sz="1600" dirty="0" smtClean="0"/>
              <a:t> ATU </a:t>
            </a:r>
            <a:r>
              <a:rPr lang="mr-IN" sz="1600" dirty="0" smtClean="0"/>
              <a:t>–</a:t>
            </a:r>
            <a:r>
              <a:rPr lang="en-GB" sz="1600" dirty="0" smtClean="0"/>
              <a:t> RCC </a:t>
            </a:r>
            <a:r>
              <a:rPr lang="mr-IN" sz="1600" dirty="0" smtClean="0"/>
              <a:t>–</a:t>
            </a:r>
            <a:r>
              <a:rPr lang="en-GB" sz="1600" dirty="0" smtClean="0"/>
              <a:t> ASMG </a:t>
            </a:r>
            <a:r>
              <a:rPr lang="mr-IN" sz="1600" dirty="0" smtClean="0"/>
              <a:t>–</a:t>
            </a:r>
            <a:r>
              <a:rPr lang="en-GB" sz="1600" dirty="0" smtClean="0"/>
              <a:t> CITEL </a:t>
            </a:r>
          </a:p>
          <a:p>
            <a:pPr lvl="1"/>
            <a:r>
              <a:rPr lang="en-GB" sz="1600" dirty="0" smtClean="0"/>
              <a:t>Last week GSA admitted to RCC as an Observer but requested to be a contributor and influencer</a:t>
            </a:r>
          </a:p>
          <a:p>
            <a:r>
              <a:rPr lang="en-GB" sz="1800" dirty="0" err="1" smtClean="0"/>
              <a:t>MoU</a:t>
            </a:r>
            <a:r>
              <a:rPr lang="en-GB" sz="1800" dirty="0" smtClean="0"/>
              <a:t> signed with GSMA</a:t>
            </a:r>
          </a:p>
          <a:p>
            <a:pPr lvl="1"/>
            <a:r>
              <a:rPr lang="en-GB" sz="1600" dirty="0" smtClean="0"/>
              <a:t>Joint spectrum work plans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GSA Spectrum Group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2" descr="ITU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2692" y="958452"/>
            <a:ext cx="1059190" cy="1190101"/>
          </a:xfrm>
          <a:prstGeom prst="rect">
            <a:avLst/>
          </a:prstGeom>
        </p:spPr>
      </p:pic>
      <p:pic>
        <p:nvPicPr>
          <p:cNvPr id="6" name="Picture 5" descr="GSMA logo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499" y="3939157"/>
            <a:ext cx="1572289" cy="63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3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704129"/>
            <a:ext cx="7909392" cy="3799055"/>
          </a:xfrm>
        </p:spPr>
        <p:txBody>
          <a:bodyPr/>
          <a:lstStyle/>
          <a:p>
            <a:r>
              <a:rPr lang="en-GB" sz="1800" dirty="0"/>
              <a:t>7,847 User Devices </a:t>
            </a:r>
            <a:r>
              <a:rPr lang="en-GB" sz="1800" dirty="0" smtClean="0"/>
              <a:t>Announced</a:t>
            </a:r>
          </a:p>
          <a:p>
            <a:pPr lvl="1"/>
            <a:r>
              <a:rPr lang="en-GB" sz="1400" dirty="0" smtClean="0"/>
              <a:t>Included FDD &amp; TDD (TD-LTE)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Ecosystem Reporting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7" name="Picture 6" descr="170425-1.tif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100" y="1567035"/>
            <a:ext cx="4553694" cy="2536235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8" name="Picture 7" descr="170425-2.tif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5539" y="701675"/>
            <a:ext cx="2678178" cy="1326667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pic>
        <p:nvPicPr>
          <p:cNvPr id="9" name="Picture 8" descr="170425-3.tif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266" y="2143423"/>
            <a:ext cx="2149052" cy="2850784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124521" y="4484640"/>
            <a:ext cx="27240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/>
              <a:t>Source: </a:t>
            </a:r>
            <a:r>
              <a:rPr lang="en-GB" sz="1200" dirty="0" err="1" smtClean="0"/>
              <a:t>www.gsacom.com</a:t>
            </a:r>
            <a:r>
              <a:rPr lang="en-GB" sz="1200" dirty="0" smtClean="0"/>
              <a:t>/</a:t>
            </a:r>
            <a:r>
              <a:rPr lang="en-GB" sz="1200" dirty="0" err="1" smtClean="0"/>
              <a:t>gambod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30998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7288051" cy="3799055"/>
          </a:xfrm>
        </p:spPr>
        <p:txBody>
          <a:bodyPr/>
          <a:lstStyle/>
          <a:p>
            <a:r>
              <a:rPr lang="en-GB" sz="1800" dirty="0" smtClean="0"/>
              <a:t>Update of Evolution to LTE Report and Format for 2017</a:t>
            </a:r>
            <a:endParaRPr lang="en-GB" sz="1800" dirty="0"/>
          </a:p>
          <a:p>
            <a:pPr>
              <a:spcBef>
                <a:spcPts val="800"/>
              </a:spcBef>
            </a:pPr>
            <a:r>
              <a:rPr lang="en-GB" sz="1600" b="1" dirty="0">
                <a:solidFill>
                  <a:srgbClr val="FF6600"/>
                </a:solidFill>
              </a:rPr>
              <a:t>774</a:t>
            </a:r>
            <a:r>
              <a:rPr lang="en-GB" sz="1600" b="1" dirty="0"/>
              <a:t> </a:t>
            </a:r>
            <a:r>
              <a:rPr lang="en-GB" sz="1600" dirty="0"/>
              <a:t>operators investing in LTE in 202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591</a:t>
            </a:r>
            <a:r>
              <a:rPr lang="en-GB" sz="1600" b="1" dirty="0" smtClean="0"/>
              <a:t> </a:t>
            </a:r>
            <a:r>
              <a:rPr lang="en-GB" sz="1600" dirty="0"/>
              <a:t>commercially launched LTE or LTE-Advanced networks in 189 countries, including 97 LTE-TDD (TD-LTE) launched in 56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106</a:t>
            </a:r>
            <a:r>
              <a:rPr lang="en-GB" sz="1600" b="1" dirty="0" smtClean="0"/>
              <a:t> </a:t>
            </a:r>
            <a:r>
              <a:rPr lang="en-GB" sz="1600" dirty="0"/>
              <a:t>commercial </a:t>
            </a:r>
            <a:r>
              <a:rPr lang="en-GB" sz="1600" dirty="0" err="1"/>
              <a:t>VoLTE</a:t>
            </a:r>
            <a:r>
              <a:rPr lang="en-GB" sz="1600" dirty="0"/>
              <a:t> networks in 55 countries, and 167 operators investing in </a:t>
            </a:r>
            <a:r>
              <a:rPr lang="en-GB" sz="1600" dirty="0" err="1"/>
              <a:t>VoLTE</a:t>
            </a:r>
            <a:r>
              <a:rPr lang="en-GB" sz="1600" dirty="0"/>
              <a:t> in 74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195</a:t>
            </a:r>
            <a:r>
              <a:rPr lang="en-GB" sz="1600" b="1" dirty="0" smtClean="0"/>
              <a:t> </a:t>
            </a:r>
            <a:r>
              <a:rPr lang="en-GB" sz="1600" dirty="0"/>
              <a:t>launched networks are LTE-Advanced or LTE-Advanced Pro, in 95 countries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4</a:t>
            </a:r>
            <a:r>
              <a:rPr lang="en-GB" sz="1600" b="1" dirty="0" smtClean="0"/>
              <a:t> </a:t>
            </a:r>
            <a:r>
              <a:rPr lang="en-GB" sz="1600" dirty="0"/>
              <a:t>NB-IoT and 2 LTE-M networks are commercially launched, with </a:t>
            </a:r>
            <a:r>
              <a:rPr lang="en-GB" sz="1600" b="1" dirty="0">
                <a:solidFill>
                  <a:srgbClr val="FF6600"/>
                </a:solidFill>
              </a:rPr>
              <a:t>40</a:t>
            </a:r>
            <a:r>
              <a:rPr lang="en-GB" sz="1600" b="1" dirty="0"/>
              <a:t> </a:t>
            </a:r>
            <a:r>
              <a:rPr lang="en-GB" sz="1600" dirty="0"/>
              <a:t>NB-IoT and 12 LTE-M networks planned or being trialled </a:t>
            </a:r>
          </a:p>
          <a:p>
            <a:pPr>
              <a:spcBef>
                <a:spcPts val="800"/>
              </a:spcBef>
            </a:pPr>
            <a:r>
              <a:rPr lang="en-GB" sz="1600" b="1" dirty="0" smtClean="0">
                <a:solidFill>
                  <a:srgbClr val="FF6600"/>
                </a:solidFill>
              </a:rPr>
              <a:t>18</a:t>
            </a:r>
            <a:r>
              <a:rPr lang="en-GB" sz="1600" b="1" dirty="0" smtClean="0"/>
              <a:t> </a:t>
            </a:r>
            <a:r>
              <a:rPr lang="en-GB" sz="1600" dirty="0" smtClean="0"/>
              <a:t>operators, at least, have now made public commitments to deployment of pre-standards ‘5G’ networks in 13 countries </a:t>
            </a:r>
            <a:endParaRPr lang="en-GB" sz="16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Evolution from LTE to 5G Reporting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7" name="Picture 16" descr="170424 Evolution from LTE to 5G.pd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0894" y="736047"/>
            <a:ext cx="1671886" cy="2365928"/>
          </a:xfrm>
          <a:prstGeom prst="rect">
            <a:avLst/>
          </a:prstGeom>
          <a:ln w="6350">
            <a:solidFill>
              <a:schemeClr val="bg1">
                <a:lumMod val="65000"/>
              </a:schemeClr>
            </a:solidFill>
          </a:ln>
          <a:effectLst>
            <a:outerShdw blurRad="400050" dist="38100" dir="2700000">
              <a:schemeClr val="bg1">
                <a:lumMod val="50000"/>
                <a:alpha val="43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4470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170329 IoT chart.tif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310" y="1938429"/>
            <a:ext cx="5061375" cy="2940127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7181" y="1760765"/>
            <a:ext cx="8501063" cy="2987448"/>
          </a:xfrm>
        </p:spPr>
        <p:txBody>
          <a:bodyPr/>
          <a:lstStyle/>
          <a:p>
            <a:r>
              <a:rPr lang="en-GB" sz="1600" dirty="0" smtClean="0"/>
              <a:t>  </a:t>
            </a:r>
            <a:endParaRPr lang="en-GB" sz="1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The IoT Ecosystem is already established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3752" y="93068"/>
            <a:ext cx="611018" cy="264663"/>
          </a:xfrm>
          <a:prstGeom prst="rect">
            <a:avLst/>
          </a:prstGeom>
        </p:spPr>
      </p:pic>
      <p:pic>
        <p:nvPicPr>
          <p:cNvPr id="12" name="Picture 11" descr="170329 NB-IoT report.tif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4187" y="837085"/>
            <a:ext cx="2710583" cy="3838997"/>
          </a:xfrm>
          <a:prstGeom prst="rect">
            <a:avLst/>
          </a:prstGeom>
          <a:effectLst>
            <a:outerShdw blurRad="400050" dist="38100" dir="2700000">
              <a:schemeClr val="bg1">
                <a:lumMod val="50000"/>
                <a:alpha val="43000"/>
              </a:scheme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480310" y="806061"/>
            <a:ext cx="19128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6"/>
                </a:solidFill>
              </a:rPr>
              <a:t>19 Operators are committed to deploying NB-IoT in 2017 </a:t>
            </a:r>
            <a:endParaRPr lang="en-GB" dirty="0">
              <a:solidFill>
                <a:schemeClr val="accent6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10256" y="812740"/>
            <a:ext cx="1912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accent6"/>
                </a:solidFill>
              </a:rPr>
              <a:t>16 </a:t>
            </a:r>
            <a:r>
              <a:rPr lang="en-GB" b="1" dirty="0">
                <a:solidFill>
                  <a:schemeClr val="accent6"/>
                </a:solidFill>
              </a:rPr>
              <a:t>3GPP IoT compliant </a:t>
            </a:r>
            <a:r>
              <a:rPr lang="en-GB" b="1" dirty="0" smtClean="0">
                <a:solidFill>
                  <a:schemeClr val="accent6"/>
                </a:solidFill>
              </a:rPr>
              <a:t>suppliers </a:t>
            </a:r>
            <a:r>
              <a:rPr lang="en-GB" b="1" dirty="0">
                <a:solidFill>
                  <a:schemeClr val="accent6"/>
                </a:solidFill>
              </a:rPr>
              <a:t>are tracked by GSA </a:t>
            </a:r>
            <a:endParaRPr lang="en-GB" dirty="0">
              <a:solidFill>
                <a:schemeClr val="accent6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467430" y="2969318"/>
            <a:ext cx="1339149" cy="646331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72 Modules or Routers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6719" y="4824884"/>
            <a:ext cx="29876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smtClean="0"/>
              <a:t>Source: GSA GAMBoD database </a:t>
            </a:r>
            <a:r>
              <a:rPr lang="en-GB" sz="900" dirty="0" err="1" smtClean="0"/>
              <a:t>www.gsacom.com</a:t>
            </a:r>
            <a:r>
              <a:rPr lang="en-GB" sz="900" dirty="0" smtClean="0"/>
              <a:t>/</a:t>
            </a:r>
            <a:r>
              <a:rPr lang="en-GB" sz="900" dirty="0" err="1" smtClean="0"/>
              <a:t>gambod</a:t>
            </a:r>
            <a:endParaRPr lang="en-GB" sz="900" dirty="0"/>
          </a:p>
        </p:txBody>
      </p:sp>
      <p:sp>
        <p:nvSpPr>
          <p:cNvPr id="19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Shape 3"/>
          <p:cNvSpPr/>
          <p:nvPr/>
        </p:nvSpPr>
        <p:spPr>
          <a:xfrm>
            <a:off x="827957" y="4934922"/>
            <a:ext cx="2384832" cy="127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defTabSz="362897">
              <a:lnSpc>
                <a:spcPct val="95000"/>
              </a:lnSpc>
              <a:defRPr sz="8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© 2017 Global mobile Suppliers Association </a:t>
            </a:r>
          </a:p>
        </p:txBody>
      </p:sp>
      <p:sp>
        <p:nvSpPr>
          <p:cNvPr id="21" name="Shape 4"/>
          <p:cNvSpPr/>
          <p:nvPr/>
        </p:nvSpPr>
        <p:spPr>
          <a:xfrm>
            <a:off x="8874107" y="4877108"/>
            <a:ext cx="290473" cy="202418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>
              <a:defRPr sz="8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2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5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26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9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1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2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578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4325" y="845969"/>
            <a:ext cx="7909392" cy="3799055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GB" sz="1800" dirty="0" smtClean="0"/>
              <a:t>Promote the 3GPP family of technologies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Information and reports to support technology and spectrum decisions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Expand the GSA database facility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Devices, Spectrum, Technologies, Commercial Deployments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Increase GSA Membership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New benefits and membership fee structure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Based on company size </a:t>
            </a:r>
            <a:r>
              <a:rPr lang="mr-IN" sz="1600" dirty="0" smtClean="0"/>
              <a:t>–</a:t>
            </a:r>
            <a:r>
              <a:rPr lang="en-GB" sz="1600" dirty="0" smtClean="0"/>
              <a:t> from as little as </a:t>
            </a:r>
            <a:r>
              <a:rPr lang="en-GB" sz="1600" b="1" dirty="0" smtClean="0">
                <a:solidFill>
                  <a:srgbClr val="FF6600"/>
                </a:solidFill>
              </a:rPr>
              <a:t>£95 </a:t>
            </a:r>
            <a:r>
              <a:rPr lang="en-GB" sz="1600" dirty="0" smtClean="0"/>
              <a:t>per annum</a:t>
            </a:r>
          </a:p>
          <a:p>
            <a:pPr>
              <a:spcBef>
                <a:spcPts val="800"/>
              </a:spcBef>
            </a:pPr>
            <a:r>
              <a:rPr lang="en-GB" sz="1800" dirty="0" smtClean="0"/>
              <a:t>New projects and project work items</a:t>
            </a:r>
          </a:p>
          <a:p>
            <a:pPr lvl="1">
              <a:spcBef>
                <a:spcPts val="800"/>
              </a:spcBef>
            </a:pPr>
            <a:r>
              <a:rPr lang="en-GB" sz="1600" dirty="0" smtClean="0"/>
              <a:t>To further promote 3GPP standards based technology deployment </a:t>
            </a:r>
            <a:endParaRPr lang="en-GB" sz="16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12905" y="140205"/>
            <a:ext cx="7910812" cy="445974"/>
          </a:xfrm>
        </p:spPr>
        <p:txBody>
          <a:bodyPr/>
          <a:lstStyle/>
          <a:p>
            <a:r>
              <a:rPr lang="en-GB" sz="2000" b="1" dirty="0" smtClean="0">
                <a:solidFill>
                  <a:srgbClr val="3366FF"/>
                </a:solidFill>
              </a:rPr>
              <a:t>Continuing GSA Strategy</a:t>
            </a:r>
            <a:endParaRPr lang="en-GB" sz="2000" b="1" dirty="0">
              <a:solidFill>
                <a:srgbClr val="3366FF"/>
              </a:solidFill>
            </a:endParaRPr>
          </a:p>
        </p:txBody>
      </p:sp>
      <p:pic>
        <p:nvPicPr>
          <p:cNvPr id="5" name="Picture 4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2026" y="129612"/>
            <a:ext cx="611018" cy="264663"/>
          </a:xfrm>
          <a:prstGeom prst="rect">
            <a:avLst/>
          </a:prstGeom>
        </p:spPr>
      </p:pic>
      <p:sp>
        <p:nvSpPr>
          <p:cNvPr id="29" name="Shape 5"/>
          <p:cNvSpPr/>
          <p:nvPr/>
        </p:nvSpPr>
        <p:spPr>
          <a:xfrm>
            <a:off x="-1" y="5048212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3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3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4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2" descr="5G-logo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3183" y="4020014"/>
            <a:ext cx="959861" cy="959861"/>
          </a:xfrm>
          <a:prstGeom prst="rect">
            <a:avLst/>
          </a:prstGeom>
        </p:spPr>
      </p:pic>
      <p:pic>
        <p:nvPicPr>
          <p:cNvPr id="6" name="Picture 5" descr="LTE Advanced Pro.pn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974" y="4157503"/>
            <a:ext cx="1031383" cy="836704"/>
          </a:xfrm>
          <a:prstGeom prst="rect">
            <a:avLst/>
          </a:prstGeom>
        </p:spPr>
      </p:pic>
      <p:pic>
        <p:nvPicPr>
          <p:cNvPr id="7" name="Picture 6" descr="LTE Advanced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3199" y="4142917"/>
            <a:ext cx="1049363" cy="851290"/>
          </a:xfrm>
          <a:prstGeom prst="rect">
            <a:avLst/>
          </a:prstGeom>
        </p:spPr>
      </p:pic>
      <p:pic>
        <p:nvPicPr>
          <p:cNvPr id="8" name="Picture 7" descr="LTE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462" y="4276540"/>
            <a:ext cx="551438" cy="509020"/>
          </a:xfrm>
          <a:prstGeom prst="rect">
            <a:avLst/>
          </a:prstGeom>
        </p:spPr>
      </p:pic>
      <p:pic>
        <p:nvPicPr>
          <p:cNvPr id="9" name="Picture 8" descr="3GPP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8125" y="4295243"/>
            <a:ext cx="1020790" cy="59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2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316626" y="2416175"/>
            <a:ext cx="6431678" cy="636104"/>
          </a:xfrm>
        </p:spPr>
        <p:txBody>
          <a:bodyPr/>
          <a:lstStyle/>
          <a:p>
            <a:r>
              <a:rPr lang="en-GB" dirty="0" smtClean="0"/>
              <a:t>Promoting the Mobile Broadband Technology Roadmap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82882" y="1854530"/>
            <a:ext cx="2965908" cy="409382"/>
          </a:xfrm>
        </p:spPr>
        <p:txBody>
          <a:bodyPr>
            <a:noAutofit/>
          </a:bodyPr>
          <a:lstStyle/>
          <a:p>
            <a:r>
              <a:rPr lang="en-GB" sz="1400" dirty="0" smtClean="0"/>
              <a:t>Global mobile </a:t>
            </a:r>
            <a:r>
              <a:rPr lang="en-GB" sz="1400" dirty="0" smtClean="0"/>
              <a:t>Suppliers Association</a:t>
            </a:r>
            <a:endParaRPr lang="en-GB" sz="1400" dirty="0"/>
          </a:p>
        </p:txBody>
      </p:sp>
      <p:pic>
        <p:nvPicPr>
          <p:cNvPr id="18" name="Picture 17" descr="GSA New Logo black-oran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2882" y="701675"/>
            <a:ext cx="2867615" cy="1242110"/>
          </a:xfrm>
          <a:prstGeom prst="rect">
            <a:avLst/>
          </a:prstGeom>
        </p:spPr>
      </p:pic>
      <p:sp>
        <p:nvSpPr>
          <p:cNvPr id="19" name="Shape 5"/>
          <p:cNvSpPr/>
          <p:nvPr/>
        </p:nvSpPr>
        <p:spPr>
          <a:xfrm>
            <a:off x="9477" y="5085284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" name="Shape 6"/>
          <p:cNvSpPr/>
          <p:nvPr/>
        </p:nvSpPr>
        <p:spPr>
          <a:xfrm flipV="1">
            <a:off x="0" y="4940300"/>
            <a:ext cx="786683" cy="21853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Shape 7"/>
          <p:cNvSpPr/>
          <p:nvPr/>
        </p:nvSpPr>
        <p:spPr>
          <a:xfrm flipV="1">
            <a:off x="0" y="4731434"/>
            <a:ext cx="419100" cy="262773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" name="Group 13"/>
          <p:cNvGrpSpPr/>
          <p:nvPr/>
        </p:nvGrpSpPr>
        <p:grpSpPr>
          <a:xfrm>
            <a:off x="46907" y="4257149"/>
            <a:ext cx="781051" cy="861636"/>
            <a:chOff x="0" y="0"/>
            <a:chExt cx="781050" cy="861634"/>
          </a:xfrm>
        </p:grpSpPr>
        <p:sp>
          <p:nvSpPr>
            <p:cNvPr id="23" name="Shape 8"/>
            <p:cNvSpPr/>
            <p:nvPr/>
          </p:nvSpPr>
          <p:spPr>
            <a:xfrm>
              <a:off x="43391" y="192162"/>
              <a:ext cx="669473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Shape 9"/>
            <p:cNvSpPr/>
            <p:nvPr/>
          </p:nvSpPr>
          <p:spPr>
            <a:xfrm>
              <a:off x="-1" y="167367"/>
              <a:ext cx="669474" cy="669473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" name="Shape 10"/>
            <p:cNvSpPr/>
            <p:nvPr/>
          </p:nvSpPr>
          <p:spPr>
            <a:xfrm>
              <a:off x="0" y="-1"/>
              <a:ext cx="781050" cy="781051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" name="Shape 11"/>
            <p:cNvSpPr/>
            <p:nvPr/>
          </p:nvSpPr>
          <p:spPr>
            <a:xfrm>
              <a:off x="43391" y="167365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Shape 12"/>
            <p:cNvSpPr/>
            <p:nvPr/>
          </p:nvSpPr>
          <p:spPr>
            <a:xfrm>
              <a:off x="127074" y="38094"/>
              <a:ext cx="502105" cy="502105"/>
            </a:xfrm>
            <a:prstGeom prst="ellipse">
              <a:avLst/>
            </a:prstGeom>
            <a:noFill/>
            <a:ln w="317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28" name="Shape 14"/>
          <p:cNvSpPr/>
          <p:nvPr/>
        </p:nvSpPr>
        <p:spPr>
          <a:xfrm>
            <a:off x="0" y="4645025"/>
            <a:ext cx="895350" cy="0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" name="Shape 15"/>
          <p:cNvSpPr/>
          <p:nvPr/>
        </p:nvSpPr>
        <p:spPr>
          <a:xfrm flipV="1">
            <a:off x="196849" y="4337050"/>
            <a:ext cx="1" cy="390525"/>
          </a:xfrm>
          <a:prstGeom prst="line">
            <a:avLst/>
          </a:prstGeom>
          <a:ln w="12700">
            <a:solidFill>
              <a:schemeClr val="accent2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" name="Shape 5"/>
          <p:cNvSpPr/>
          <p:nvPr/>
        </p:nvSpPr>
        <p:spPr>
          <a:xfrm>
            <a:off x="340" y="0"/>
            <a:ext cx="9144001" cy="74144"/>
          </a:xfrm>
          <a:prstGeom prst="rect">
            <a:avLst/>
          </a:prstGeom>
          <a:solidFill>
            <a:srgbClr val="4E64B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" name="Text Placeholder 5"/>
          <p:cNvSpPr txBox="1">
            <a:spLocks/>
          </p:cNvSpPr>
          <p:nvPr/>
        </p:nvSpPr>
        <p:spPr>
          <a:xfrm>
            <a:off x="1316626" y="3927668"/>
            <a:ext cx="2965908" cy="40938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Tx/>
              <a:buNone/>
              <a:defRPr lang="en-US" sz="2800" b="0" kern="0" dirty="0">
                <a:solidFill>
                  <a:schemeClr val="tx1"/>
                </a:solidFill>
                <a:latin typeface="Open Sans"/>
                <a:ea typeface="Play"/>
                <a:cs typeface="Open San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Play"/>
                <a:ea typeface="+mn-ea"/>
                <a:cs typeface="Play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err="1" smtClean="0"/>
              <a:t>www.gsacom.com</a:t>
            </a:r>
            <a:endParaRPr lang="en-GB" sz="1400" dirty="0"/>
          </a:p>
        </p:txBody>
      </p:sp>
      <p:pic>
        <p:nvPicPr>
          <p:cNvPr id="3" name="Picture 2" descr="Facebook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8540" y="4295243"/>
            <a:ext cx="443152" cy="443152"/>
          </a:xfrm>
          <a:prstGeom prst="rect">
            <a:avLst/>
          </a:prstGeom>
        </p:spPr>
      </p:pic>
      <p:pic>
        <p:nvPicPr>
          <p:cNvPr id="32" name="Picture 31" descr="Twitter logo white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8304" y="4291915"/>
            <a:ext cx="446480" cy="446480"/>
          </a:xfrm>
          <a:prstGeom prst="rect">
            <a:avLst/>
          </a:prstGeom>
        </p:spPr>
      </p:pic>
      <p:pic>
        <p:nvPicPr>
          <p:cNvPr id="33" name="Picture 32" descr="linkedin-512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5884" y="4295243"/>
            <a:ext cx="432332" cy="432332"/>
          </a:xfrm>
          <a:prstGeom prst="rect">
            <a:avLst/>
          </a:prstGeom>
          <a:solidFill>
            <a:srgbClr val="103AF1"/>
          </a:solidFill>
        </p:spPr>
      </p:pic>
    </p:spTree>
    <p:extLst>
      <p:ext uri="{BB962C8B-B14F-4D97-AF65-F5344CB8AC3E}">
        <p14:creationId xmlns:p14="http://schemas.microsoft.com/office/powerpoint/2010/main" val="201812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20019</TotalTime>
  <Words>426</Words>
  <Application>Microsoft Macintosh PowerPoint</Application>
  <PresentationFormat>On-screen Show (16:9)</PresentationFormat>
  <Paragraphs>55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Report to PCG #38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GSA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Joe Barrett</dc:creator>
  <cp:keywords/>
  <dc:description/>
  <cp:lastModifiedBy>Joe Barrett</cp:lastModifiedBy>
  <cp:revision>402</cp:revision>
  <dcterms:created xsi:type="dcterms:W3CDTF">2015-04-18T08:38:03Z</dcterms:created>
  <dcterms:modified xsi:type="dcterms:W3CDTF">2017-04-25T11:14:06Z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(2)Xwlf5Wse9qZhIff3myBBpWI7MQZaZ7/uidsUgT0/y6ibqug+Yv3UKZb0Q54nc41USNDOFP2j
5zekGIpDKA0ERWO1gyR8/1zMkTLbD8Bz3IHT453T7i6OmB23PwhZU8UEGBDqMil289fleG5Y
x/n2zNA5njcA36rL4YPyvxs7Mf6ZtAwY9x5dd0uXo2zO5mOyz26zETUIC4BypIqLuOPorQRh
6SyVzIk6S0WAqDocUY</vt:lpwstr>
  </property>
  <property fmtid="{D5CDD505-2E9C-101B-9397-08002B2CF9AE}" pid="3" name="_2015_ms_pID_7253431">
    <vt:lpwstr>mDdyC18jwsZDvGbkD4UcNf+U18lRQN4TaB0Lzg2bwAw3qV0fCmSeQk
+mQhXi1CcYhmnKamBJuKPZqIaJeiFYeXUqbBZEIDIUfC2h8KH84RyXMVXCtw6Ojax31z7D3T
jqxXN0JtZuOI93+vvWKB56tI8e180bzQIghKI+1/NOPYy4hKCfHuKv/kHdvgzjlh5c+8TFZw
p0ynvdqsmrq5bKBc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1479649376</vt:lpwstr>
  </property>
</Properties>
</file>