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256" r:id="rId2"/>
    <p:sldId id="346" r:id="rId3"/>
    <p:sldId id="347" r:id="rId4"/>
    <p:sldId id="348" r:id="rId5"/>
    <p:sldId id="349" r:id="rId6"/>
    <p:sldId id="332" r:id="rId7"/>
    <p:sldId id="344" r:id="rId8"/>
    <p:sldId id="333" r:id="rId9"/>
    <p:sldId id="334" r:id="rId10"/>
    <p:sldId id="337" r:id="rId11"/>
    <p:sldId id="338" r:id="rId12"/>
    <p:sldId id="350" r:id="rId13"/>
    <p:sldId id="351" r:id="rId14"/>
    <p:sldId id="336" r:id="rId15"/>
    <p:sldId id="339" r:id="rId16"/>
    <p:sldId id="343" r:id="rId17"/>
  </p:sldIdLst>
  <p:sldSz cx="9144000" cy="5143500" type="screen16x9"/>
  <p:notesSz cx="6888163" cy="100203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clrMru>
    <a:srgbClr val="F2F2C9"/>
  </p:clrMru>
  <p:extLst>
    <p:ext uri="{E76CE94A-603C-4142-B9EB-6D1370010A27}">
      <p14:discardImageEditData xmlns="" xmlns:p14="http://schemas.microsoft.com/office/powerpoint/2010/main" xmlns:mv="urn:schemas-microsoft-com:mac:vml" xmlns:mc="http://schemas.openxmlformats.org/markup-compatibility/2006" val="0"/>
    </p:ext>
    <p:ext uri="{D31A062A-798A-4329-ABDD-BBA856620510}">
      <p14:defaultImageDpi xmlns="" xmlns:p14="http://schemas.microsoft.com/office/powerpoint/2010/main" xmlns:mv="urn:schemas-microsoft-com:mac:vml" xmlns:mc="http://schemas.openxmlformats.org/markup-compatibility/2006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23923" autoAdjust="0"/>
    <p:restoredTop sz="94660"/>
  </p:normalViewPr>
  <p:slideViewPr>
    <p:cSldViewPr showGuides="1">
      <p:cViewPr varScale="1">
        <p:scale>
          <a:sx n="120" d="100"/>
          <a:sy n="120" d="100"/>
        </p:scale>
        <p:origin x="-714" y="-96"/>
      </p:cViewPr>
      <p:guideLst>
        <p:guide orient="horz" pos="583"/>
        <p:guide pos="2904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02075" y="0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CC50F4D-E114-4907-94DA-E63742007857}" type="datetimeFigureOut">
              <a:rPr lang="en-GB" smtClean="0"/>
              <a:pPr/>
              <a:t>22/10/2015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517063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02075" y="9517063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72E964-EE40-4447-9206-C016C17C9FCC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23284518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l">
              <a:defRPr sz="13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01698" y="0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r">
              <a:defRPr sz="1300"/>
            </a:lvl1pPr>
          </a:lstStyle>
          <a:p>
            <a:fld id="{183103E0-A650-4786-81C7-18691B2E634E}" type="datetimeFigureOut">
              <a:rPr lang="en-GB" smtClean="0"/>
              <a:pPr/>
              <a:t>22/10/2015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04775" y="750888"/>
            <a:ext cx="6678613" cy="37576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16" tIns="48308" rIns="96616" bIns="48308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8817" y="4759643"/>
            <a:ext cx="5510530" cy="4509135"/>
          </a:xfrm>
          <a:prstGeom prst="rect">
            <a:avLst/>
          </a:prstGeom>
        </p:spPr>
        <p:txBody>
          <a:bodyPr vert="horz" lIns="96616" tIns="48308" rIns="96616" bIns="48308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517546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l">
              <a:defRPr sz="13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01698" y="9517546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r">
              <a:defRPr sz="1300"/>
            </a:lvl1pPr>
          </a:lstStyle>
          <a:p>
            <a:fld id="{471F5B91-B82A-468F-92B7-EECEAA2E47B3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4759823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04775" y="750888"/>
            <a:ext cx="6678613" cy="375761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1F5B91-B82A-468F-92B7-EECEAA2E47B3}" type="slidenum">
              <a:rPr lang="en-GB" smtClean="0"/>
              <a:pPr/>
              <a:t>1</a:t>
            </a:fld>
            <a:endParaRPr lang="en-GB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04775" y="750888"/>
            <a:ext cx="6678613" cy="375761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1F5B91-B82A-468F-92B7-EECEAA2E47B3}" type="slidenum">
              <a:rPr lang="en-GB" smtClean="0"/>
              <a:pPr/>
              <a:t>10</a:t>
            </a:fld>
            <a:endParaRPr lang="en-GB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04775" y="750888"/>
            <a:ext cx="6678613" cy="375761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1F5B91-B82A-468F-92B7-EECEAA2E47B3}" type="slidenum">
              <a:rPr lang="en-GB" smtClean="0"/>
              <a:pPr/>
              <a:t>11</a:t>
            </a:fld>
            <a:endParaRPr lang="en-GB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04775" y="750888"/>
            <a:ext cx="6678613" cy="375761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1F5B91-B82A-468F-92B7-EECEAA2E47B3}" type="slidenum">
              <a:rPr lang="en-GB" smtClean="0"/>
              <a:pPr/>
              <a:t>12</a:t>
            </a:fld>
            <a:endParaRPr lang="en-GB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04775" y="750888"/>
            <a:ext cx="6678613" cy="375761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1F5B91-B82A-468F-92B7-EECEAA2E47B3}" type="slidenum">
              <a:rPr lang="en-GB" smtClean="0"/>
              <a:pPr/>
              <a:t>13</a:t>
            </a:fld>
            <a:endParaRPr lang="en-GB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04775" y="750888"/>
            <a:ext cx="6678613" cy="375761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1F5B91-B82A-468F-92B7-EECEAA2E47B3}" type="slidenum">
              <a:rPr lang="en-GB" smtClean="0"/>
              <a:pPr/>
              <a:t>14</a:t>
            </a:fld>
            <a:endParaRPr lang="en-GB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04775" y="750888"/>
            <a:ext cx="6678613" cy="375761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1F5B91-B82A-468F-92B7-EECEAA2E47B3}" type="slidenum">
              <a:rPr lang="en-GB" smtClean="0"/>
              <a:pPr/>
              <a:t>15</a:t>
            </a:fld>
            <a:endParaRPr lang="en-GB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04775" y="750888"/>
            <a:ext cx="6678613" cy="375761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1F5B91-B82A-468F-92B7-EECEAA2E47B3}" type="slidenum">
              <a:rPr lang="en-GB" smtClean="0"/>
              <a:pPr/>
              <a:t>16</a:t>
            </a:fld>
            <a:endParaRPr lang="en-GB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04775" y="750888"/>
            <a:ext cx="6678613" cy="375761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1F5B91-B82A-468F-92B7-EECEAA2E47B3}" type="slidenum">
              <a:rPr lang="en-GB" smtClean="0"/>
              <a:pPr/>
              <a:t>2</a:t>
            </a:fld>
            <a:endParaRPr lang="en-GB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04775" y="750888"/>
            <a:ext cx="6678613" cy="375761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1F5B91-B82A-468F-92B7-EECEAA2E47B3}" type="slidenum">
              <a:rPr lang="en-GB" smtClean="0"/>
              <a:pPr/>
              <a:t>3</a:t>
            </a:fld>
            <a:endParaRPr lang="en-GB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04775" y="750888"/>
            <a:ext cx="6678613" cy="375761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1F5B91-B82A-468F-92B7-EECEAA2E47B3}" type="slidenum">
              <a:rPr lang="en-GB" smtClean="0"/>
              <a:pPr/>
              <a:t>4</a:t>
            </a:fld>
            <a:endParaRPr lang="en-GB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04775" y="750888"/>
            <a:ext cx="6678613" cy="375761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1F5B91-B82A-468F-92B7-EECEAA2E47B3}" type="slidenum">
              <a:rPr lang="en-GB" smtClean="0"/>
              <a:pPr/>
              <a:t>5</a:t>
            </a:fld>
            <a:endParaRPr lang="en-GB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04775" y="750888"/>
            <a:ext cx="6678613" cy="375761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1F5B91-B82A-468F-92B7-EECEAA2E47B3}" type="slidenum">
              <a:rPr lang="en-GB" smtClean="0"/>
              <a:pPr/>
              <a:t>6</a:t>
            </a:fld>
            <a:endParaRPr lang="en-GB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04775" y="750888"/>
            <a:ext cx="6678613" cy="375761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1F5B91-B82A-468F-92B7-EECEAA2E47B3}" type="slidenum">
              <a:rPr lang="en-GB" smtClean="0"/>
              <a:pPr/>
              <a:t>7</a:t>
            </a:fld>
            <a:endParaRPr lang="en-GB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04775" y="750888"/>
            <a:ext cx="6678613" cy="375761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1F5B91-B82A-468F-92B7-EECEAA2E47B3}" type="slidenum">
              <a:rPr lang="en-GB" smtClean="0"/>
              <a:pPr/>
              <a:t>8</a:t>
            </a:fld>
            <a:endParaRPr lang="en-GB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04775" y="750888"/>
            <a:ext cx="6678613" cy="375761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1F5B91-B82A-468F-92B7-EECEAA2E47B3}" type="slidenum">
              <a:rPr lang="en-GB" smtClean="0"/>
              <a:pPr/>
              <a:t>9</a:t>
            </a:fld>
            <a:endParaRPr lang="en-GB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2C211-1096-4ABA-9A4C-D7F5E20C98D5}" type="datetimeFigureOut">
              <a:rPr lang="en-GB" smtClean="0"/>
              <a:pPr/>
              <a:t>22/10/2015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D9B67A-6CBB-417B-994C-1CCD788A4BDC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2C211-1096-4ABA-9A4C-D7F5E20C98D5}" type="datetimeFigureOut">
              <a:rPr lang="en-GB" smtClean="0"/>
              <a:pPr/>
              <a:t>22/10/2015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D9B67A-6CBB-417B-994C-1CCD788A4BDC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2C211-1096-4ABA-9A4C-D7F5E20C98D5}" type="datetimeFigureOut">
              <a:rPr lang="en-GB" smtClean="0"/>
              <a:pPr/>
              <a:t>22/10/2015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D9B67A-6CBB-417B-994C-1CCD788A4BDC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2C211-1096-4ABA-9A4C-D7F5E20C98D5}" type="datetimeFigureOut">
              <a:rPr lang="en-GB" smtClean="0"/>
              <a:pPr/>
              <a:t>22/10/2015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D9B67A-6CBB-417B-994C-1CCD788A4BDC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2C211-1096-4ABA-9A4C-D7F5E20C98D5}" type="datetimeFigureOut">
              <a:rPr lang="en-GB" smtClean="0"/>
              <a:pPr/>
              <a:t>22/10/2015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D9B67A-6CBB-417B-994C-1CCD788A4BDC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2C211-1096-4ABA-9A4C-D7F5E20C98D5}" type="datetimeFigureOut">
              <a:rPr lang="en-GB" smtClean="0"/>
              <a:pPr/>
              <a:t>22/10/2015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D9B67A-6CBB-417B-994C-1CCD788A4BDC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2C211-1096-4ABA-9A4C-D7F5E20C98D5}" type="datetimeFigureOut">
              <a:rPr lang="en-GB" smtClean="0"/>
              <a:pPr/>
              <a:t>22/10/2015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D9B67A-6CBB-417B-994C-1CCD788A4BDC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2C211-1096-4ABA-9A4C-D7F5E20C98D5}" type="datetimeFigureOut">
              <a:rPr lang="en-GB" smtClean="0"/>
              <a:pPr/>
              <a:t>22/10/2015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D9B67A-6CBB-417B-994C-1CCD788A4BDC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2C211-1096-4ABA-9A4C-D7F5E20C98D5}" type="datetimeFigureOut">
              <a:rPr lang="en-GB" smtClean="0"/>
              <a:pPr/>
              <a:t>22/10/2015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D9B67A-6CBB-417B-994C-1CCD788A4BDC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2C211-1096-4ABA-9A4C-D7F5E20C98D5}" type="datetimeFigureOut">
              <a:rPr lang="en-GB" smtClean="0"/>
              <a:pPr/>
              <a:t>22/10/2015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D9B67A-6CBB-417B-994C-1CCD788A4BDC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2C211-1096-4ABA-9A4C-D7F5E20C98D5}" type="datetimeFigureOut">
              <a:rPr lang="en-GB" smtClean="0"/>
              <a:pPr/>
              <a:t>22/10/2015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D9B67A-6CBB-417B-994C-1CCD788A4BDC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72C211-1096-4ABA-9A4C-D7F5E20C98D5}" type="datetimeFigureOut">
              <a:rPr lang="en-GB" smtClean="0"/>
              <a:pPr/>
              <a:t>22/10/2015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D9B67A-6CBB-417B-994C-1CCD788A4BDC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1.png"/><Relationship Id="rId7" Type="http://schemas.openxmlformats.org/officeDocument/2006/relationships/image" Target="../media/image5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3" Type="http://schemas.openxmlformats.org/officeDocument/2006/relationships/image" Target="../media/image1.png"/><Relationship Id="rId7" Type="http://schemas.openxmlformats.org/officeDocument/2006/relationships/image" Target="../media/image15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image" Target="../media/image1.png"/><Relationship Id="rId7" Type="http://schemas.openxmlformats.org/officeDocument/2006/relationships/image" Target="../media/image5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jpeg"/><Relationship Id="rId4" Type="http://schemas.openxmlformats.org/officeDocument/2006/relationships/image" Target="../media/image2.png"/><Relationship Id="rId9" Type="http://schemas.openxmlformats.org/officeDocument/2006/relationships/image" Target="../media/image17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.png"/><Relationship Id="rId7" Type="http://schemas.openxmlformats.org/officeDocument/2006/relationships/image" Target="../media/image5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5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emf"/><Relationship Id="rId3" Type="http://schemas.openxmlformats.org/officeDocument/2006/relationships/image" Target="../media/image1.png"/><Relationship Id="rId7" Type="http://schemas.openxmlformats.org/officeDocument/2006/relationships/image" Target="../media/image19.em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jpeg"/><Relationship Id="rId4" Type="http://schemas.openxmlformats.org/officeDocument/2006/relationships/image" Target="../media/image2.png"/><Relationship Id="rId9" Type="http://schemas.openxmlformats.org/officeDocument/2006/relationships/image" Target="../media/image5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image" Target="../media/image1.png"/><Relationship Id="rId7" Type="http://schemas.openxmlformats.org/officeDocument/2006/relationships/image" Target="../media/image5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.png"/><Relationship Id="rId7" Type="http://schemas.openxmlformats.org/officeDocument/2006/relationships/image" Target="../media/image6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jpeg"/><Relationship Id="rId10" Type="http://schemas.openxmlformats.org/officeDocument/2006/relationships/image" Target="../media/image5.jpeg"/><Relationship Id="rId4" Type="http://schemas.openxmlformats.org/officeDocument/2006/relationships/image" Target="../media/image2.png"/><Relationship Id="rId9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1.png"/><Relationship Id="rId7" Type="http://schemas.openxmlformats.org/officeDocument/2006/relationships/image" Target="../media/image5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3" Type="http://schemas.openxmlformats.org/officeDocument/2006/relationships/image" Target="../media/image1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emf"/><Relationship Id="rId3" Type="http://schemas.openxmlformats.org/officeDocument/2006/relationships/image" Target="../media/image1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jpeg"/><Relationship Id="rId10" Type="http://schemas.openxmlformats.org/officeDocument/2006/relationships/image" Target="../media/image5.jpeg"/><Relationship Id="rId4" Type="http://schemas.openxmlformats.org/officeDocument/2006/relationships/image" Target="../media/image2.png"/><Relationship Id="rId9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0"/>
            <a:ext cx="9144000" cy="400050"/>
          </a:xfrm>
          <a:prstGeom prst="rect">
            <a:avLst/>
          </a:prstGeom>
          <a:solidFill>
            <a:srgbClr val="080808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GB" sz="1100" i="1" dirty="0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276600" y="4857750"/>
            <a:ext cx="1905000" cy="171450"/>
          </a:xfrm>
          <a:noFill/>
        </p:spPr>
        <p:txBody>
          <a:bodyPr/>
          <a:lstStyle/>
          <a:p>
            <a:fld id="{B23A554D-8CE7-4A3C-8CCA-6CB26EB7E2C0}" type="slidenum">
              <a:rPr lang="en-GB" smtClean="0"/>
              <a:pPr/>
              <a:t>1</a:t>
            </a:fld>
            <a:endParaRPr lang="en-GB" smtClean="0"/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0" y="4857750"/>
            <a:ext cx="9144000" cy="285750"/>
          </a:xfrm>
          <a:prstGeom prst="rect">
            <a:avLst/>
          </a:prstGeom>
          <a:solidFill>
            <a:srgbClr val="080808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8" name="Text Box 8"/>
          <p:cNvSpPr txBox="1">
            <a:spLocks noChangeArrowheads="1"/>
          </p:cNvSpPr>
          <p:nvPr/>
        </p:nvSpPr>
        <p:spPr bwMode="auto">
          <a:xfrm>
            <a:off x="0" y="4937523"/>
            <a:ext cx="2758237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000" b="1">
                <a:solidFill>
                  <a:srgbClr val="FC3904"/>
                </a:solidFill>
                <a:latin typeface="Verdana" pitchFamily="34" charset="0"/>
              </a:rPr>
              <a:t>Global mobile Suppliers Association</a:t>
            </a:r>
          </a:p>
        </p:txBody>
      </p:sp>
      <p:sp>
        <p:nvSpPr>
          <p:cNvPr id="9" name="Text Box 9"/>
          <p:cNvSpPr txBox="1">
            <a:spLocks noChangeArrowheads="1"/>
          </p:cNvSpPr>
          <p:nvPr/>
        </p:nvSpPr>
        <p:spPr bwMode="auto">
          <a:xfrm>
            <a:off x="3429001" y="4937523"/>
            <a:ext cx="1516774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000" b="1">
                <a:solidFill>
                  <a:srgbClr val="FC3904"/>
                </a:solidFill>
                <a:latin typeface="Verdana" pitchFamily="34" charset="0"/>
              </a:rPr>
              <a:t>www.gsacom.com</a:t>
            </a:r>
          </a:p>
        </p:txBody>
      </p:sp>
      <p:pic>
        <p:nvPicPr>
          <p:cNvPr id="10" name="Picture 3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56376" y="4886325"/>
            <a:ext cx="1115616" cy="231705"/>
          </a:xfrm>
          <a:prstGeom prst="rect">
            <a:avLst/>
          </a:prstGeom>
          <a:noFill/>
          <a:ln w="12700">
            <a:solidFill>
              <a:srgbClr val="000080"/>
            </a:solidFill>
            <a:miter lim="800000"/>
            <a:headEnd/>
            <a:tailEnd/>
          </a:ln>
        </p:spPr>
      </p:pic>
      <p:pic>
        <p:nvPicPr>
          <p:cNvPr id="11" name="Picture 33" descr="C:\Users\ALAN\Pictures\twitter_logo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="" xmlns:a14="http://schemas.microsoft.com/office/drawing/2010/main" xmlns:mv="urn:schemas-microsoft-com:mac:vml" xmlns:mc="http://schemas.openxmlformats.org/markup-compatibility/2006"/>
              </a:ext>
            </a:extLst>
          </a:blip>
          <a:srcRect/>
          <a:stretch>
            <a:fillRect/>
          </a:stretch>
        </p:blipFill>
        <p:spPr bwMode="auto">
          <a:xfrm>
            <a:off x="6893768" y="4869657"/>
            <a:ext cx="990600" cy="273844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</p:pic>
      <p:pic>
        <p:nvPicPr>
          <p:cNvPr id="12" name="Picture 34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="" xmlns:a14="http://schemas.microsoft.com/office/drawing/2010/main" xmlns:mv="urn:schemas-microsoft-com:mac:vml" xmlns:mc="http://schemas.openxmlformats.org/markup-compatibility/2006"/>
              </a:ext>
            </a:extLst>
          </a:blip>
          <a:srcRect/>
          <a:stretch>
            <a:fillRect/>
          </a:stretch>
        </p:blipFill>
        <p:spPr bwMode="auto">
          <a:xfrm>
            <a:off x="5580112" y="4894008"/>
            <a:ext cx="304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="" xmlns:a14="http://schemas.microsoft.com/office/drawing/2010/main" xmlns:mv="urn:schemas-microsoft-com:mac:vml" xmlns:mc="http://schemas.openxmlformats.org/markup-compatibility/2006"/>
              </a:ext>
            </a:extLst>
          </a:blip>
          <a:srcRect/>
          <a:stretch>
            <a:fillRect/>
          </a:stretch>
        </p:blipFill>
        <p:spPr bwMode="auto">
          <a:xfrm>
            <a:off x="6012160" y="4894008"/>
            <a:ext cx="792088" cy="222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4"/>
          <p:cNvSpPr txBox="1"/>
          <p:nvPr/>
        </p:nvSpPr>
        <p:spPr>
          <a:xfrm>
            <a:off x="2816380" y="3333750"/>
            <a:ext cx="3587440" cy="1169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1400" dirty="0" smtClean="0">
                <a:latin typeface="Arial" pitchFamily="34" charset="0"/>
                <a:cs typeface="Arial" pitchFamily="34" charset="0"/>
              </a:rPr>
              <a:t>Alan </a:t>
            </a:r>
            <a:r>
              <a:rPr lang="en-GB" sz="1400" dirty="0" err="1" smtClean="0">
                <a:latin typeface="Arial" pitchFamily="34" charset="0"/>
                <a:cs typeface="Arial" pitchFamily="34" charset="0"/>
              </a:rPr>
              <a:t>Hadden</a:t>
            </a:r>
            <a:r>
              <a:rPr lang="en-GB" sz="1400" dirty="0" smtClean="0">
                <a:latin typeface="Arial" pitchFamily="34" charset="0"/>
                <a:cs typeface="Arial" pitchFamily="34" charset="0"/>
              </a:rPr>
              <a:t>, VP, Research</a:t>
            </a:r>
          </a:p>
          <a:p>
            <a:pPr algn="ctr"/>
            <a:r>
              <a:rPr lang="en-GB" sz="1400" dirty="0" smtClean="0">
                <a:latin typeface="Arial" pitchFamily="34" charset="0"/>
                <a:cs typeface="Arial" pitchFamily="34" charset="0"/>
              </a:rPr>
              <a:t>Member of the GSA Executive Committee</a:t>
            </a:r>
          </a:p>
          <a:p>
            <a:pPr algn="ctr"/>
            <a:endParaRPr lang="en-GB" sz="1400" dirty="0" smtClean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n-GB" sz="1400" dirty="0" smtClean="0">
                <a:latin typeface="Arial" pitchFamily="34" charset="0"/>
                <a:cs typeface="Arial" pitchFamily="34" charset="0"/>
              </a:rPr>
              <a:t>Global mobile Suppliers Association (GSA)</a:t>
            </a:r>
          </a:p>
          <a:p>
            <a:pPr algn="ctr"/>
            <a:r>
              <a:rPr lang="en-GB" sz="1400" dirty="0" err="1" smtClean="0">
                <a:latin typeface="Arial" pitchFamily="34" charset="0"/>
                <a:cs typeface="Arial" pitchFamily="34" charset="0"/>
              </a:rPr>
              <a:t>www.gsacom.com</a:t>
            </a:r>
            <a:endParaRPr lang="en-GB" sz="14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980395" y="666750"/>
            <a:ext cx="7107009" cy="2462213"/>
          </a:xfrm>
          <a:prstGeom prst="rect">
            <a:avLst/>
          </a:prstGeom>
          <a:solidFill>
            <a:schemeClr val="tx1"/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2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/>
                <a:cs typeface="Arial"/>
              </a:rPr>
              <a:t>GSA report to 3GPP PCG #35</a:t>
            </a:r>
          </a:p>
          <a:p>
            <a:pPr algn="ctr"/>
            <a:endParaRPr lang="en-US" sz="1600" b="1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/>
              <a:cs typeface="Arial"/>
            </a:endParaRPr>
          </a:p>
          <a:p>
            <a:pPr algn="ctr"/>
            <a:r>
              <a:rPr lang="en-US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/>
                <a:cs typeface="Arial"/>
              </a:rPr>
              <a:t>Including</a:t>
            </a:r>
          </a:p>
          <a:p>
            <a:pPr algn="ctr"/>
            <a:endParaRPr lang="en-US" b="1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/>
              <a:cs typeface="Arial"/>
            </a:endParaRPr>
          </a:p>
          <a:p>
            <a:pPr algn="ctr"/>
            <a:r>
              <a:rPr lang="en-US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/>
                <a:cs typeface="Arial"/>
              </a:rPr>
              <a:t>Global MBB development </a:t>
            </a:r>
            <a:r>
              <a:rPr lang="en-US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/>
                <a:cs typeface="Arial"/>
              </a:rPr>
              <a:t>overview</a:t>
            </a:r>
            <a:endParaRPr lang="en-US" sz="2800" b="1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/>
              <a:cs typeface="Arial"/>
            </a:endParaRPr>
          </a:p>
          <a:p>
            <a:pPr algn="ctr"/>
            <a:endParaRPr lang="en-US" sz="1400" b="1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/>
              <a:cs typeface="Arial"/>
            </a:endParaRPr>
          </a:p>
          <a:p>
            <a:pPr algn="ctr"/>
            <a:endParaRPr lang="en-US" sz="1400" b="1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/>
              <a:cs typeface="Arial"/>
            </a:endParaRPr>
          </a:p>
          <a:p>
            <a:pPr algn="ctr"/>
            <a:r>
              <a:rPr lang="en-US" sz="1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/>
                <a:cs typeface="Arial"/>
              </a:rPr>
              <a:t>Vancouver – 22 October 2015</a:t>
            </a:r>
            <a:endParaRPr lang="en-GB" sz="1400" b="1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/>
              <a:cs typeface="Arial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8748464" y="4515966"/>
            <a:ext cx="263119" cy="26161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n-GB" sz="1100" dirty="0" smtClean="0">
                <a:latin typeface="Arial" pitchFamily="34" charset="0"/>
                <a:cs typeface="Arial" pitchFamily="34" charset="0"/>
              </a:rPr>
              <a:t>1</a:t>
            </a:r>
            <a:endParaRPr lang="en-GB" sz="11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9" name="Picture 18" descr="gsa_logo.jp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xmlns:mv="urn:schemas-microsoft-com:mac:vml" xmlns:mc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8381628" y="0"/>
            <a:ext cx="648072" cy="348432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0" y="339502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PCG35_23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0" y="0"/>
            <a:ext cx="9144000" cy="400050"/>
          </a:xfrm>
          <a:prstGeom prst="rect">
            <a:avLst/>
          </a:prstGeom>
          <a:solidFill>
            <a:srgbClr val="080808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GB" dirty="0" err="1" smtClean="0">
                <a:solidFill>
                  <a:schemeClr val="bg1"/>
                </a:solidFill>
                <a:latin typeface="Arial" charset="0"/>
              </a:rPr>
              <a:t>VoLTE</a:t>
            </a:r>
            <a:r>
              <a:rPr lang="en-GB" dirty="0" smtClean="0">
                <a:solidFill>
                  <a:schemeClr val="bg1"/>
                </a:solidFill>
                <a:latin typeface="Arial" charset="0"/>
              </a:rPr>
              <a:t>-enabled mobile HD voice</a:t>
            </a:r>
            <a:endParaRPr lang="en-GB" sz="1100" i="1" dirty="0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276600" y="4857750"/>
            <a:ext cx="1905000" cy="171450"/>
          </a:xfrm>
          <a:noFill/>
        </p:spPr>
        <p:txBody>
          <a:bodyPr/>
          <a:lstStyle/>
          <a:p>
            <a:fld id="{B23A554D-8CE7-4A3C-8CCA-6CB26EB7E2C0}" type="slidenum">
              <a:rPr lang="en-GB" smtClean="0"/>
              <a:pPr/>
              <a:t>10</a:t>
            </a:fld>
            <a:endParaRPr lang="en-GB" smtClean="0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0" y="4857750"/>
            <a:ext cx="9144000" cy="285750"/>
          </a:xfrm>
          <a:prstGeom prst="rect">
            <a:avLst/>
          </a:prstGeom>
          <a:solidFill>
            <a:srgbClr val="080808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" name="Text Box 8"/>
          <p:cNvSpPr txBox="1">
            <a:spLocks noChangeArrowheads="1"/>
          </p:cNvSpPr>
          <p:nvPr/>
        </p:nvSpPr>
        <p:spPr bwMode="auto">
          <a:xfrm>
            <a:off x="0" y="4937523"/>
            <a:ext cx="2758237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000" b="1">
                <a:solidFill>
                  <a:srgbClr val="FC3904"/>
                </a:solidFill>
                <a:latin typeface="Verdana" pitchFamily="34" charset="0"/>
              </a:rPr>
              <a:t>Global mobile Suppliers Association</a:t>
            </a:r>
          </a:p>
        </p:txBody>
      </p:sp>
      <p:sp>
        <p:nvSpPr>
          <p:cNvPr id="10" name="Text Box 9"/>
          <p:cNvSpPr txBox="1">
            <a:spLocks noChangeArrowheads="1"/>
          </p:cNvSpPr>
          <p:nvPr/>
        </p:nvSpPr>
        <p:spPr bwMode="auto">
          <a:xfrm>
            <a:off x="3429001" y="4937523"/>
            <a:ext cx="1516774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000" b="1">
                <a:solidFill>
                  <a:srgbClr val="FC3904"/>
                </a:solidFill>
                <a:latin typeface="Verdana" pitchFamily="34" charset="0"/>
              </a:rPr>
              <a:t>www.gsacom.com</a:t>
            </a:r>
          </a:p>
        </p:txBody>
      </p:sp>
      <p:pic>
        <p:nvPicPr>
          <p:cNvPr id="11" name="Picture 3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56376" y="4886325"/>
            <a:ext cx="1115616" cy="231705"/>
          </a:xfrm>
          <a:prstGeom prst="rect">
            <a:avLst/>
          </a:prstGeom>
          <a:noFill/>
          <a:ln w="12700">
            <a:solidFill>
              <a:srgbClr val="000080"/>
            </a:solidFill>
            <a:miter lim="800000"/>
            <a:headEnd/>
            <a:tailEnd/>
          </a:ln>
        </p:spPr>
      </p:pic>
      <p:pic>
        <p:nvPicPr>
          <p:cNvPr id="12" name="Picture 33" descr="C:\Users\ALAN\Pictures\twitter_logo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="" xmlns:a14="http://schemas.microsoft.com/office/drawing/2010/main" xmlns:mv="urn:schemas-microsoft-com:mac:vml" xmlns:mc="http://schemas.openxmlformats.org/markup-compatibility/2006"/>
              </a:ext>
            </a:extLst>
          </a:blip>
          <a:srcRect/>
          <a:stretch>
            <a:fillRect/>
          </a:stretch>
        </p:blipFill>
        <p:spPr bwMode="auto">
          <a:xfrm>
            <a:off x="6893768" y="4869657"/>
            <a:ext cx="990600" cy="273844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</p:pic>
      <p:pic>
        <p:nvPicPr>
          <p:cNvPr id="13" name="Picture 34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="" xmlns:a14="http://schemas.microsoft.com/office/drawing/2010/main" xmlns:mv="urn:schemas-microsoft-com:mac:vml" xmlns:mc="http://schemas.openxmlformats.org/markup-compatibility/2006"/>
              </a:ext>
            </a:extLst>
          </a:blip>
          <a:srcRect/>
          <a:stretch>
            <a:fillRect/>
          </a:stretch>
        </p:blipFill>
        <p:spPr bwMode="auto">
          <a:xfrm>
            <a:off x="5580112" y="4894008"/>
            <a:ext cx="304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="" xmlns:a14="http://schemas.microsoft.com/office/drawing/2010/main" xmlns:mv="urn:schemas-microsoft-com:mac:vml" xmlns:mc="http://schemas.openxmlformats.org/markup-compatibility/2006"/>
              </a:ext>
            </a:extLst>
          </a:blip>
          <a:srcRect/>
          <a:stretch>
            <a:fillRect/>
          </a:stretch>
        </p:blipFill>
        <p:spPr bwMode="auto">
          <a:xfrm>
            <a:off x="6012160" y="4894008"/>
            <a:ext cx="792088" cy="222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266700" y="544513"/>
            <a:ext cx="72771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latin typeface="Arial"/>
                <a:cs typeface="Arial"/>
              </a:rPr>
              <a:t>111 operators are investing in </a:t>
            </a:r>
            <a:r>
              <a:rPr lang="en-US" sz="1400" dirty="0" err="1" smtClean="0">
                <a:latin typeface="Arial"/>
                <a:cs typeface="Arial"/>
              </a:rPr>
              <a:t>VoLTE</a:t>
            </a:r>
            <a:r>
              <a:rPr lang="en-US" sz="1400" dirty="0" smtClean="0">
                <a:latin typeface="Arial"/>
                <a:cs typeface="Arial"/>
              </a:rPr>
              <a:t> in 52 countries (deployments, trials, studies)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266700" y="971550"/>
            <a:ext cx="4495800" cy="584776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solidFill>
                  <a:srgbClr val="FFFFFF"/>
                </a:solidFill>
                <a:latin typeface="Arial"/>
                <a:cs typeface="Arial"/>
              </a:rPr>
              <a:t>30 operators commercially launched </a:t>
            </a:r>
            <a:r>
              <a:rPr lang="en-US" sz="1600" dirty="0" err="1" smtClean="0">
                <a:solidFill>
                  <a:srgbClr val="FFFFFF"/>
                </a:solidFill>
                <a:latin typeface="Arial"/>
                <a:cs typeface="Arial"/>
              </a:rPr>
              <a:t>VoLTE</a:t>
            </a:r>
            <a:r>
              <a:rPr lang="en-US" sz="1600" dirty="0" smtClean="0">
                <a:solidFill>
                  <a:srgbClr val="FFFFFF"/>
                </a:solidFill>
                <a:latin typeface="Arial"/>
                <a:cs typeface="Arial"/>
              </a:rPr>
              <a:t>-HD voice service in 21 countries</a:t>
            </a:r>
            <a:endParaRPr lang="en-US" sz="1600" dirty="0">
              <a:solidFill>
                <a:srgbClr val="FFFFFF"/>
              </a:solidFill>
              <a:latin typeface="Arial"/>
              <a:cs typeface="Arial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66700" y="1733551"/>
            <a:ext cx="4495800" cy="615553"/>
          </a:xfrm>
          <a:prstGeom prst="rect">
            <a:avLst/>
          </a:prstGeom>
          <a:solidFill>
            <a:schemeClr val="accent3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solidFill>
                  <a:srgbClr val="FFFFFF"/>
                </a:solidFill>
                <a:latin typeface="Arial"/>
                <a:cs typeface="Arial"/>
              </a:rPr>
              <a:t>219 </a:t>
            </a:r>
            <a:r>
              <a:rPr lang="en-US" sz="1600" dirty="0" err="1" smtClean="0">
                <a:solidFill>
                  <a:srgbClr val="FFFFFF"/>
                </a:solidFill>
                <a:latin typeface="Arial"/>
                <a:cs typeface="Arial"/>
              </a:rPr>
              <a:t>VoLTE</a:t>
            </a:r>
            <a:r>
              <a:rPr lang="en-US" sz="1600" dirty="0" smtClean="0">
                <a:solidFill>
                  <a:srgbClr val="FFFFFF"/>
                </a:solidFill>
                <a:latin typeface="Arial"/>
                <a:cs typeface="Arial"/>
              </a:rPr>
              <a:t>-compatible devices announced</a:t>
            </a:r>
          </a:p>
          <a:p>
            <a:pPr algn="ctr"/>
            <a:r>
              <a:rPr lang="en-US" sz="1600" i="1" dirty="0" smtClean="0">
                <a:solidFill>
                  <a:srgbClr val="FFFFFF"/>
                </a:solidFill>
                <a:latin typeface="Arial"/>
                <a:cs typeface="Arial"/>
              </a:rPr>
              <a:t>(198 smartphones</a:t>
            </a:r>
            <a:r>
              <a:rPr lang="en-US" i="1" dirty="0" smtClean="0">
                <a:solidFill>
                  <a:srgbClr val="FFFFFF"/>
                </a:solidFill>
                <a:latin typeface="Arial"/>
                <a:cs typeface="Arial"/>
              </a:rPr>
              <a:t>)</a:t>
            </a:r>
            <a:endParaRPr lang="en-US" i="1" dirty="0">
              <a:solidFill>
                <a:srgbClr val="FFFFFF"/>
              </a:solidFill>
              <a:latin typeface="Arial"/>
              <a:cs typeface="Arial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286986" y="4324350"/>
            <a:ext cx="228502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i="1" dirty="0" smtClean="0">
                <a:latin typeface="Arial"/>
                <a:cs typeface="Arial"/>
              </a:rPr>
              <a:t>GSA: Commercially launched </a:t>
            </a:r>
            <a:r>
              <a:rPr lang="en-US" sz="800" i="1" dirty="0" err="1" smtClean="0">
                <a:latin typeface="Arial"/>
                <a:cs typeface="Arial"/>
              </a:rPr>
              <a:t>VoLTE</a:t>
            </a:r>
            <a:r>
              <a:rPr lang="en-US" sz="800" i="1" dirty="0" smtClean="0">
                <a:latin typeface="Arial"/>
                <a:cs typeface="Arial"/>
              </a:rPr>
              <a:t> systems</a:t>
            </a:r>
            <a:endParaRPr lang="en-US" sz="800" i="1" dirty="0">
              <a:latin typeface="Arial"/>
              <a:cs typeface="Arial"/>
            </a:endParaRPr>
          </a:p>
        </p:txBody>
      </p:sp>
      <p:pic>
        <p:nvPicPr>
          <p:cNvPr id="27" name="Picture 26" descr="gsa_logo.jp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xmlns:mv="urn:schemas-microsoft-com:mac:vml" xmlns:mc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8381628" y="0"/>
            <a:ext cx="648072" cy="348432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6053328" y="971550"/>
            <a:ext cx="2752344" cy="3276600"/>
          </a:xfrm>
          <a:prstGeom prst="rect">
            <a:avLst/>
          </a:prstGeom>
          <a:ln>
            <a:solidFill>
              <a:schemeClr val="accent2">
                <a:lumMod val="75000"/>
              </a:schemeClr>
            </a:solidFill>
          </a:ln>
        </p:spPr>
      </p:pic>
      <p:sp>
        <p:nvSpPr>
          <p:cNvPr id="21" name="TextBox 20"/>
          <p:cNvSpPr txBox="1"/>
          <p:nvPr/>
        </p:nvSpPr>
        <p:spPr>
          <a:xfrm>
            <a:off x="266700" y="2523113"/>
            <a:ext cx="4495800" cy="1877437"/>
          </a:xfrm>
          <a:prstGeom prst="rect">
            <a:avLst/>
          </a:prstGeom>
          <a:solidFill>
            <a:schemeClr val="bg2">
              <a:lumMod val="2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600" dirty="0" err="1" smtClean="0">
                <a:solidFill>
                  <a:srgbClr val="FFFFFF"/>
                </a:solidFill>
                <a:latin typeface="Arial"/>
                <a:cs typeface="Arial"/>
              </a:rPr>
              <a:t>VoLTE</a:t>
            </a:r>
            <a:r>
              <a:rPr lang="en-US" sz="1600" dirty="0" smtClean="0">
                <a:solidFill>
                  <a:srgbClr val="FFFFFF"/>
                </a:solidFill>
                <a:latin typeface="Arial"/>
                <a:cs typeface="Arial"/>
              </a:rPr>
              <a:t> roaming is market reality e.g.:</a:t>
            </a:r>
          </a:p>
          <a:p>
            <a:endParaRPr lang="en-US" sz="1600" dirty="0" smtClean="0">
              <a:solidFill>
                <a:srgbClr val="FFFFFF"/>
              </a:solidFill>
              <a:latin typeface="Arial"/>
              <a:cs typeface="Arial"/>
            </a:endParaRPr>
          </a:p>
          <a:p>
            <a:r>
              <a:rPr lang="en-US" sz="1400" i="1" dirty="0" smtClean="0">
                <a:solidFill>
                  <a:srgbClr val="FFFFFF"/>
                </a:solidFill>
                <a:latin typeface="Arial"/>
                <a:cs typeface="Arial"/>
              </a:rPr>
              <a:t>LG U+ with KDDI</a:t>
            </a:r>
          </a:p>
          <a:p>
            <a:r>
              <a:rPr lang="en-US" sz="1400" i="1" dirty="0" smtClean="0">
                <a:solidFill>
                  <a:srgbClr val="FFFFFF"/>
                </a:solidFill>
                <a:latin typeface="Arial"/>
                <a:cs typeface="Arial"/>
              </a:rPr>
              <a:t>KT with NTT </a:t>
            </a:r>
            <a:r>
              <a:rPr lang="en-US" sz="1400" i="1" dirty="0" err="1" smtClean="0">
                <a:solidFill>
                  <a:srgbClr val="FFFFFF"/>
                </a:solidFill>
                <a:latin typeface="Arial"/>
                <a:cs typeface="Arial"/>
              </a:rPr>
              <a:t>DoCoMo</a:t>
            </a:r>
            <a:endParaRPr lang="en-US" sz="1400" i="1" dirty="0" smtClean="0">
              <a:solidFill>
                <a:srgbClr val="FFFFFF"/>
              </a:solidFill>
              <a:latin typeface="Arial"/>
              <a:cs typeface="Arial"/>
            </a:endParaRPr>
          </a:p>
          <a:p>
            <a:r>
              <a:rPr lang="en-US" sz="1400" i="1" dirty="0" smtClean="0">
                <a:solidFill>
                  <a:srgbClr val="FFFFFF"/>
                </a:solidFill>
                <a:latin typeface="Arial"/>
                <a:cs typeface="Arial"/>
              </a:rPr>
              <a:t>KT with CMCC</a:t>
            </a:r>
          </a:p>
          <a:p>
            <a:r>
              <a:rPr lang="en-US" sz="1400" dirty="0" smtClean="0">
                <a:solidFill>
                  <a:srgbClr val="FFFFFF"/>
                </a:solidFill>
                <a:latin typeface="Arial"/>
                <a:cs typeface="Arial"/>
              </a:rPr>
              <a:t>Several more operators are developing </a:t>
            </a:r>
            <a:r>
              <a:rPr lang="en-US" sz="1400" dirty="0" err="1" smtClean="0">
                <a:solidFill>
                  <a:srgbClr val="FFFFFF"/>
                </a:solidFill>
                <a:latin typeface="Arial"/>
                <a:cs typeface="Arial"/>
              </a:rPr>
              <a:t>VoLTE</a:t>
            </a:r>
            <a:r>
              <a:rPr lang="en-US" sz="1400" dirty="0" smtClean="0">
                <a:solidFill>
                  <a:srgbClr val="FFFFFF"/>
                </a:solidFill>
                <a:latin typeface="Arial"/>
                <a:cs typeface="Arial"/>
              </a:rPr>
              <a:t> roaming partnerships, including KPN, </a:t>
            </a:r>
            <a:r>
              <a:rPr lang="en-US" sz="1400" dirty="0" err="1" smtClean="0">
                <a:solidFill>
                  <a:srgbClr val="FFFFFF"/>
                </a:solidFill>
                <a:latin typeface="Arial"/>
                <a:cs typeface="Arial"/>
              </a:rPr>
              <a:t>Swisscom</a:t>
            </a:r>
            <a:r>
              <a:rPr lang="en-US" sz="1400" dirty="0" smtClean="0">
                <a:solidFill>
                  <a:srgbClr val="FFFFFF"/>
                </a:solidFill>
                <a:latin typeface="Arial"/>
                <a:cs typeface="Arial"/>
              </a:rPr>
              <a:t>, Verizon, etc.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8748464" y="4515966"/>
            <a:ext cx="341572" cy="26161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n-GB" sz="1100" dirty="0" smtClean="0">
                <a:latin typeface="Arial" pitchFamily="34" charset="0"/>
                <a:cs typeface="Arial" pitchFamily="34" charset="0"/>
              </a:rPr>
              <a:t>10</a:t>
            </a:r>
            <a:endParaRPr lang="en-GB" sz="11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11560" y="4515966"/>
            <a:ext cx="2435381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00" i="1" dirty="0" smtClean="0">
                <a:latin typeface="Arial"/>
              </a:rPr>
              <a:t>Source GSA: Evolution to LTE report – 13 October 2015</a:t>
            </a:r>
            <a:endParaRPr lang="en-US" sz="700" i="1" dirty="0">
              <a:latin typeface="Arial"/>
            </a:endParaRPr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911940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0" y="0"/>
            <a:ext cx="9144000" cy="400050"/>
          </a:xfrm>
          <a:prstGeom prst="rect">
            <a:avLst/>
          </a:prstGeom>
          <a:solidFill>
            <a:srgbClr val="080808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GB" dirty="0" smtClean="0">
                <a:solidFill>
                  <a:schemeClr val="bg1"/>
                </a:solidFill>
                <a:latin typeface="Arial" charset="0"/>
              </a:rPr>
              <a:t>LTE Broadcast</a:t>
            </a:r>
            <a:endParaRPr lang="en-GB" sz="1100" i="1" dirty="0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276600" y="4857750"/>
            <a:ext cx="1905000" cy="171450"/>
          </a:xfrm>
          <a:noFill/>
        </p:spPr>
        <p:txBody>
          <a:bodyPr/>
          <a:lstStyle/>
          <a:p>
            <a:fld id="{B23A554D-8CE7-4A3C-8CCA-6CB26EB7E2C0}" type="slidenum">
              <a:rPr lang="en-GB" smtClean="0"/>
              <a:pPr/>
              <a:t>11</a:t>
            </a:fld>
            <a:endParaRPr lang="en-GB" smtClean="0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0" y="4857750"/>
            <a:ext cx="9144000" cy="285750"/>
          </a:xfrm>
          <a:prstGeom prst="rect">
            <a:avLst/>
          </a:prstGeom>
          <a:solidFill>
            <a:srgbClr val="080808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" name="Text Box 8"/>
          <p:cNvSpPr txBox="1">
            <a:spLocks noChangeArrowheads="1"/>
          </p:cNvSpPr>
          <p:nvPr/>
        </p:nvSpPr>
        <p:spPr bwMode="auto">
          <a:xfrm>
            <a:off x="0" y="4937523"/>
            <a:ext cx="2758237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000" b="1">
                <a:solidFill>
                  <a:srgbClr val="FC3904"/>
                </a:solidFill>
                <a:latin typeface="Verdana" pitchFamily="34" charset="0"/>
              </a:rPr>
              <a:t>Global mobile Suppliers Association</a:t>
            </a:r>
          </a:p>
        </p:txBody>
      </p:sp>
      <p:sp>
        <p:nvSpPr>
          <p:cNvPr id="10" name="Text Box 9"/>
          <p:cNvSpPr txBox="1">
            <a:spLocks noChangeArrowheads="1"/>
          </p:cNvSpPr>
          <p:nvPr/>
        </p:nvSpPr>
        <p:spPr bwMode="auto">
          <a:xfrm>
            <a:off x="3429001" y="4937523"/>
            <a:ext cx="1516774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000" b="1">
                <a:solidFill>
                  <a:srgbClr val="FC3904"/>
                </a:solidFill>
                <a:latin typeface="Verdana" pitchFamily="34" charset="0"/>
              </a:rPr>
              <a:t>www.gsacom.com</a:t>
            </a:r>
          </a:p>
        </p:txBody>
      </p:sp>
      <p:pic>
        <p:nvPicPr>
          <p:cNvPr id="11" name="Picture 3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56376" y="4886325"/>
            <a:ext cx="1115616" cy="231705"/>
          </a:xfrm>
          <a:prstGeom prst="rect">
            <a:avLst/>
          </a:prstGeom>
          <a:noFill/>
          <a:ln w="12700">
            <a:solidFill>
              <a:srgbClr val="000080"/>
            </a:solidFill>
            <a:miter lim="800000"/>
            <a:headEnd/>
            <a:tailEnd/>
          </a:ln>
        </p:spPr>
      </p:pic>
      <p:pic>
        <p:nvPicPr>
          <p:cNvPr id="12" name="Picture 33" descr="C:\Users\ALAN\Pictures\twitter_logo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="" xmlns:a14="http://schemas.microsoft.com/office/drawing/2010/main" xmlns:mv="urn:schemas-microsoft-com:mac:vml" xmlns:mc="http://schemas.openxmlformats.org/markup-compatibility/2006"/>
              </a:ext>
            </a:extLst>
          </a:blip>
          <a:srcRect/>
          <a:stretch>
            <a:fillRect/>
          </a:stretch>
        </p:blipFill>
        <p:spPr bwMode="auto">
          <a:xfrm>
            <a:off x="6893768" y="4869657"/>
            <a:ext cx="990600" cy="273844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</p:pic>
      <p:pic>
        <p:nvPicPr>
          <p:cNvPr id="13" name="Picture 34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="" xmlns:a14="http://schemas.microsoft.com/office/drawing/2010/main" xmlns:mv="urn:schemas-microsoft-com:mac:vml" xmlns:mc="http://schemas.openxmlformats.org/markup-compatibility/2006"/>
              </a:ext>
            </a:extLst>
          </a:blip>
          <a:srcRect/>
          <a:stretch>
            <a:fillRect/>
          </a:stretch>
        </p:blipFill>
        <p:spPr bwMode="auto">
          <a:xfrm>
            <a:off x="5580112" y="4894008"/>
            <a:ext cx="304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="" xmlns:a14="http://schemas.microsoft.com/office/drawing/2010/main" xmlns:mv="urn:schemas-microsoft-com:mac:vml" xmlns:mc="http://schemas.openxmlformats.org/markup-compatibility/2006"/>
              </a:ext>
            </a:extLst>
          </a:blip>
          <a:srcRect/>
          <a:stretch>
            <a:fillRect/>
          </a:stretch>
        </p:blipFill>
        <p:spPr bwMode="auto">
          <a:xfrm>
            <a:off x="6012160" y="4894008"/>
            <a:ext cx="792088" cy="222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TextBox 16"/>
          <p:cNvSpPr txBox="1"/>
          <p:nvPr/>
        </p:nvSpPr>
        <p:spPr>
          <a:xfrm>
            <a:off x="179512" y="987574"/>
            <a:ext cx="33843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latin typeface="Arial"/>
                <a:cs typeface="Arial"/>
              </a:rPr>
              <a:t>High industry traction</a:t>
            </a:r>
          </a:p>
          <a:p>
            <a:pPr marL="171450" indent="-171450">
              <a:buFont typeface="Arial"/>
              <a:buChar char="•"/>
            </a:pPr>
            <a:r>
              <a:rPr lang="en-US" sz="1200" dirty="0" smtClean="0">
                <a:latin typeface="Arial"/>
                <a:cs typeface="Arial"/>
              </a:rPr>
              <a:t>Interest/investments in </a:t>
            </a:r>
            <a:r>
              <a:rPr lang="en-US" sz="1200" dirty="0" err="1" smtClean="0">
                <a:latin typeface="Arial"/>
                <a:cs typeface="Arial"/>
              </a:rPr>
              <a:t>eMBMS</a:t>
            </a:r>
            <a:r>
              <a:rPr lang="en-US" sz="1200" dirty="0" smtClean="0">
                <a:latin typeface="Arial"/>
                <a:cs typeface="Arial"/>
              </a:rPr>
              <a:t> being made now by multiple Tier 1 MNOs and others</a:t>
            </a:r>
            <a:endParaRPr lang="en-US" sz="1200" dirty="0">
              <a:latin typeface="Arial"/>
              <a:cs typeface="Arial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79513" y="1599643"/>
            <a:ext cx="36724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latin typeface="Arial"/>
                <a:cs typeface="Arial"/>
              </a:rPr>
              <a:t>Wide availability of superfast MBB enabled by LTE and LTE-Advanced</a:t>
            </a:r>
          </a:p>
          <a:p>
            <a:pPr marL="171450" indent="-171450">
              <a:buFont typeface="Arial"/>
              <a:buChar char="•"/>
            </a:pPr>
            <a:r>
              <a:rPr lang="en-US" sz="1200" dirty="0" err="1" smtClean="0">
                <a:latin typeface="Arial"/>
                <a:cs typeface="Arial"/>
              </a:rPr>
              <a:t>eMBMS</a:t>
            </a:r>
            <a:r>
              <a:rPr lang="en-US" sz="1200" dirty="0" smtClean="0">
                <a:latin typeface="Arial"/>
                <a:cs typeface="Arial"/>
              </a:rPr>
              <a:t> is part of the 3GPP LTE standard</a:t>
            </a:r>
            <a:endParaRPr lang="en-US" sz="1200" dirty="0">
              <a:latin typeface="Arial"/>
              <a:cs typeface="Arial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79512" y="2139702"/>
            <a:ext cx="26642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latin typeface="Arial"/>
                <a:cs typeface="Arial"/>
              </a:rPr>
              <a:t>Changing customer </a:t>
            </a:r>
            <a:r>
              <a:rPr lang="en-US" sz="1200" dirty="0" err="1" smtClean="0">
                <a:latin typeface="Arial"/>
                <a:cs typeface="Arial"/>
              </a:rPr>
              <a:t>behaviour</a:t>
            </a:r>
            <a:endParaRPr lang="en-US" sz="1200" dirty="0" smtClean="0">
              <a:latin typeface="Arial"/>
              <a:cs typeface="Arial"/>
            </a:endParaRPr>
          </a:p>
          <a:p>
            <a:pPr marL="171450" indent="-171450">
              <a:buFont typeface="Arial"/>
              <a:buChar char="•"/>
            </a:pPr>
            <a:r>
              <a:rPr lang="en-US" sz="1200" dirty="0" smtClean="0">
                <a:latin typeface="Arial"/>
                <a:cs typeface="Arial"/>
              </a:rPr>
              <a:t>Appetite for video, huge growth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179512" y="2571750"/>
            <a:ext cx="3384376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latin typeface="Arial"/>
                <a:cs typeface="Arial"/>
              </a:rPr>
              <a:t>Improved user device design / capabilities / performance</a:t>
            </a:r>
          </a:p>
          <a:p>
            <a:r>
              <a:rPr lang="en-US" sz="1050" i="1" dirty="0" smtClean="0">
                <a:latin typeface="Arial"/>
                <a:cs typeface="Arial"/>
              </a:rPr>
              <a:t>“ by 2020 80% of mobile data traffic will be from smartphones”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79512" y="595313"/>
            <a:ext cx="1184940" cy="369332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FFFF"/>
                </a:solidFill>
              </a:rPr>
              <a:t>Why now?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995936" y="3795886"/>
            <a:ext cx="4645460" cy="892552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rgbClr val="FFFFFF"/>
                </a:solidFill>
                <a:latin typeface="Arial"/>
                <a:cs typeface="Arial"/>
              </a:rPr>
              <a:t>New GSA report in development (October 2015 release)</a:t>
            </a:r>
          </a:p>
          <a:p>
            <a:endParaRPr lang="en-US" sz="1400" dirty="0" smtClean="0">
              <a:solidFill>
                <a:srgbClr val="FFFFFF"/>
              </a:solidFill>
              <a:latin typeface="Arial"/>
              <a:cs typeface="Arial"/>
            </a:endParaRPr>
          </a:p>
          <a:p>
            <a:pPr marL="171450" indent="-171450">
              <a:buFont typeface="Wingdings" charset="2"/>
              <a:buChar char="q"/>
            </a:pPr>
            <a:r>
              <a:rPr lang="en-US" sz="1200" dirty="0" smtClean="0">
                <a:solidFill>
                  <a:srgbClr val="FFFFFF"/>
                </a:solidFill>
                <a:latin typeface="Arial"/>
                <a:cs typeface="Arial"/>
              </a:rPr>
              <a:t>leading operator and vendor input</a:t>
            </a:r>
          </a:p>
          <a:p>
            <a:pPr marL="171450" indent="-171450">
              <a:buFont typeface="Wingdings" charset="2"/>
              <a:buChar char="q"/>
            </a:pPr>
            <a:r>
              <a:rPr lang="en-US" sz="1200" dirty="0" smtClean="0">
                <a:solidFill>
                  <a:srgbClr val="FFFFFF"/>
                </a:solidFill>
                <a:latin typeface="Arial"/>
                <a:cs typeface="Arial"/>
              </a:rPr>
              <a:t>encourage development of the ecosystem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179512" y="3273828"/>
            <a:ext cx="34563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latin typeface="Arial"/>
                <a:cs typeface="Arial"/>
              </a:rPr>
              <a:t>Delivers network efficiencies, improves user experience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79512" y="3693244"/>
            <a:ext cx="352839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latin typeface="Arial"/>
                <a:cs typeface="Arial"/>
              </a:rPr>
              <a:t>Multiple use cases e.g</a:t>
            </a:r>
            <a:r>
              <a:rPr lang="en-US" sz="1200" dirty="0">
                <a:latin typeface="Arial"/>
                <a:cs typeface="Arial"/>
              </a:rPr>
              <a:t>.: broadcasting at </a:t>
            </a:r>
            <a:r>
              <a:rPr lang="en-US" sz="1200" dirty="0" smtClean="0">
                <a:latin typeface="Arial"/>
                <a:cs typeface="Arial"/>
              </a:rPr>
              <a:t>stadium </a:t>
            </a:r>
            <a:r>
              <a:rPr lang="en-US" sz="1200" dirty="0">
                <a:latin typeface="Arial"/>
                <a:cs typeface="Arial"/>
              </a:rPr>
              <a:t>and other large-scale public events, efficient wide area TV distribution (free-to-air or pay TV), digital signage, digital media updates, </a:t>
            </a:r>
            <a:r>
              <a:rPr lang="en-US" sz="1200" dirty="0" smtClean="0">
                <a:latin typeface="Arial"/>
                <a:cs typeface="Arial"/>
              </a:rPr>
              <a:t>apps </a:t>
            </a:r>
            <a:r>
              <a:rPr lang="en-US" sz="1200" dirty="0">
                <a:latin typeface="Arial"/>
                <a:cs typeface="Arial"/>
              </a:rPr>
              <a:t>updates, use by emergency services </a:t>
            </a:r>
            <a:r>
              <a:rPr lang="en-US" sz="1200" dirty="0" smtClean="0">
                <a:latin typeface="Arial"/>
                <a:cs typeface="Arial"/>
              </a:rPr>
              <a:t>&amp; public </a:t>
            </a:r>
            <a:r>
              <a:rPr lang="en-US" sz="1200" dirty="0">
                <a:latin typeface="Arial"/>
                <a:cs typeface="Arial"/>
              </a:rPr>
              <a:t>safety operations, </a:t>
            </a:r>
            <a:r>
              <a:rPr lang="en-US" sz="1200" dirty="0" smtClean="0">
                <a:latin typeface="Arial"/>
                <a:cs typeface="Arial"/>
              </a:rPr>
              <a:t>etc. </a:t>
            </a:r>
          </a:p>
        </p:txBody>
      </p:sp>
      <p:pic>
        <p:nvPicPr>
          <p:cNvPr id="3" name="Picture 2" descr="Map_eMBMS_activities_031014.jp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xmlns:mv="urn:schemas-microsoft-com:mac:vml" xmlns:mc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4499992" y="555526"/>
            <a:ext cx="4101075" cy="3075806"/>
          </a:xfrm>
          <a:prstGeom prst="rect">
            <a:avLst/>
          </a:prstGeom>
        </p:spPr>
      </p:pic>
      <p:pic>
        <p:nvPicPr>
          <p:cNvPr id="31" name="Picture 30" descr="gsa_logo.jp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xmlns:mv="urn:schemas-microsoft-com:mac:vml" xmlns:mc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8381628" y="0"/>
            <a:ext cx="648072" cy="348432"/>
          </a:xfrm>
          <a:prstGeom prst="rect">
            <a:avLst/>
          </a:prstGeom>
        </p:spPr>
      </p:pic>
      <p:sp>
        <p:nvSpPr>
          <p:cNvPr id="23" name="TextBox 22"/>
          <p:cNvSpPr txBox="1"/>
          <p:nvPr/>
        </p:nvSpPr>
        <p:spPr>
          <a:xfrm>
            <a:off x="8748464" y="4515966"/>
            <a:ext cx="341572" cy="26161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n-GB" sz="1100" dirty="0" smtClean="0">
                <a:latin typeface="Arial" pitchFamily="34" charset="0"/>
                <a:cs typeface="Arial" pitchFamily="34" charset="0"/>
              </a:rPr>
              <a:t>11</a:t>
            </a:r>
            <a:endParaRPr lang="en-GB" sz="11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1478762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0" y="0"/>
            <a:ext cx="9144000" cy="400050"/>
          </a:xfrm>
          <a:prstGeom prst="rect">
            <a:avLst/>
          </a:prstGeom>
          <a:solidFill>
            <a:srgbClr val="080808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GB" dirty="0" smtClean="0">
                <a:solidFill>
                  <a:schemeClr val="bg1"/>
                </a:solidFill>
                <a:latin typeface="Arial" charset="0"/>
              </a:rPr>
              <a:t>LTE subscriptions growth and regional share</a:t>
            </a:r>
            <a:endParaRPr lang="en-GB" sz="1100" i="1" dirty="0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276600" y="4857750"/>
            <a:ext cx="1905000" cy="171450"/>
          </a:xfrm>
          <a:noFill/>
        </p:spPr>
        <p:txBody>
          <a:bodyPr/>
          <a:lstStyle/>
          <a:p>
            <a:fld id="{B23A554D-8CE7-4A3C-8CCA-6CB26EB7E2C0}" type="slidenum">
              <a:rPr lang="en-GB" smtClean="0"/>
              <a:pPr/>
              <a:t>12</a:t>
            </a:fld>
            <a:endParaRPr lang="en-GB" smtClean="0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0" y="4857750"/>
            <a:ext cx="9144000" cy="285750"/>
          </a:xfrm>
          <a:prstGeom prst="rect">
            <a:avLst/>
          </a:prstGeom>
          <a:solidFill>
            <a:srgbClr val="080808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" name="Text Box 8"/>
          <p:cNvSpPr txBox="1">
            <a:spLocks noChangeArrowheads="1"/>
          </p:cNvSpPr>
          <p:nvPr/>
        </p:nvSpPr>
        <p:spPr bwMode="auto">
          <a:xfrm>
            <a:off x="0" y="4937523"/>
            <a:ext cx="2758237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000" b="1">
                <a:solidFill>
                  <a:srgbClr val="FC3904"/>
                </a:solidFill>
                <a:latin typeface="Verdana" pitchFamily="34" charset="0"/>
              </a:rPr>
              <a:t>Global mobile Suppliers Association</a:t>
            </a:r>
          </a:p>
        </p:txBody>
      </p:sp>
      <p:sp>
        <p:nvSpPr>
          <p:cNvPr id="10" name="Text Box 9"/>
          <p:cNvSpPr txBox="1">
            <a:spLocks noChangeArrowheads="1"/>
          </p:cNvSpPr>
          <p:nvPr/>
        </p:nvSpPr>
        <p:spPr bwMode="auto">
          <a:xfrm>
            <a:off x="3429001" y="4937523"/>
            <a:ext cx="1516774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000" b="1">
                <a:solidFill>
                  <a:srgbClr val="FC3904"/>
                </a:solidFill>
                <a:latin typeface="Verdana" pitchFamily="34" charset="0"/>
              </a:rPr>
              <a:t>www.gsacom.com</a:t>
            </a:r>
          </a:p>
        </p:txBody>
      </p:sp>
      <p:pic>
        <p:nvPicPr>
          <p:cNvPr id="11" name="Picture 3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56376" y="4886325"/>
            <a:ext cx="1115616" cy="231705"/>
          </a:xfrm>
          <a:prstGeom prst="rect">
            <a:avLst/>
          </a:prstGeom>
          <a:noFill/>
          <a:ln w="12700">
            <a:solidFill>
              <a:srgbClr val="000080"/>
            </a:solidFill>
            <a:miter lim="800000"/>
            <a:headEnd/>
            <a:tailEnd/>
          </a:ln>
        </p:spPr>
      </p:pic>
      <p:pic>
        <p:nvPicPr>
          <p:cNvPr id="12" name="Picture 33" descr="C:\Users\ALAN\Pictures\twitter_logo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="" xmlns:a14="http://schemas.microsoft.com/office/drawing/2010/main" xmlns:mv="urn:schemas-microsoft-com:mac:vml" xmlns:mc="http://schemas.openxmlformats.org/markup-compatibility/2006"/>
              </a:ext>
            </a:extLst>
          </a:blip>
          <a:srcRect/>
          <a:stretch>
            <a:fillRect/>
          </a:stretch>
        </p:blipFill>
        <p:spPr bwMode="auto">
          <a:xfrm>
            <a:off x="6893768" y="4869657"/>
            <a:ext cx="990600" cy="273844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</p:pic>
      <p:pic>
        <p:nvPicPr>
          <p:cNvPr id="13" name="Picture 34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="" xmlns:a14="http://schemas.microsoft.com/office/drawing/2010/main" xmlns:mv="urn:schemas-microsoft-com:mac:vml" xmlns:mc="http://schemas.openxmlformats.org/markup-compatibility/2006"/>
              </a:ext>
            </a:extLst>
          </a:blip>
          <a:srcRect/>
          <a:stretch>
            <a:fillRect/>
          </a:stretch>
        </p:blipFill>
        <p:spPr bwMode="auto">
          <a:xfrm>
            <a:off x="5580112" y="4894008"/>
            <a:ext cx="304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="" xmlns:a14="http://schemas.microsoft.com/office/drawing/2010/main" xmlns:mv="urn:schemas-microsoft-com:mac:vml" xmlns:mc="http://schemas.openxmlformats.org/markup-compatibility/2006"/>
              </a:ext>
            </a:extLst>
          </a:blip>
          <a:srcRect/>
          <a:stretch>
            <a:fillRect/>
          </a:stretch>
        </p:blipFill>
        <p:spPr bwMode="auto">
          <a:xfrm>
            <a:off x="6012160" y="4894008"/>
            <a:ext cx="792088" cy="222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" name="Picture 28" descr="gsa_logo.jp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xmlns:mv="urn:schemas-microsoft-com:mac:vml" xmlns:mc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8381628" y="0"/>
            <a:ext cx="648072" cy="348432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8748464" y="4515966"/>
            <a:ext cx="341572" cy="26161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n-GB" sz="1100" dirty="0" smtClean="0">
                <a:latin typeface="Arial" pitchFamily="34" charset="0"/>
                <a:cs typeface="Arial" pitchFamily="34" charset="0"/>
              </a:rPr>
              <a:t>12</a:t>
            </a:r>
            <a:endParaRPr lang="en-GB" sz="11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5" name="Picture 14" descr="lte_subscriptions_growth_Q2_2015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4724400" y="925512"/>
            <a:ext cx="4114800" cy="3086101"/>
          </a:xfrm>
          <a:prstGeom prst="rect">
            <a:avLst/>
          </a:prstGeom>
        </p:spPr>
      </p:pic>
      <p:pic>
        <p:nvPicPr>
          <p:cNvPr id="18" name="Picture 17" descr="lte_subscriptions_regional_share_Q2_2015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381000" y="925513"/>
            <a:ext cx="4114800" cy="3086100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2933377" y="4476750"/>
            <a:ext cx="3353445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00" i="1" dirty="0" smtClean="0">
                <a:latin typeface="Arial"/>
              </a:rPr>
              <a:t>Source Ovum (supplied data to GSA on September 3, 2015) – analysis by GSA</a:t>
            </a:r>
            <a:endParaRPr lang="en-US" sz="700" i="1" dirty="0">
              <a:latin typeface="Arial"/>
            </a:endParaRPr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2222712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0" y="0"/>
            <a:ext cx="9144000" cy="400050"/>
          </a:xfrm>
          <a:prstGeom prst="rect">
            <a:avLst/>
          </a:prstGeom>
          <a:solidFill>
            <a:srgbClr val="080808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GB" dirty="0" smtClean="0">
                <a:solidFill>
                  <a:schemeClr val="bg1"/>
                </a:solidFill>
                <a:latin typeface="Arial" charset="0"/>
              </a:rPr>
              <a:t>3G/HSPA, HSPA+</a:t>
            </a:r>
            <a:endParaRPr lang="en-GB" sz="1100" i="1" dirty="0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276600" y="4857750"/>
            <a:ext cx="1905000" cy="171450"/>
          </a:xfrm>
          <a:noFill/>
        </p:spPr>
        <p:txBody>
          <a:bodyPr/>
          <a:lstStyle/>
          <a:p>
            <a:fld id="{B23A554D-8CE7-4A3C-8CCA-6CB26EB7E2C0}" type="slidenum">
              <a:rPr lang="en-GB" smtClean="0"/>
              <a:pPr/>
              <a:t>13</a:t>
            </a:fld>
            <a:endParaRPr lang="en-GB" smtClean="0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0" y="4857750"/>
            <a:ext cx="9144000" cy="285750"/>
          </a:xfrm>
          <a:prstGeom prst="rect">
            <a:avLst/>
          </a:prstGeom>
          <a:solidFill>
            <a:srgbClr val="080808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" name="Text Box 8"/>
          <p:cNvSpPr txBox="1">
            <a:spLocks noChangeArrowheads="1"/>
          </p:cNvSpPr>
          <p:nvPr/>
        </p:nvSpPr>
        <p:spPr bwMode="auto">
          <a:xfrm>
            <a:off x="0" y="4937523"/>
            <a:ext cx="2758237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000" b="1">
                <a:solidFill>
                  <a:srgbClr val="FC3904"/>
                </a:solidFill>
                <a:latin typeface="Verdana" pitchFamily="34" charset="0"/>
              </a:rPr>
              <a:t>Global mobile Suppliers Association</a:t>
            </a:r>
          </a:p>
        </p:txBody>
      </p:sp>
      <p:sp>
        <p:nvSpPr>
          <p:cNvPr id="10" name="Text Box 9"/>
          <p:cNvSpPr txBox="1">
            <a:spLocks noChangeArrowheads="1"/>
          </p:cNvSpPr>
          <p:nvPr/>
        </p:nvSpPr>
        <p:spPr bwMode="auto">
          <a:xfrm>
            <a:off x="3429001" y="4937523"/>
            <a:ext cx="1516774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000" b="1">
                <a:solidFill>
                  <a:srgbClr val="FC3904"/>
                </a:solidFill>
                <a:latin typeface="Verdana" pitchFamily="34" charset="0"/>
              </a:rPr>
              <a:t>www.gsacom.com</a:t>
            </a:r>
          </a:p>
        </p:txBody>
      </p:sp>
      <p:pic>
        <p:nvPicPr>
          <p:cNvPr id="11" name="Picture 3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56376" y="4886325"/>
            <a:ext cx="1115616" cy="231705"/>
          </a:xfrm>
          <a:prstGeom prst="rect">
            <a:avLst/>
          </a:prstGeom>
          <a:noFill/>
          <a:ln w="12700">
            <a:solidFill>
              <a:srgbClr val="000080"/>
            </a:solidFill>
            <a:miter lim="800000"/>
            <a:headEnd/>
            <a:tailEnd/>
          </a:ln>
        </p:spPr>
      </p:pic>
      <p:pic>
        <p:nvPicPr>
          <p:cNvPr id="12" name="Picture 33" descr="C:\Users\ALAN\Pictures\twitter_logo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="" xmlns:a14="http://schemas.microsoft.com/office/drawing/2010/main" xmlns:mv="urn:schemas-microsoft-com:mac:vml" xmlns:mc="http://schemas.openxmlformats.org/markup-compatibility/2006"/>
              </a:ext>
            </a:extLst>
          </a:blip>
          <a:srcRect/>
          <a:stretch>
            <a:fillRect/>
          </a:stretch>
        </p:blipFill>
        <p:spPr bwMode="auto">
          <a:xfrm>
            <a:off x="6893768" y="4869657"/>
            <a:ext cx="990600" cy="273844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</p:pic>
      <p:pic>
        <p:nvPicPr>
          <p:cNvPr id="13" name="Picture 34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="" xmlns:a14="http://schemas.microsoft.com/office/drawing/2010/main" xmlns:mv="urn:schemas-microsoft-com:mac:vml" xmlns:mc="http://schemas.openxmlformats.org/markup-compatibility/2006"/>
              </a:ext>
            </a:extLst>
          </a:blip>
          <a:srcRect/>
          <a:stretch>
            <a:fillRect/>
          </a:stretch>
        </p:blipFill>
        <p:spPr bwMode="auto">
          <a:xfrm>
            <a:off x="5580112" y="4894008"/>
            <a:ext cx="304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="" xmlns:a14="http://schemas.microsoft.com/office/drawing/2010/main" xmlns:mv="urn:schemas-microsoft-com:mac:vml" xmlns:mc="http://schemas.openxmlformats.org/markup-compatibility/2006"/>
              </a:ext>
            </a:extLst>
          </a:blip>
          <a:srcRect/>
          <a:stretch>
            <a:fillRect/>
          </a:stretch>
        </p:blipFill>
        <p:spPr bwMode="auto">
          <a:xfrm>
            <a:off x="6012160" y="4894008"/>
            <a:ext cx="792088" cy="222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" name="Picture 28" descr="gsa_logo.jp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xmlns:mv="urn:schemas-microsoft-com:mac:vml" xmlns:mc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8381628" y="0"/>
            <a:ext cx="648072" cy="348432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609600" y="895350"/>
            <a:ext cx="3733800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latin typeface="Arial"/>
              </a:rPr>
              <a:t>588 commercially launched HSPA operators in 218 countries</a:t>
            </a:r>
          </a:p>
          <a:p>
            <a:endParaRPr lang="en-US" sz="1400" dirty="0" smtClean="0">
              <a:latin typeface="Arial"/>
            </a:endParaRPr>
          </a:p>
          <a:p>
            <a:r>
              <a:rPr lang="en-US" sz="1400" dirty="0" smtClean="0">
                <a:latin typeface="Arial"/>
              </a:rPr>
              <a:t>Over 70% of operators launched HSPA+</a:t>
            </a:r>
            <a:endParaRPr lang="en-US" sz="1200" dirty="0" smtClean="0">
              <a:latin typeface="Arial"/>
            </a:endParaRPr>
          </a:p>
          <a:p>
            <a:pPr>
              <a:buFont typeface="Wingdings" charset="2"/>
              <a:buChar char="q"/>
            </a:pPr>
            <a:r>
              <a:rPr lang="en-US" sz="1200" dirty="0" smtClean="0">
                <a:latin typeface="Arial"/>
              </a:rPr>
              <a:t> 415 HSPA+ networks (i.e. 21 Mbps and above) are commercially launched in 173 countries</a:t>
            </a:r>
          </a:p>
          <a:p>
            <a:pPr>
              <a:buFont typeface="Wingdings" charset="2"/>
              <a:buChar char="q"/>
            </a:pPr>
            <a:r>
              <a:rPr lang="en-US" sz="1200" dirty="0" smtClean="0">
                <a:latin typeface="Arial"/>
              </a:rPr>
              <a:t> 190 DC-HSPA+ (almost one third of networks) launched in 95 countries</a:t>
            </a:r>
          </a:p>
          <a:p>
            <a:pPr>
              <a:buFont typeface="Wingdings" charset="2"/>
              <a:buChar char="q"/>
            </a:pPr>
            <a:r>
              <a:rPr lang="en-US" sz="1200" dirty="0" smtClean="0">
                <a:latin typeface="Arial"/>
              </a:rPr>
              <a:t> Two 63 Mbps 3C-HSPA+ networks are commercially launched</a:t>
            </a:r>
          </a:p>
          <a:p>
            <a:endParaRPr lang="en-US" sz="1400" dirty="0" smtClean="0">
              <a:latin typeface="Arial"/>
            </a:endParaRPr>
          </a:p>
          <a:p>
            <a:r>
              <a:rPr lang="en-US" sz="1400" dirty="0" smtClean="0">
                <a:latin typeface="Arial"/>
              </a:rPr>
              <a:t>At least 389 operators (two thirds) commercially launched HSUPA</a:t>
            </a:r>
          </a:p>
          <a:p>
            <a:pPr>
              <a:buFont typeface="Wingdings" charset="2"/>
              <a:buChar char="q"/>
            </a:pPr>
            <a:r>
              <a:rPr lang="en-US" sz="1200" dirty="0" smtClean="0">
                <a:latin typeface="Arial"/>
              </a:rPr>
              <a:t> 84% of those support 5.8 Mbps, another 22 support 11.5 Mbps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8748464" y="4515966"/>
            <a:ext cx="341572" cy="26161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n-GB" sz="1100" dirty="0" smtClean="0">
                <a:latin typeface="Arial" pitchFamily="34" charset="0"/>
                <a:cs typeface="Arial" pitchFamily="34" charset="0"/>
              </a:rPr>
              <a:t>13</a:t>
            </a:r>
            <a:endParaRPr lang="en-GB" sz="11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8" name="Picture 17" descr="speeds_bar_chart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4610100" y="1200150"/>
            <a:ext cx="3810000" cy="2362200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611560" y="4515966"/>
            <a:ext cx="2950672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00" i="1" dirty="0" smtClean="0">
                <a:latin typeface="Arial"/>
              </a:rPr>
              <a:t>Source GSA: HSPA Operator Commitments report – 11 October 2015</a:t>
            </a:r>
            <a:endParaRPr lang="en-US" sz="700" i="1" dirty="0">
              <a:latin typeface="Arial"/>
            </a:endParaRPr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2222712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0" y="0"/>
            <a:ext cx="9144000" cy="400050"/>
          </a:xfrm>
          <a:prstGeom prst="rect">
            <a:avLst/>
          </a:prstGeom>
          <a:solidFill>
            <a:srgbClr val="080808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GB" dirty="0" smtClean="0">
                <a:solidFill>
                  <a:schemeClr val="bg1"/>
                </a:solidFill>
                <a:latin typeface="Arial" charset="0"/>
              </a:rPr>
              <a:t>Market conclusions / trends</a:t>
            </a:r>
            <a:endParaRPr lang="en-GB" sz="1100" i="1" dirty="0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276600" y="4857750"/>
            <a:ext cx="1905000" cy="171450"/>
          </a:xfrm>
          <a:noFill/>
        </p:spPr>
        <p:txBody>
          <a:bodyPr/>
          <a:lstStyle/>
          <a:p>
            <a:fld id="{B23A554D-8CE7-4A3C-8CCA-6CB26EB7E2C0}" type="slidenum">
              <a:rPr lang="en-GB" smtClean="0"/>
              <a:pPr/>
              <a:t>14</a:t>
            </a:fld>
            <a:endParaRPr lang="en-GB" smtClean="0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0" y="4857750"/>
            <a:ext cx="9144000" cy="285750"/>
          </a:xfrm>
          <a:prstGeom prst="rect">
            <a:avLst/>
          </a:prstGeom>
          <a:solidFill>
            <a:srgbClr val="080808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" name="Text Box 8"/>
          <p:cNvSpPr txBox="1">
            <a:spLocks noChangeArrowheads="1"/>
          </p:cNvSpPr>
          <p:nvPr/>
        </p:nvSpPr>
        <p:spPr bwMode="auto">
          <a:xfrm>
            <a:off x="0" y="4937523"/>
            <a:ext cx="2758237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000" b="1">
                <a:solidFill>
                  <a:srgbClr val="FC3904"/>
                </a:solidFill>
                <a:latin typeface="Verdana" pitchFamily="34" charset="0"/>
              </a:rPr>
              <a:t>Global mobile Suppliers Association</a:t>
            </a:r>
          </a:p>
        </p:txBody>
      </p:sp>
      <p:sp>
        <p:nvSpPr>
          <p:cNvPr id="10" name="Text Box 9"/>
          <p:cNvSpPr txBox="1">
            <a:spLocks noChangeArrowheads="1"/>
          </p:cNvSpPr>
          <p:nvPr/>
        </p:nvSpPr>
        <p:spPr bwMode="auto">
          <a:xfrm>
            <a:off x="3429001" y="4937523"/>
            <a:ext cx="1516774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000" b="1">
                <a:solidFill>
                  <a:srgbClr val="FC3904"/>
                </a:solidFill>
                <a:latin typeface="Verdana" pitchFamily="34" charset="0"/>
              </a:rPr>
              <a:t>www.gsacom.com</a:t>
            </a:r>
          </a:p>
        </p:txBody>
      </p:sp>
      <p:pic>
        <p:nvPicPr>
          <p:cNvPr id="11" name="Picture 3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56376" y="4886325"/>
            <a:ext cx="1115616" cy="231705"/>
          </a:xfrm>
          <a:prstGeom prst="rect">
            <a:avLst/>
          </a:prstGeom>
          <a:noFill/>
          <a:ln w="12700">
            <a:solidFill>
              <a:srgbClr val="000080"/>
            </a:solidFill>
            <a:miter lim="800000"/>
            <a:headEnd/>
            <a:tailEnd/>
          </a:ln>
        </p:spPr>
      </p:pic>
      <p:pic>
        <p:nvPicPr>
          <p:cNvPr id="12" name="Picture 33" descr="C:\Users\ALAN\Pictures\twitter_logo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="" xmlns:a14="http://schemas.microsoft.com/office/drawing/2010/main" xmlns:mv="urn:schemas-microsoft-com:mac:vml" xmlns:mc="http://schemas.openxmlformats.org/markup-compatibility/2006"/>
              </a:ext>
            </a:extLst>
          </a:blip>
          <a:srcRect/>
          <a:stretch>
            <a:fillRect/>
          </a:stretch>
        </p:blipFill>
        <p:spPr bwMode="auto">
          <a:xfrm>
            <a:off x="6893768" y="4869657"/>
            <a:ext cx="990600" cy="273844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</p:pic>
      <p:pic>
        <p:nvPicPr>
          <p:cNvPr id="13" name="Picture 34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="" xmlns:a14="http://schemas.microsoft.com/office/drawing/2010/main" xmlns:mv="urn:schemas-microsoft-com:mac:vml" xmlns:mc="http://schemas.openxmlformats.org/markup-compatibility/2006"/>
              </a:ext>
            </a:extLst>
          </a:blip>
          <a:srcRect/>
          <a:stretch>
            <a:fillRect/>
          </a:stretch>
        </p:blipFill>
        <p:spPr bwMode="auto">
          <a:xfrm>
            <a:off x="5580112" y="4894008"/>
            <a:ext cx="304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="" xmlns:a14="http://schemas.microsoft.com/office/drawing/2010/main" xmlns:mv="urn:schemas-microsoft-com:mac:vml" xmlns:mc="http://schemas.openxmlformats.org/markup-compatibility/2006"/>
              </a:ext>
            </a:extLst>
          </a:blip>
          <a:srcRect/>
          <a:stretch>
            <a:fillRect/>
          </a:stretch>
        </p:blipFill>
        <p:spPr bwMode="auto">
          <a:xfrm>
            <a:off x="6012160" y="4894008"/>
            <a:ext cx="792088" cy="222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79513" y="963402"/>
            <a:ext cx="1879741" cy="338554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1600" dirty="0" smtClean="0">
                <a:solidFill>
                  <a:srgbClr val="FFFFFF"/>
                </a:solidFill>
                <a:latin typeface="Arial"/>
                <a:cs typeface="Arial"/>
              </a:rPr>
              <a:t>LTE is mainstream</a:t>
            </a:r>
            <a:endParaRPr lang="en-US" sz="1600" dirty="0">
              <a:solidFill>
                <a:srgbClr val="FFFFFF"/>
              </a:solidFill>
              <a:latin typeface="Arial"/>
              <a:cs typeface="Arial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79512" y="1449456"/>
            <a:ext cx="3306638" cy="584776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rgbClr val="FFFFFF"/>
                </a:solidFill>
                <a:latin typeface="Arial"/>
                <a:cs typeface="Arial"/>
              </a:rPr>
              <a:t>Migration to LTE-Advanced is well under way </a:t>
            </a:r>
            <a:endParaRPr lang="en-US" sz="1600" dirty="0">
              <a:solidFill>
                <a:srgbClr val="FFFFFF"/>
              </a:solidFill>
              <a:latin typeface="Arial"/>
              <a:cs typeface="Arial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79512" y="2223542"/>
            <a:ext cx="3306638" cy="338554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600" dirty="0" err="1" smtClean="0">
                <a:solidFill>
                  <a:srgbClr val="FFFFFF"/>
                </a:solidFill>
                <a:latin typeface="Arial"/>
                <a:cs typeface="Arial"/>
              </a:rPr>
              <a:t>VoLTE</a:t>
            </a:r>
            <a:r>
              <a:rPr lang="en-US" sz="1600" dirty="0" smtClean="0">
                <a:solidFill>
                  <a:srgbClr val="FFFFFF"/>
                </a:solidFill>
                <a:latin typeface="Arial"/>
                <a:cs typeface="Arial"/>
              </a:rPr>
              <a:t> rollouts picking up</a:t>
            </a:r>
            <a:endParaRPr lang="en-US" sz="1600" dirty="0">
              <a:solidFill>
                <a:srgbClr val="FFFFFF"/>
              </a:solidFill>
              <a:latin typeface="Arial"/>
              <a:cs typeface="Arial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79512" y="2718886"/>
            <a:ext cx="3306638" cy="584776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rgbClr val="FFFFFF"/>
                </a:solidFill>
                <a:latin typeface="Arial"/>
                <a:cs typeface="Arial"/>
              </a:rPr>
              <a:t>Traction building for </a:t>
            </a:r>
            <a:r>
              <a:rPr lang="en-US" sz="1600" dirty="0" err="1" smtClean="0">
                <a:solidFill>
                  <a:srgbClr val="FFFFFF"/>
                </a:solidFill>
                <a:latin typeface="Arial"/>
                <a:cs typeface="Arial"/>
              </a:rPr>
              <a:t>eMBMS</a:t>
            </a:r>
            <a:r>
              <a:rPr lang="en-US" sz="1600" dirty="0" smtClean="0">
                <a:solidFill>
                  <a:srgbClr val="FFFFFF"/>
                </a:solidFill>
                <a:latin typeface="Arial"/>
                <a:cs typeface="Arial"/>
              </a:rPr>
              <a:t> LTE Broadcast</a:t>
            </a:r>
            <a:endParaRPr lang="en-US" sz="1600" dirty="0">
              <a:solidFill>
                <a:srgbClr val="FFFFFF"/>
              </a:solidFill>
              <a:latin typeface="Arial"/>
              <a:cs typeface="Arial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79512" y="3510974"/>
            <a:ext cx="3306638" cy="584776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rgbClr val="FFFFFF"/>
                </a:solidFill>
                <a:latin typeface="Arial"/>
                <a:cs typeface="Arial"/>
              </a:rPr>
              <a:t>LTE technology is leading mobile subs growth </a:t>
            </a:r>
            <a:endParaRPr lang="en-US" sz="1600" dirty="0">
              <a:solidFill>
                <a:srgbClr val="FFFFFF"/>
              </a:solidFill>
              <a:latin typeface="Arial"/>
              <a:cs typeface="Arial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995936" y="1419622"/>
            <a:ext cx="4896544" cy="2062103"/>
          </a:xfrm>
          <a:prstGeom prst="rect">
            <a:avLst/>
          </a:prstGeom>
          <a:solidFill>
            <a:schemeClr val="accent2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rgbClr val="FFFFFF"/>
                </a:solidFill>
                <a:latin typeface="Arial"/>
                <a:cs typeface="Arial"/>
              </a:rPr>
              <a:t>LTE is expanding reach</a:t>
            </a:r>
          </a:p>
          <a:p>
            <a:endParaRPr lang="en-US" sz="1400" dirty="0">
              <a:solidFill>
                <a:srgbClr val="FFFFFF"/>
              </a:solidFill>
              <a:latin typeface="Arial"/>
              <a:cs typeface="Arial"/>
            </a:endParaRPr>
          </a:p>
          <a:p>
            <a:pPr marL="285750" indent="-285750">
              <a:buFont typeface="Arial"/>
              <a:buChar char="•"/>
            </a:pPr>
            <a:r>
              <a:rPr lang="en-US" sz="1400" i="1" dirty="0" smtClean="0">
                <a:solidFill>
                  <a:srgbClr val="FFFF00"/>
                </a:solidFill>
                <a:latin typeface="Arial"/>
                <a:cs typeface="Arial"/>
              </a:rPr>
              <a:t>New market segments, enterprise, public safety/CC etc.</a:t>
            </a:r>
          </a:p>
          <a:p>
            <a:pPr marL="285750" indent="-285750">
              <a:buFont typeface="Arial"/>
              <a:buChar char="•"/>
            </a:pPr>
            <a:endParaRPr lang="en-US" sz="1400" i="1" dirty="0" smtClean="0">
              <a:solidFill>
                <a:srgbClr val="FFFF00"/>
              </a:solidFill>
              <a:latin typeface="Arial"/>
              <a:cs typeface="Arial"/>
            </a:endParaRPr>
          </a:p>
          <a:p>
            <a:pPr marL="285750" indent="-285750">
              <a:buFont typeface="Arial"/>
              <a:buChar char="•"/>
            </a:pPr>
            <a:r>
              <a:rPr lang="en-US" sz="1400" i="1" dirty="0" smtClean="0">
                <a:solidFill>
                  <a:srgbClr val="FFFF00"/>
                </a:solidFill>
                <a:latin typeface="Arial"/>
                <a:cs typeface="Arial"/>
              </a:rPr>
              <a:t>Deployments in unlicensed spectrum (LTE-U, LAA)</a:t>
            </a:r>
          </a:p>
          <a:p>
            <a:pPr marL="285750" indent="-285750">
              <a:buFont typeface="Arial"/>
              <a:buChar char="•"/>
            </a:pPr>
            <a:endParaRPr lang="en-US" sz="1400" i="1" dirty="0" smtClean="0">
              <a:solidFill>
                <a:srgbClr val="FFFF00"/>
              </a:solidFill>
              <a:latin typeface="Arial"/>
              <a:cs typeface="Arial"/>
            </a:endParaRPr>
          </a:p>
          <a:p>
            <a:pPr marL="285750" indent="-285750">
              <a:buFont typeface="Arial"/>
              <a:buChar char="•"/>
            </a:pPr>
            <a:r>
              <a:rPr lang="en-US" sz="1400" i="1" dirty="0" smtClean="0">
                <a:solidFill>
                  <a:srgbClr val="FFFF00"/>
                </a:solidFill>
                <a:latin typeface="Arial"/>
                <a:cs typeface="Arial"/>
              </a:rPr>
              <a:t>Low power and bandwidth for Cellular </a:t>
            </a:r>
            <a:r>
              <a:rPr lang="en-US" sz="1400" i="1" dirty="0" err="1" smtClean="0">
                <a:solidFill>
                  <a:srgbClr val="FFFF00"/>
                </a:solidFill>
                <a:latin typeface="Arial"/>
                <a:cs typeface="Arial"/>
              </a:rPr>
              <a:t>IoT</a:t>
            </a:r>
            <a:r>
              <a:rPr lang="en-US" sz="1400" i="1" dirty="0" smtClean="0">
                <a:solidFill>
                  <a:srgbClr val="FFFF00"/>
                </a:solidFill>
                <a:latin typeface="Arial"/>
                <a:cs typeface="Arial"/>
              </a:rPr>
              <a:t>  / M2M</a:t>
            </a:r>
          </a:p>
          <a:p>
            <a:pPr marL="285750" indent="-285750">
              <a:buFont typeface="Arial"/>
              <a:buChar char="•"/>
            </a:pPr>
            <a:endParaRPr lang="en-US" sz="1400" i="1" dirty="0" smtClean="0">
              <a:solidFill>
                <a:srgbClr val="FFFF00"/>
              </a:solidFill>
              <a:latin typeface="Arial"/>
              <a:cs typeface="Arial"/>
            </a:endParaRPr>
          </a:p>
          <a:p>
            <a:pPr marL="285750" indent="-285750">
              <a:buFont typeface="Arial"/>
              <a:buChar char="•"/>
            </a:pPr>
            <a:r>
              <a:rPr lang="en-US" sz="1400" i="1" dirty="0" smtClean="0">
                <a:solidFill>
                  <a:srgbClr val="FFFF00"/>
                </a:solidFill>
                <a:latin typeface="Arial"/>
                <a:cs typeface="Arial"/>
              </a:rPr>
              <a:t>Small cells for enterprise and home use cases</a:t>
            </a:r>
          </a:p>
        </p:txBody>
      </p:sp>
      <p:pic>
        <p:nvPicPr>
          <p:cNvPr id="23" name="Picture 22" descr="gsa_logo.jp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xmlns:mv="urn:schemas-microsoft-com:mac:vml" xmlns:mc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8381628" y="0"/>
            <a:ext cx="648072" cy="348432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8748464" y="4515966"/>
            <a:ext cx="341572" cy="26161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n-GB" sz="1100" dirty="0" smtClean="0">
                <a:latin typeface="Arial" pitchFamily="34" charset="0"/>
                <a:cs typeface="Arial" pitchFamily="34" charset="0"/>
              </a:rPr>
              <a:t>14</a:t>
            </a:r>
            <a:endParaRPr lang="en-GB" sz="11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2035588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0" y="0"/>
            <a:ext cx="9144000" cy="400050"/>
          </a:xfrm>
          <a:prstGeom prst="rect">
            <a:avLst/>
          </a:prstGeom>
          <a:solidFill>
            <a:srgbClr val="080808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GB" sz="1100" i="1" dirty="0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276600" y="4857750"/>
            <a:ext cx="1905000" cy="171450"/>
          </a:xfrm>
          <a:noFill/>
        </p:spPr>
        <p:txBody>
          <a:bodyPr/>
          <a:lstStyle/>
          <a:p>
            <a:fld id="{B23A554D-8CE7-4A3C-8CCA-6CB26EB7E2C0}" type="slidenum">
              <a:rPr lang="en-GB" smtClean="0"/>
              <a:pPr/>
              <a:t>15</a:t>
            </a:fld>
            <a:endParaRPr lang="en-GB" smtClean="0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0" y="4857750"/>
            <a:ext cx="9144000" cy="285750"/>
          </a:xfrm>
          <a:prstGeom prst="rect">
            <a:avLst/>
          </a:prstGeom>
          <a:solidFill>
            <a:srgbClr val="080808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" name="Text Box 8"/>
          <p:cNvSpPr txBox="1">
            <a:spLocks noChangeArrowheads="1"/>
          </p:cNvSpPr>
          <p:nvPr/>
        </p:nvSpPr>
        <p:spPr bwMode="auto">
          <a:xfrm>
            <a:off x="0" y="4937523"/>
            <a:ext cx="2758237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000" b="1">
                <a:solidFill>
                  <a:srgbClr val="FC3904"/>
                </a:solidFill>
                <a:latin typeface="Verdana" pitchFamily="34" charset="0"/>
              </a:rPr>
              <a:t>Global mobile Suppliers Association</a:t>
            </a:r>
          </a:p>
        </p:txBody>
      </p:sp>
      <p:sp>
        <p:nvSpPr>
          <p:cNvPr id="10" name="Text Box 9"/>
          <p:cNvSpPr txBox="1">
            <a:spLocks noChangeArrowheads="1"/>
          </p:cNvSpPr>
          <p:nvPr/>
        </p:nvSpPr>
        <p:spPr bwMode="auto">
          <a:xfrm>
            <a:off x="3429001" y="4937523"/>
            <a:ext cx="1516774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000" b="1">
                <a:solidFill>
                  <a:srgbClr val="FC3904"/>
                </a:solidFill>
                <a:latin typeface="Verdana" pitchFamily="34" charset="0"/>
              </a:rPr>
              <a:t>www.gsacom.com</a:t>
            </a:r>
          </a:p>
        </p:txBody>
      </p:sp>
      <p:pic>
        <p:nvPicPr>
          <p:cNvPr id="11" name="Picture 3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56376" y="4886325"/>
            <a:ext cx="1115616" cy="231705"/>
          </a:xfrm>
          <a:prstGeom prst="rect">
            <a:avLst/>
          </a:prstGeom>
          <a:noFill/>
          <a:ln w="12700">
            <a:solidFill>
              <a:srgbClr val="000080"/>
            </a:solidFill>
            <a:miter lim="800000"/>
            <a:headEnd/>
            <a:tailEnd/>
          </a:ln>
        </p:spPr>
      </p:pic>
      <p:pic>
        <p:nvPicPr>
          <p:cNvPr id="12" name="Picture 33" descr="C:\Users\ALAN\Pictures\twitter_logo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="" xmlns:a14="http://schemas.microsoft.com/office/drawing/2010/main" xmlns:mv="urn:schemas-microsoft-com:mac:vml" xmlns:mc="http://schemas.openxmlformats.org/markup-compatibility/2006"/>
              </a:ext>
            </a:extLst>
          </a:blip>
          <a:srcRect/>
          <a:stretch>
            <a:fillRect/>
          </a:stretch>
        </p:blipFill>
        <p:spPr bwMode="auto">
          <a:xfrm>
            <a:off x="6893768" y="4869657"/>
            <a:ext cx="990600" cy="273844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</p:pic>
      <p:pic>
        <p:nvPicPr>
          <p:cNvPr id="13" name="Picture 34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="" xmlns:a14="http://schemas.microsoft.com/office/drawing/2010/main" xmlns:mv="urn:schemas-microsoft-com:mac:vml" xmlns:mc="http://schemas.openxmlformats.org/markup-compatibility/2006"/>
              </a:ext>
            </a:extLst>
          </a:blip>
          <a:srcRect/>
          <a:stretch>
            <a:fillRect/>
          </a:stretch>
        </p:blipFill>
        <p:spPr bwMode="auto">
          <a:xfrm>
            <a:off x="5580112" y="4894008"/>
            <a:ext cx="304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="" xmlns:a14="http://schemas.microsoft.com/office/drawing/2010/main" xmlns:mv="urn:schemas-microsoft-com:mac:vml" xmlns:mc="http://schemas.openxmlformats.org/markup-compatibility/2006"/>
              </a:ext>
            </a:extLst>
          </a:blip>
          <a:srcRect/>
          <a:stretch>
            <a:fillRect/>
          </a:stretch>
        </p:blipFill>
        <p:spPr bwMode="auto">
          <a:xfrm>
            <a:off x="6012160" y="4894008"/>
            <a:ext cx="792088" cy="222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Rectangle 1"/>
          <p:cNvSpPr/>
          <p:nvPr/>
        </p:nvSpPr>
        <p:spPr>
          <a:xfrm>
            <a:off x="1" y="33468"/>
            <a:ext cx="18891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FFFFFF"/>
                </a:solidFill>
              </a:rPr>
              <a:t>The Journey to 5G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11561" y="577041"/>
            <a:ext cx="3455988" cy="523220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>
                <a:solidFill>
                  <a:srgbClr val="FFFFFF"/>
                </a:solidFill>
                <a:latin typeface="Arial"/>
                <a:cs typeface="Arial"/>
              </a:rPr>
              <a:t>Evolution of mobile broadband will continue with 5G technology</a:t>
            </a:r>
            <a:endParaRPr lang="en-US" sz="1400" dirty="0">
              <a:solidFill>
                <a:srgbClr val="FFFFFF"/>
              </a:solidFill>
              <a:latin typeface="Arial"/>
              <a:cs typeface="Arial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11560" y="1459356"/>
            <a:ext cx="3455988" cy="523220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>
                <a:solidFill>
                  <a:srgbClr val="FFFFFF"/>
                </a:solidFill>
                <a:latin typeface="Arial"/>
                <a:cs typeface="Arial"/>
              </a:rPr>
              <a:t>5G technical </a:t>
            </a:r>
            <a:r>
              <a:rPr lang="en-US" sz="1400" dirty="0" err="1" smtClean="0">
                <a:solidFill>
                  <a:srgbClr val="FFFFFF"/>
                </a:solidFill>
                <a:latin typeface="Arial"/>
                <a:cs typeface="Arial"/>
              </a:rPr>
              <a:t>standardisation</a:t>
            </a:r>
            <a:r>
              <a:rPr lang="en-US" sz="1400" dirty="0" smtClean="0">
                <a:solidFill>
                  <a:srgbClr val="FFFFFF"/>
                </a:solidFill>
                <a:latin typeface="Arial"/>
                <a:cs typeface="Arial"/>
              </a:rPr>
              <a:t> activities will start in Q1 2016</a:t>
            </a:r>
            <a:endParaRPr lang="en-US" sz="1400" dirty="0">
              <a:solidFill>
                <a:srgbClr val="FFFFFF"/>
              </a:solidFill>
              <a:latin typeface="Arial"/>
              <a:cs typeface="Arial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08114" y="1027308"/>
            <a:ext cx="3459435" cy="523220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>
                <a:solidFill>
                  <a:srgbClr val="FFFFFF"/>
                </a:solidFill>
                <a:latin typeface="Arial"/>
                <a:cs typeface="Arial"/>
              </a:rPr>
              <a:t>The commercial era of 5G is expected to start by 2020</a:t>
            </a:r>
            <a:endParaRPr lang="en-US" sz="1400" dirty="0">
              <a:solidFill>
                <a:srgbClr val="FFFFFF"/>
              </a:solidFill>
              <a:latin typeface="Arial"/>
              <a:cs typeface="Arial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843010" y="734020"/>
            <a:ext cx="307239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latin typeface="Arial"/>
                <a:cs typeface="Arial"/>
              </a:rPr>
              <a:t>5G will bring enhanced radio capabilities and enable new uses and Apps</a:t>
            </a:r>
            <a:endParaRPr lang="en-US" dirty="0">
              <a:latin typeface="Arial"/>
              <a:cs typeface="Arial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289286" y="2139702"/>
            <a:ext cx="6552727" cy="677108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Arial"/>
                <a:cs typeface="Arial"/>
              </a:rPr>
              <a:t>Much of this can be provided on evolved LTE-Advanced systems</a:t>
            </a:r>
          </a:p>
          <a:p>
            <a:pPr algn="ctr"/>
            <a:endParaRPr lang="en-US" sz="600" dirty="0" smtClean="0">
              <a:latin typeface="Arial"/>
              <a:cs typeface="Arial"/>
            </a:endParaRPr>
          </a:p>
          <a:p>
            <a:pPr algn="ctr"/>
            <a:r>
              <a:rPr lang="en-US" sz="1600" dirty="0" smtClean="0">
                <a:latin typeface="Arial"/>
                <a:cs typeface="Arial"/>
              </a:rPr>
              <a:t>Paves the way to 5G</a:t>
            </a:r>
            <a:endParaRPr lang="en-US" sz="1600" dirty="0">
              <a:latin typeface="Arial"/>
              <a:cs typeface="Arial"/>
            </a:endParaRPr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11560" y="3104829"/>
            <a:ext cx="2952328" cy="1699169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5796136" y="3572146"/>
            <a:ext cx="2664296" cy="835808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395536" y="2837036"/>
            <a:ext cx="224595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i="1" dirty="0" smtClean="0">
                <a:latin typeface="Arial"/>
                <a:cs typeface="Arial"/>
              </a:rPr>
              <a:t>New uses on top of LTE-A networks</a:t>
            </a:r>
            <a:endParaRPr lang="en-US" sz="1000" i="1" dirty="0">
              <a:latin typeface="Arial"/>
              <a:cs typeface="Arial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493308" y="3316129"/>
            <a:ext cx="243149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i="1" dirty="0" smtClean="0">
                <a:latin typeface="Arial"/>
                <a:cs typeface="Arial"/>
              </a:rPr>
              <a:t>Enhanced radio capabilities with LTE-A</a:t>
            </a:r>
            <a:endParaRPr lang="en-US" sz="1000" i="1" dirty="0">
              <a:latin typeface="Arial"/>
              <a:cs typeface="Arial"/>
            </a:endParaRPr>
          </a:p>
        </p:txBody>
      </p:sp>
      <p:pic>
        <p:nvPicPr>
          <p:cNvPr id="28" name="Picture 27" descr="gsa_logo.jp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xmlns:mv="urn:schemas-microsoft-com:mac:vml" xmlns:mc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8381628" y="0"/>
            <a:ext cx="648072" cy="348432"/>
          </a:xfrm>
          <a:prstGeom prst="rect">
            <a:avLst/>
          </a:prstGeom>
        </p:spPr>
      </p:pic>
      <p:sp>
        <p:nvSpPr>
          <p:cNvPr id="26" name="TextBox 25"/>
          <p:cNvSpPr txBox="1"/>
          <p:nvPr/>
        </p:nvSpPr>
        <p:spPr>
          <a:xfrm>
            <a:off x="8748464" y="4515966"/>
            <a:ext cx="341572" cy="26161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n-GB" sz="1100" dirty="0" smtClean="0">
                <a:latin typeface="Arial" pitchFamily="34" charset="0"/>
                <a:cs typeface="Arial" pitchFamily="34" charset="0"/>
              </a:rPr>
              <a:t>15</a:t>
            </a:r>
            <a:endParaRPr lang="en-GB" sz="11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3310650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0" y="0"/>
            <a:ext cx="9144000" cy="400050"/>
          </a:xfrm>
          <a:prstGeom prst="rect">
            <a:avLst/>
          </a:prstGeom>
          <a:solidFill>
            <a:srgbClr val="080808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GB" sz="1100" i="1" dirty="0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276600" y="4857750"/>
            <a:ext cx="1905000" cy="171450"/>
          </a:xfrm>
          <a:noFill/>
        </p:spPr>
        <p:txBody>
          <a:bodyPr/>
          <a:lstStyle/>
          <a:p>
            <a:fld id="{B23A554D-8CE7-4A3C-8CCA-6CB26EB7E2C0}" type="slidenum">
              <a:rPr lang="en-GB" smtClean="0"/>
              <a:pPr/>
              <a:t>16</a:t>
            </a:fld>
            <a:endParaRPr lang="en-GB" smtClean="0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0" y="4857750"/>
            <a:ext cx="9144000" cy="285750"/>
          </a:xfrm>
          <a:prstGeom prst="rect">
            <a:avLst/>
          </a:prstGeom>
          <a:solidFill>
            <a:srgbClr val="080808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" name="Text Box 8"/>
          <p:cNvSpPr txBox="1">
            <a:spLocks noChangeArrowheads="1"/>
          </p:cNvSpPr>
          <p:nvPr/>
        </p:nvSpPr>
        <p:spPr bwMode="auto">
          <a:xfrm>
            <a:off x="0" y="4937523"/>
            <a:ext cx="2758237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000" b="1">
                <a:solidFill>
                  <a:srgbClr val="FC3904"/>
                </a:solidFill>
                <a:latin typeface="Verdana" pitchFamily="34" charset="0"/>
              </a:rPr>
              <a:t>Global mobile Suppliers Association</a:t>
            </a:r>
          </a:p>
        </p:txBody>
      </p:sp>
      <p:sp>
        <p:nvSpPr>
          <p:cNvPr id="10" name="Text Box 9"/>
          <p:cNvSpPr txBox="1">
            <a:spLocks noChangeArrowheads="1"/>
          </p:cNvSpPr>
          <p:nvPr/>
        </p:nvSpPr>
        <p:spPr bwMode="auto">
          <a:xfrm>
            <a:off x="3429001" y="4937523"/>
            <a:ext cx="1516774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000" b="1">
                <a:solidFill>
                  <a:srgbClr val="FC3904"/>
                </a:solidFill>
                <a:latin typeface="Verdana" pitchFamily="34" charset="0"/>
              </a:rPr>
              <a:t>www.gsacom.com</a:t>
            </a:r>
          </a:p>
        </p:txBody>
      </p:sp>
      <p:pic>
        <p:nvPicPr>
          <p:cNvPr id="11" name="Picture 3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56376" y="4886325"/>
            <a:ext cx="1115616" cy="231705"/>
          </a:xfrm>
          <a:prstGeom prst="rect">
            <a:avLst/>
          </a:prstGeom>
          <a:noFill/>
          <a:ln w="12700">
            <a:solidFill>
              <a:srgbClr val="000080"/>
            </a:solidFill>
            <a:miter lim="800000"/>
            <a:headEnd/>
            <a:tailEnd/>
          </a:ln>
        </p:spPr>
      </p:pic>
      <p:pic>
        <p:nvPicPr>
          <p:cNvPr id="12" name="Picture 33" descr="C:\Users\ALAN\Pictures\twitter_logo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="" xmlns:a14="http://schemas.microsoft.com/office/drawing/2010/main" xmlns:mv="urn:schemas-microsoft-com:mac:vml" xmlns:mc="http://schemas.openxmlformats.org/markup-compatibility/2006"/>
              </a:ext>
            </a:extLst>
          </a:blip>
          <a:srcRect/>
          <a:stretch>
            <a:fillRect/>
          </a:stretch>
        </p:blipFill>
        <p:spPr bwMode="auto">
          <a:xfrm>
            <a:off x="6893768" y="4869657"/>
            <a:ext cx="990600" cy="273844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</p:pic>
      <p:pic>
        <p:nvPicPr>
          <p:cNvPr id="13" name="Picture 34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="" xmlns:a14="http://schemas.microsoft.com/office/drawing/2010/main" xmlns:mv="urn:schemas-microsoft-com:mac:vml" xmlns:mc="http://schemas.openxmlformats.org/markup-compatibility/2006"/>
              </a:ext>
            </a:extLst>
          </a:blip>
          <a:srcRect/>
          <a:stretch>
            <a:fillRect/>
          </a:stretch>
        </p:blipFill>
        <p:spPr bwMode="auto">
          <a:xfrm>
            <a:off x="5580112" y="4894008"/>
            <a:ext cx="304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="" xmlns:a14="http://schemas.microsoft.com/office/drawing/2010/main" xmlns:mv="urn:schemas-microsoft-com:mac:vml" xmlns:mc="http://schemas.openxmlformats.org/markup-compatibility/2006"/>
              </a:ext>
            </a:extLst>
          </a:blip>
          <a:srcRect/>
          <a:stretch>
            <a:fillRect/>
          </a:stretch>
        </p:blipFill>
        <p:spPr bwMode="auto">
          <a:xfrm>
            <a:off x="6012160" y="4894008"/>
            <a:ext cx="792088" cy="222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4"/>
          <p:cNvSpPr txBox="1"/>
          <p:nvPr/>
        </p:nvSpPr>
        <p:spPr>
          <a:xfrm>
            <a:off x="1081708" y="514350"/>
            <a:ext cx="7056784" cy="32624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latin typeface="Arial"/>
                <a:cs typeface="Arial"/>
              </a:rPr>
              <a:t>Visit the GSA website for authoritative reports, information papers and presentations on HSPA/HSPA+, HD Voice, and LTE including networks, user devices, LTE-Advanced including peak speeds and evolution, spectrum, LTE Broadcast, </a:t>
            </a:r>
            <a:r>
              <a:rPr lang="en-US" dirty="0" err="1" smtClean="0">
                <a:latin typeface="Arial"/>
                <a:cs typeface="Arial"/>
              </a:rPr>
              <a:t>IoT</a:t>
            </a:r>
            <a:r>
              <a:rPr lang="en-US" dirty="0" smtClean="0">
                <a:latin typeface="Arial"/>
                <a:cs typeface="Arial"/>
              </a:rPr>
              <a:t>, M2M, LTE-U/LAA …..</a:t>
            </a:r>
          </a:p>
          <a:p>
            <a:pPr algn="ctr"/>
            <a:endParaRPr lang="en-US" sz="800" dirty="0" smtClean="0">
              <a:latin typeface="Arial"/>
              <a:cs typeface="Arial"/>
            </a:endParaRPr>
          </a:p>
          <a:p>
            <a:pPr algn="ctr"/>
            <a:r>
              <a:rPr lang="en-US" sz="2000" dirty="0" smtClean="0">
                <a:latin typeface="Arial"/>
                <a:cs typeface="Arial"/>
              </a:rPr>
              <a:t>+ market “snapshots” on</a:t>
            </a:r>
          </a:p>
          <a:p>
            <a:pPr algn="ctr"/>
            <a:endParaRPr lang="en-US" sz="1000" dirty="0">
              <a:latin typeface="Arial"/>
              <a:cs typeface="Arial"/>
            </a:endParaRPr>
          </a:p>
          <a:p>
            <a:pPr algn="ctr"/>
            <a:r>
              <a:rPr lang="en-US" sz="1600" dirty="0" smtClean="0">
                <a:latin typeface="Arial"/>
                <a:cs typeface="Arial"/>
              </a:rPr>
              <a:t>APT700</a:t>
            </a:r>
          </a:p>
          <a:p>
            <a:pPr algn="ctr"/>
            <a:r>
              <a:rPr lang="en-US" sz="1600" dirty="0" err="1" smtClean="0">
                <a:latin typeface="Arial"/>
                <a:cs typeface="Arial"/>
              </a:rPr>
              <a:t>VoLTE</a:t>
            </a:r>
            <a:endParaRPr lang="en-US" sz="1600" dirty="0" smtClean="0">
              <a:latin typeface="Arial"/>
              <a:cs typeface="Arial"/>
            </a:endParaRPr>
          </a:p>
          <a:p>
            <a:pPr algn="ctr"/>
            <a:r>
              <a:rPr lang="en-US" sz="1600" dirty="0" smtClean="0">
                <a:latin typeface="Arial"/>
                <a:cs typeface="Arial"/>
              </a:rPr>
              <a:t>LTE TDD (TD-LTE)</a:t>
            </a:r>
          </a:p>
          <a:p>
            <a:pPr algn="ctr"/>
            <a:r>
              <a:rPr lang="en-US" sz="1600" dirty="0" smtClean="0">
                <a:latin typeface="Arial"/>
                <a:cs typeface="Arial"/>
              </a:rPr>
              <a:t>LTE-Advanced</a:t>
            </a:r>
          </a:p>
          <a:p>
            <a:pPr algn="ctr"/>
            <a:r>
              <a:rPr lang="en-US" sz="1600" dirty="0" smtClean="0">
                <a:latin typeface="Arial"/>
                <a:cs typeface="Arial"/>
              </a:rPr>
              <a:t>LTE1800</a:t>
            </a:r>
          </a:p>
          <a:p>
            <a:pPr algn="ctr"/>
            <a:r>
              <a:rPr lang="en-US" sz="1600" dirty="0" smtClean="0">
                <a:latin typeface="Arial"/>
                <a:cs typeface="Arial"/>
              </a:rPr>
              <a:t>LTE Broadcast</a:t>
            </a:r>
            <a:endParaRPr lang="en-US" sz="1600" dirty="0">
              <a:latin typeface="Arial"/>
              <a:cs typeface="Arial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629880" y="4019550"/>
            <a:ext cx="3960440" cy="523220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800" dirty="0" err="1" smtClean="0">
                <a:latin typeface="Arial"/>
                <a:cs typeface="Arial"/>
              </a:rPr>
              <a:t>www.gsacom.com</a:t>
            </a:r>
            <a:endParaRPr lang="en-US" sz="2800" dirty="0">
              <a:latin typeface="Arial"/>
              <a:cs typeface="Arial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8748464" y="4515966"/>
            <a:ext cx="341572" cy="26161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n-GB" sz="1100" dirty="0" smtClean="0">
                <a:latin typeface="Arial" pitchFamily="34" charset="0"/>
                <a:cs typeface="Arial" pitchFamily="34" charset="0"/>
              </a:rPr>
              <a:t>16</a:t>
            </a:r>
            <a:endParaRPr lang="en-GB" sz="11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6" name="Picture 25" descr="gsa_logo.jp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xmlns:mv="urn:schemas-microsoft-com:mac:vml" xmlns:mc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8381628" y="0"/>
            <a:ext cx="648072" cy="348432"/>
          </a:xfrm>
          <a:prstGeom prst="rect">
            <a:avLst/>
          </a:prstGeom>
        </p:spPr>
      </p:pic>
      <p:pic>
        <p:nvPicPr>
          <p:cNvPr id="27" name="Picture 26" descr="gsa_logo.jp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xmlns:mv="urn:schemas-microsoft-com:mac:vml" xmlns:mc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1331640" y="2419350"/>
            <a:ext cx="937529" cy="504057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1354169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0" y="0"/>
            <a:ext cx="9144000" cy="400050"/>
          </a:xfrm>
          <a:prstGeom prst="rect">
            <a:avLst/>
          </a:prstGeom>
          <a:solidFill>
            <a:srgbClr val="080808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GB" dirty="0" smtClean="0">
                <a:solidFill>
                  <a:schemeClr val="bg1"/>
                </a:solidFill>
                <a:latin typeface="Arial" charset="0"/>
              </a:rPr>
              <a:t>Scope of report</a:t>
            </a:r>
            <a:endParaRPr lang="en-GB" sz="1100" i="1" dirty="0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276600" y="4857750"/>
            <a:ext cx="1905000" cy="171450"/>
          </a:xfrm>
          <a:noFill/>
        </p:spPr>
        <p:txBody>
          <a:bodyPr/>
          <a:lstStyle/>
          <a:p>
            <a:fld id="{B23A554D-8CE7-4A3C-8CCA-6CB26EB7E2C0}" type="slidenum">
              <a:rPr lang="en-GB" smtClean="0"/>
              <a:pPr/>
              <a:t>2</a:t>
            </a:fld>
            <a:endParaRPr lang="en-GB" smtClean="0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0" y="4857750"/>
            <a:ext cx="9144000" cy="285750"/>
          </a:xfrm>
          <a:prstGeom prst="rect">
            <a:avLst/>
          </a:prstGeom>
          <a:solidFill>
            <a:srgbClr val="080808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" name="Text Box 8"/>
          <p:cNvSpPr txBox="1">
            <a:spLocks noChangeArrowheads="1"/>
          </p:cNvSpPr>
          <p:nvPr/>
        </p:nvSpPr>
        <p:spPr bwMode="auto">
          <a:xfrm>
            <a:off x="0" y="4937523"/>
            <a:ext cx="2758237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000" b="1">
                <a:solidFill>
                  <a:srgbClr val="FC3904"/>
                </a:solidFill>
                <a:latin typeface="Verdana" pitchFamily="34" charset="0"/>
              </a:rPr>
              <a:t>Global mobile Suppliers Association</a:t>
            </a:r>
          </a:p>
        </p:txBody>
      </p:sp>
      <p:sp>
        <p:nvSpPr>
          <p:cNvPr id="10" name="Text Box 9"/>
          <p:cNvSpPr txBox="1">
            <a:spLocks noChangeArrowheads="1"/>
          </p:cNvSpPr>
          <p:nvPr/>
        </p:nvSpPr>
        <p:spPr bwMode="auto">
          <a:xfrm>
            <a:off x="3429001" y="4937523"/>
            <a:ext cx="1516774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000" b="1">
                <a:solidFill>
                  <a:srgbClr val="FC3904"/>
                </a:solidFill>
                <a:latin typeface="Verdana" pitchFamily="34" charset="0"/>
              </a:rPr>
              <a:t>www.gsacom.com</a:t>
            </a:r>
          </a:p>
        </p:txBody>
      </p:sp>
      <p:pic>
        <p:nvPicPr>
          <p:cNvPr id="11" name="Picture 3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56376" y="4886325"/>
            <a:ext cx="1115616" cy="231705"/>
          </a:xfrm>
          <a:prstGeom prst="rect">
            <a:avLst/>
          </a:prstGeom>
          <a:noFill/>
          <a:ln w="12700">
            <a:solidFill>
              <a:srgbClr val="000080"/>
            </a:solidFill>
            <a:miter lim="800000"/>
            <a:headEnd/>
            <a:tailEnd/>
          </a:ln>
        </p:spPr>
      </p:pic>
      <p:pic>
        <p:nvPicPr>
          <p:cNvPr id="12" name="Picture 33" descr="C:\Users\ALAN\Pictures\twitter_logo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="" xmlns:a14="http://schemas.microsoft.com/office/drawing/2010/main" xmlns:mv="urn:schemas-microsoft-com:mac:vml" xmlns:mc="http://schemas.openxmlformats.org/markup-compatibility/2006"/>
              </a:ext>
            </a:extLst>
          </a:blip>
          <a:srcRect/>
          <a:stretch>
            <a:fillRect/>
          </a:stretch>
        </p:blipFill>
        <p:spPr bwMode="auto">
          <a:xfrm>
            <a:off x="6893768" y="4869657"/>
            <a:ext cx="990600" cy="273844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</p:pic>
      <p:pic>
        <p:nvPicPr>
          <p:cNvPr id="13" name="Picture 34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="" xmlns:a14="http://schemas.microsoft.com/office/drawing/2010/main" xmlns:mv="urn:schemas-microsoft-com:mac:vml" xmlns:mc="http://schemas.openxmlformats.org/markup-compatibility/2006"/>
              </a:ext>
            </a:extLst>
          </a:blip>
          <a:srcRect/>
          <a:stretch>
            <a:fillRect/>
          </a:stretch>
        </p:blipFill>
        <p:spPr bwMode="auto">
          <a:xfrm>
            <a:off x="5580112" y="4894008"/>
            <a:ext cx="304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="" xmlns:a14="http://schemas.microsoft.com/office/drawing/2010/main" xmlns:mv="urn:schemas-microsoft-com:mac:vml" xmlns:mc="http://schemas.openxmlformats.org/markup-compatibility/2006"/>
              </a:ext>
            </a:extLst>
          </a:blip>
          <a:srcRect/>
          <a:stretch>
            <a:fillRect/>
          </a:stretch>
        </p:blipFill>
        <p:spPr bwMode="auto">
          <a:xfrm>
            <a:off x="6012160" y="4894008"/>
            <a:ext cx="792088" cy="222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TextBox 27"/>
          <p:cNvSpPr txBox="1"/>
          <p:nvPr/>
        </p:nvSpPr>
        <p:spPr>
          <a:xfrm>
            <a:off x="8748464" y="4515966"/>
            <a:ext cx="263119" cy="26161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n-GB" sz="1100" dirty="0" smtClean="0">
                <a:latin typeface="Arial" pitchFamily="34" charset="0"/>
                <a:cs typeface="Arial" pitchFamily="34" charset="0"/>
              </a:rPr>
              <a:t>2</a:t>
            </a:r>
            <a:endParaRPr lang="en-GB" sz="11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9" name="Picture 28" descr="gsa_logo.jp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xmlns:mv="urn:schemas-microsoft-com:mac:vml" xmlns:mc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8381628" y="0"/>
            <a:ext cx="648072" cy="348432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2400300" y="1200150"/>
            <a:ext cx="42672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charset="2"/>
              <a:buChar char="q"/>
            </a:pPr>
            <a:r>
              <a:rPr lang="en-US" sz="1600" dirty="0" smtClean="0">
                <a:latin typeface="Arial"/>
              </a:rPr>
              <a:t> Activities</a:t>
            </a:r>
          </a:p>
          <a:p>
            <a:pPr>
              <a:buFont typeface="Wingdings" charset="2"/>
              <a:buChar char="q"/>
            </a:pPr>
            <a:endParaRPr lang="en-US" sz="1600" dirty="0" smtClean="0">
              <a:latin typeface="Arial"/>
            </a:endParaRPr>
          </a:p>
          <a:p>
            <a:pPr>
              <a:buFont typeface="Wingdings" charset="2"/>
              <a:buChar char="q"/>
            </a:pPr>
            <a:r>
              <a:rPr lang="en-US" sz="1600" dirty="0" smtClean="0">
                <a:latin typeface="Arial"/>
              </a:rPr>
              <a:t> </a:t>
            </a:r>
            <a:r>
              <a:rPr lang="en-US" sz="1600" dirty="0" err="1" smtClean="0">
                <a:latin typeface="Arial"/>
              </a:rPr>
              <a:t>Organisation</a:t>
            </a:r>
            <a:endParaRPr lang="en-US" sz="1600" dirty="0" smtClean="0">
              <a:latin typeface="Arial"/>
            </a:endParaRPr>
          </a:p>
          <a:p>
            <a:pPr>
              <a:buFont typeface="Wingdings" charset="2"/>
              <a:buChar char="q"/>
            </a:pPr>
            <a:endParaRPr lang="en-US" sz="1600" dirty="0" smtClean="0">
              <a:latin typeface="Arial"/>
            </a:endParaRPr>
          </a:p>
          <a:p>
            <a:pPr>
              <a:buFont typeface="Wingdings" charset="2"/>
              <a:buChar char="q"/>
            </a:pPr>
            <a:r>
              <a:rPr lang="en-US" sz="1600" dirty="0" smtClean="0">
                <a:latin typeface="Arial"/>
              </a:rPr>
              <a:t> Global MBB market status update:</a:t>
            </a:r>
          </a:p>
          <a:p>
            <a:pPr lvl="1">
              <a:buFont typeface="Wingdings" charset="2"/>
              <a:buChar char="q"/>
            </a:pPr>
            <a:endParaRPr lang="en-US" sz="1600" dirty="0" smtClean="0">
              <a:latin typeface="Arial"/>
            </a:endParaRPr>
          </a:p>
          <a:p>
            <a:pPr lvl="1">
              <a:buFont typeface="Wingdings" charset="2"/>
              <a:buChar char="q"/>
            </a:pPr>
            <a:r>
              <a:rPr lang="en-US" sz="1600" dirty="0" smtClean="0">
                <a:latin typeface="Arial"/>
              </a:rPr>
              <a:t> HSPA/HSPA+</a:t>
            </a:r>
          </a:p>
          <a:p>
            <a:pPr lvl="1">
              <a:buFont typeface="Wingdings" charset="2"/>
              <a:buChar char="q"/>
            </a:pPr>
            <a:r>
              <a:rPr lang="en-US" sz="1600" dirty="0" smtClean="0">
                <a:latin typeface="Arial"/>
              </a:rPr>
              <a:t> LTE/LTE-Advanced</a:t>
            </a:r>
          </a:p>
          <a:p>
            <a:endParaRPr lang="en-US" sz="1600" dirty="0" smtClean="0">
              <a:latin typeface="Arial"/>
            </a:endParaRPr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2222712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0" y="0"/>
            <a:ext cx="9144000" cy="400050"/>
          </a:xfrm>
          <a:prstGeom prst="rect">
            <a:avLst/>
          </a:prstGeom>
          <a:solidFill>
            <a:srgbClr val="080808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GB" dirty="0" smtClean="0">
                <a:solidFill>
                  <a:schemeClr val="bg1"/>
                </a:solidFill>
                <a:latin typeface="Arial" charset="0"/>
              </a:rPr>
              <a:t>Activities (1)</a:t>
            </a:r>
            <a:endParaRPr lang="en-GB" sz="1100" i="1" dirty="0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276600" y="4857750"/>
            <a:ext cx="1905000" cy="171450"/>
          </a:xfrm>
          <a:noFill/>
        </p:spPr>
        <p:txBody>
          <a:bodyPr/>
          <a:lstStyle/>
          <a:p>
            <a:fld id="{B23A554D-8CE7-4A3C-8CCA-6CB26EB7E2C0}" type="slidenum">
              <a:rPr lang="en-GB" smtClean="0"/>
              <a:pPr/>
              <a:t>3</a:t>
            </a:fld>
            <a:endParaRPr lang="en-GB" smtClean="0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0" y="4857750"/>
            <a:ext cx="9144000" cy="285750"/>
          </a:xfrm>
          <a:prstGeom prst="rect">
            <a:avLst/>
          </a:prstGeom>
          <a:solidFill>
            <a:srgbClr val="080808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" name="Text Box 8"/>
          <p:cNvSpPr txBox="1">
            <a:spLocks noChangeArrowheads="1"/>
          </p:cNvSpPr>
          <p:nvPr/>
        </p:nvSpPr>
        <p:spPr bwMode="auto">
          <a:xfrm>
            <a:off x="0" y="4937523"/>
            <a:ext cx="2758237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000" b="1">
                <a:solidFill>
                  <a:srgbClr val="FC3904"/>
                </a:solidFill>
                <a:latin typeface="Verdana" pitchFamily="34" charset="0"/>
              </a:rPr>
              <a:t>Global mobile Suppliers Association</a:t>
            </a:r>
          </a:p>
        </p:txBody>
      </p:sp>
      <p:sp>
        <p:nvSpPr>
          <p:cNvPr id="10" name="Text Box 9"/>
          <p:cNvSpPr txBox="1">
            <a:spLocks noChangeArrowheads="1"/>
          </p:cNvSpPr>
          <p:nvPr/>
        </p:nvSpPr>
        <p:spPr bwMode="auto">
          <a:xfrm>
            <a:off x="3429001" y="4937523"/>
            <a:ext cx="1516774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000" b="1">
                <a:solidFill>
                  <a:srgbClr val="FC3904"/>
                </a:solidFill>
                <a:latin typeface="Verdana" pitchFamily="34" charset="0"/>
              </a:rPr>
              <a:t>www.gsacom.com</a:t>
            </a:r>
          </a:p>
        </p:txBody>
      </p:sp>
      <p:pic>
        <p:nvPicPr>
          <p:cNvPr id="11" name="Picture 3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56376" y="4886325"/>
            <a:ext cx="1115616" cy="231705"/>
          </a:xfrm>
          <a:prstGeom prst="rect">
            <a:avLst/>
          </a:prstGeom>
          <a:noFill/>
          <a:ln w="12700">
            <a:solidFill>
              <a:srgbClr val="000080"/>
            </a:solidFill>
            <a:miter lim="800000"/>
            <a:headEnd/>
            <a:tailEnd/>
          </a:ln>
        </p:spPr>
      </p:pic>
      <p:pic>
        <p:nvPicPr>
          <p:cNvPr id="12" name="Picture 33" descr="C:\Users\ALAN\Pictures\twitter_logo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="" xmlns:a14="http://schemas.microsoft.com/office/drawing/2010/main" xmlns:mv="urn:schemas-microsoft-com:mac:vml" xmlns:mc="http://schemas.openxmlformats.org/markup-compatibility/2006"/>
              </a:ext>
            </a:extLst>
          </a:blip>
          <a:srcRect/>
          <a:stretch>
            <a:fillRect/>
          </a:stretch>
        </p:blipFill>
        <p:spPr bwMode="auto">
          <a:xfrm>
            <a:off x="6893768" y="4869657"/>
            <a:ext cx="990600" cy="273844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</p:pic>
      <p:pic>
        <p:nvPicPr>
          <p:cNvPr id="13" name="Picture 34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="" xmlns:a14="http://schemas.microsoft.com/office/drawing/2010/main" xmlns:mv="urn:schemas-microsoft-com:mac:vml" xmlns:mc="http://schemas.openxmlformats.org/markup-compatibility/2006"/>
              </a:ext>
            </a:extLst>
          </a:blip>
          <a:srcRect/>
          <a:stretch>
            <a:fillRect/>
          </a:stretch>
        </p:blipFill>
        <p:spPr bwMode="auto">
          <a:xfrm>
            <a:off x="5580112" y="4894008"/>
            <a:ext cx="304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="" xmlns:a14="http://schemas.microsoft.com/office/drawing/2010/main" xmlns:mv="urn:schemas-microsoft-com:mac:vml" xmlns:mc="http://schemas.openxmlformats.org/markup-compatibility/2006"/>
              </a:ext>
            </a:extLst>
          </a:blip>
          <a:srcRect/>
          <a:stretch>
            <a:fillRect/>
          </a:stretch>
        </p:blipFill>
        <p:spPr bwMode="auto">
          <a:xfrm>
            <a:off x="6012160" y="4894008"/>
            <a:ext cx="792088" cy="222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TextBox 27"/>
          <p:cNvSpPr txBox="1"/>
          <p:nvPr/>
        </p:nvSpPr>
        <p:spPr>
          <a:xfrm>
            <a:off x="8748464" y="4515966"/>
            <a:ext cx="263119" cy="26161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n-GB" sz="1100" dirty="0" smtClean="0">
                <a:latin typeface="Arial" pitchFamily="34" charset="0"/>
                <a:cs typeface="Arial" pitchFamily="34" charset="0"/>
              </a:rPr>
              <a:t>3</a:t>
            </a:r>
            <a:endParaRPr lang="en-GB" sz="11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9" name="Picture 28" descr="gsa_logo.jp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xmlns:mv="urn:schemas-microsoft-com:mac:vml" xmlns:mc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8381628" y="0"/>
            <a:ext cx="648072" cy="348432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228600" y="1512283"/>
            <a:ext cx="31242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latin typeface="Arial"/>
              </a:rPr>
              <a:t>Working on four strategic areas:</a:t>
            </a:r>
          </a:p>
          <a:p>
            <a:endParaRPr lang="en-US" sz="1600" dirty="0" smtClean="0">
              <a:latin typeface="Arial"/>
            </a:endParaRPr>
          </a:p>
          <a:p>
            <a:pPr>
              <a:buFont typeface="Wingdings" charset="2"/>
              <a:buChar char="q"/>
            </a:pPr>
            <a:r>
              <a:rPr lang="en-US" sz="1600" dirty="0" smtClean="0">
                <a:latin typeface="Arial"/>
              </a:rPr>
              <a:t> LTE</a:t>
            </a:r>
          </a:p>
          <a:p>
            <a:pPr>
              <a:buFont typeface="Wingdings" charset="2"/>
              <a:buChar char="q"/>
            </a:pPr>
            <a:r>
              <a:rPr lang="en-US" sz="1600" dirty="0" smtClean="0">
                <a:latin typeface="Arial"/>
              </a:rPr>
              <a:t> </a:t>
            </a:r>
            <a:r>
              <a:rPr lang="en-US" sz="1600" dirty="0" err="1" smtClean="0">
                <a:latin typeface="Arial"/>
              </a:rPr>
              <a:t>IoT</a:t>
            </a:r>
            <a:r>
              <a:rPr lang="en-US" sz="1600" dirty="0" smtClean="0">
                <a:latin typeface="Arial"/>
              </a:rPr>
              <a:t> and M2M</a:t>
            </a:r>
          </a:p>
          <a:p>
            <a:pPr>
              <a:buFont typeface="Wingdings" charset="2"/>
              <a:buChar char="q"/>
            </a:pPr>
            <a:r>
              <a:rPr lang="en-US" sz="1600" dirty="0" smtClean="0">
                <a:latin typeface="Arial"/>
              </a:rPr>
              <a:t> Spectrum</a:t>
            </a:r>
          </a:p>
          <a:p>
            <a:pPr>
              <a:buFont typeface="Wingdings" charset="2"/>
              <a:buChar char="q"/>
            </a:pPr>
            <a:r>
              <a:rPr lang="en-US" sz="1600" dirty="0" smtClean="0">
                <a:latin typeface="Arial"/>
              </a:rPr>
              <a:t> 5G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276600" y="438150"/>
            <a:ext cx="5410200" cy="4401204"/>
          </a:xfrm>
          <a:prstGeom prst="rect">
            <a:avLst/>
          </a:prstGeom>
          <a:noFill/>
          <a:ln>
            <a:solidFill>
              <a:schemeClr val="tx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1400" dirty="0" smtClean="0">
                <a:latin typeface="Arial"/>
              </a:rPr>
              <a:t>Evolution to LTE report: regular updates </a:t>
            </a:r>
            <a:r>
              <a:rPr lang="en-US" sz="1200" i="1" dirty="0" smtClean="0">
                <a:latin typeface="Arial"/>
              </a:rPr>
              <a:t>(latest is October 13, 2015)</a:t>
            </a:r>
          </a:p>
          <a:p>
            <a:endParaRPr lang="en-US" sz="800" dirty="0" smtClean="0">
              <a:latin typeface="Arial"/>
            </a:endParaRPr>
          </a:p>
          <a:p>
            <a:r>
              <a:rPr lang="en-US" sz="1400" dirty="0" smtClean="0">
                <a:latin typeface="Arial"/>
              </a:rPr>
              <a:t>“Snapshot” series launched: </a:t>
            </a:r>
            <a:r>
              <a:rPr lang="en-US" sz="1400" dirty="0" err="1" smtClean="0">
                <a:latin typeface="Arial"/>
              </a:rPr>
              <a:t>VoLTE</a:t>
            </a:r>
            <a:r>
              <a:rPr lang="en-US" sz="1400" dirty="0" smtClean="0">
                <a:latin typeface="Arial"/>
              </a:rPr>
              <a:t>, LTE-Advanced, LTE-Broadcast, LTE1800, APT700</a:t>
            </a:r>
          </a:p>
          <a:p>
            <a:endParaRPr lang="en-US" sz="1400" dirty="0" smtClean="0">
              <a:latin typeface="Arial"/>
            </a:endParaRPr>
          </a:p>
          <a:p>
            <a:r>
              <a:rPr lang="en-US" sz="1400" dirty="0" smtClean="0">
                <a:latin typeface="Arial"/>
              </a:rPr>
              <a:t>Updated LTE900 report + new LTE2100 report both popular</a:t>
            </a:r>
          </a:p>
          <a:p>
            <a:endParaRPr lang="en-US" sz="1400" dirty="0" smtClean="0">
              <a:latin typeface="Arial"/>
            </a:endParaRPr>
          </a:p>
          <a:p>
            <a:r>
              <a:rPr lang="en-US" sz="1400" dirty="0" smtClean="0">
                <a:latin typeface="Arial"/>
              </a:rPr>
              <a:t>Status of the LTE Ecosystem report </a:t>
            </a:r>
            <a:r>
              <a:rPr lang="en-US" sz="1200" i="1" dirty="0" smtClean="0">
                <a:latin typeface="Arial"/>
              </a:rPr>
              <a:t>Next update 10/15</a:t>
            </a:r>
          </a:p>
          <a:p>
            <a:endParaRPr lang="en-US" sz="1400" dirty="0" smtClean="0">
              <a:latin typeface="Arial"/>
            </a:endParaRPr>
          </a:p>
          <a:p>
            <a:r>
              <a:rPr lang="en-US" sz="1400" dirty="0" smtClean="0">
                <a:latin typeface="Arial"/>
              </a:rPr>
              <a:t>Significant new LTE Broadcast report to be published 10/15</a:t>
            </a:r>
          </a:p>
          <a:p>
            <a:r>
              <a:rPr lang="en-US" sz="1200" i="1" dirty="0" smtClean="0">
                <a:latin typeface="Arial"/>
              </a:rPr>
              <a:t>Sponsors/contributors include EE, PCCW/CSL, </a:t>
            </a:r>
            <a:r>
              <a:rPr lang="en-US" sz="1200" i="1" dirty="0" err="1" smtClean="0">
                <a:latin typeface="Arial"/>
              </a:rPr>
              <a:t>Polkomtel</a:t>
            </a:r>
            <a:r>
              <a:rPr lang="en-US" sz="1200" i="1" dirty="0" smtClean="0">
                <a:latin typeface="Arial"/>
              </a:rPr>
              <a:t>, </a:t>
            </a:r>
            <a:r>
              <a:rPr lang="en-US" sz="1200" i="1" dirty="0" err="1" smtClean="0">
                <a:latin typeface="Arial"/>
              </a:rPr>
              <a:t>Smartfren</a:t>
            </a:r>
            <a:r>
              <a:rPr lang="en-US" sz="1200" i="1" dirty="0" smtClean="0">
                <a:latin typeface="Arial"/>
              </a:rPr>
              <a:t>, Telstra, Ericsson, </a:t>
            </a:r>
            <a:r>
              <a:rPr lang="en-US" sz="1200" i="1" dirty="0" err="1" smtClean="0">
                <a:latin typeface="Arial"/>
              </a:rPr>
              <a:t>Huawei</a:t>
            </a:r>
            <a:r>
              <a:rPr lang="en-US" sz="1200" i="1" dirty="0" smtClean="0">
                <a:latin typeface="Arial"/>
              </a:rPr>
              <a:t>, Nokia, Qualcomm, TV broadcasters, others ….</a:t>
            </a:r>
          </a:p>
          <a:p>
            <a:endParaRPr lang="en-US" sz="1400" dirty="0" smtClean="0">
              <a:latin typeface="Arial"/>
            </a:endParaRPr>
          </a:p>
          <a:p>
            <a:r>
              <a:rPr lang="en-US" sz="1400" i="1" dirty="0" smtClean="0">
                <a:latin typeface="Arial"/>
              </a:rPr>
              <a:t>“The Journey to 5G” </a:t>
            </a:r>
            <a:r>
              <a:rPr lang="en-US" sz="1400" dirty="0" smtClean="0">
                <a:latin typeface="Arial"/>
              </a:rPr>
              <a:t>paper published: 07/15</a:t>
            </a:r>
          </a:p>
          <a:p>
            <a:endParaRPr lang="en-US" sz="800" dirty="0" smtClean="0">
              <a:latin typeface="Arial"/>
            </a:endParaRPr>
          </a:p>
          <a:p>
            <a:r>
              <a:rPr lang="en-US" sz="1400" dirty="0" smtClean="0">
                <a:latin typeface="Arial"/>
              </a:rPr>
              <a:t>1</a:t>
            </a:r>
            <a:r>
              <a:rPr lang="en-US" sz="1400" baseline="30000" dirty="0" smtClean="0">
                <a:latin typeface="Arial"/>
              </a:rPr>
              <a:t>st</a:t>
            </a:r>
            <a:r>
              <a:rPr lang="en-US" sz="1400" dirty="0" smtClean="0">
                <a:latin typeface="Arial"/>
              </a:rPr>
              <a:t> GSA Executive Committee 5G report to be published 11/15</a:t>
            </a:r>
          </a:p>
          <a:p>
            <a:r>
              <a:rPr lang="en-US" sz="1400" b="1" dirty="0" smtClean="0">
                <a:latin typeface="Arial"/>
              </a:rPr>
              <a:t>Complete the survey </a:t>
            </a:r>
            <a:r>
              <a:rPr lang="en-US" sz="1400" dirty="0" smtClean="0">
                <a:solidFill>
                  <a:srgbClr val="FF0000"/>
                </a:solidFill>
                <a:latin typeface="Arial"/>
              </a:rPr>
              <a:t>https://www.surveymonkey.com/r/GSA5G</a:t>
            </a:r>
          </a:p>
          <a:p>
            <a:endParaRPr lang="en-US" sz="1000" dirty="0" smtClean="0">
              <a:latin typeface="Arial"/>
            </a:endParaRPr>
          </a:p>
          <a:p>
            <a:r>
              <a:rPr lang="en-US" sz="1400" dirty="0" smtClean="0">
                <a:latin typeface="Arial"/>
              </a:rPr>
              <a:t>(2 further reports on 5G in 2016)</a:t>
            </a:r>
          </a:p>
          <a:p>
            <a:endParaRPr lang="en-US" sz="1400" dirty="0" smtClean="0">
              <a:latin typeface="Arial"/>
            </a:endParaRPr>
          </a:p>
          <a:p>
            <a:r>
              <a:rPr lang="en-US" sz="1400" dirty="0" smtClean="0">
                <a:latin typeface="Arial"/>
              </a:rPr>
              <a:t>First </a:t>
            </a:r>
            <a:r>
              <a:rPr lang="en-US" sz="1400" dirty="0" err="1" smtClean="0">
                <a:latin typeface="Arial"/>
              </a:rPr>
              <a:t>IoT</a:t>
            </a:r>
            <a:r>
              <a:rPr lang="en-US" sz="1400" dirty="0" smtClean="0">
                <a:latin typeface="Arial"/>
              </a:rPr>
              <a:t> paper to be published 11/15</a:t>
            </a:r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2222712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0" y="0"/>
            <a:ext cx="9144000" cy="400050"/>
          </a:xfrm>
          <a:prstGeom prst="rect">
            <a:avLst/>
          </a:prstGeom>
          <a:solidFill>
            <a:srgbClr val="080808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GB" dirty="0" smtClean="0">
                <a:solidFill>
                  <a:schemeClr val="bg1"/>
                </a:solidFill>
                <a:latin typeface="Arial" charset="0"/>
              </a:rPr>
              <a:t>Activities (2)</a:t>
            </a:r>
            <a:endParaRPr lang="en-GB" sz="1100" i="1" dirty="0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276600" y="4857750"/>
            <a:ext cx="1905000" cy="171450"/>
          </a:xfrm>
          <a:noFill/>
        </p:spPr>
        <p:txBody>
          <a:bodyPr/>
          <a:lstStyle/>
          <a:p>
            <a:fld id="{B23A554D-8CE7-4A3C-8CCA-6CB26EB7E2C0}" type="slidenum">
              <a:rPr lang="en-GB" smtClean="0"/>
              <a:pPr/>
              <a:t>4</a:t>
            </a:fld>
            <a:endParaRPr lang="en-GB" smtClean="0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0" y="4857750"/>
            <a:ext cx="9144000" cy="285750"/>
          </a:xfrm>
          <a:prstGeom prst="rect">
            <a:avLst/>
          </a:prstGeom>
          <a:solidFill>
            <a:srgbClr val="080808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" name="Text Box 8"/>
          <p:cNvSpPr txBox="1">
            <a:spLocks noChangeArrowheads="1"/>
          </p:cNvSpPr>
          <p:nvPr/>
        </p:nvSpPr>
        <p:spPr bwMode="auto">
          <a:xfrm>
            <a:off x="0" y="4937523"/>
            <a:ext cx="2758237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000" b="1">
                <a:solidFill>
                  <a:srgbClr val="FC3904"/>
                </a:solidFill>
                <a:latin typeface="Verdana" pitchFamily="34" charset="0"/>
              </a:rPr>
              <a:t>Global mobile Suppliers Association</a:t>
            </a:r>
          </a:p>
        </p:txBody>
      </p:sp>
      <p:sp>
        <p:nvSpPr>
          <p:cNvPr id="10" name="Text Box 9"/>
          <p:cNvSpPr txBox="1">
            <a:spLocks noChangeArrowheads="1"/>
          </p:cNvSpPr>
          <p:nvPr/>
        </p:nvSpPr>
        <p:spPr bwMode="auto">
          <a:xfrm>
            <a:off x="3429001" y="4937523"/>
            <a:ext cx="1516774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000" b="1">
                <a:solidFill>
                  <a:srgbClr val="FC3904"/>
                </a:solidFill>
                <a:latin typeface="Verdana" pitchFamily="34" charset="0"/>
              </a:rPr>
              <a:t>www.gsacom.com</a:t>
            </a:r>
          </a:p>
        </p:txBody>
      </p:sp>
      <p:pic>
        <p:nvPicPr>
          <p:cNvPr id="11" name="Picture 3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56376" y="4886325"/>
            <a:ext cx="1115616" cy="231705"/>
          </a:xfrm>
          <a:prstGeom prst="rect">
            <a:avLst/>
          </a:prstGeom>
          <a:noFill/>
          <a:ln w="12700">
            <a:solidFill>
              <a:srgbClr val="000080"/>
            </a:solidFill>
            <a:miter lim="800000"/>
            <a:headEnd/>
            <a:tailEnd/>
          </a:ln>
        </p:spPr>
      </p:pic>
      <p:pic>
        <p:nvPicPr>
          <p:cNvPr id="12" name="Picture 33" descr="C:\Users\ALAN\Pictures\twitter_logo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="" xmlns:a14="http://schemas.microsoft.com/office/drawing/2010/main" xmlns:mv="urn:schemas-microsoft-com:mac:vml" xmlns:mc="http://schemas.openxmlformats.org/markup-compatibility/2006"/>
              </a:ext>
            </a:extLst>
          </a:blip>
          <a:srcRect/>
          <a:stretch>
            <a:fillRect/>
          </a:stretch>
        </p:blipFill>
        <p:spPr bwMode="auto">
          <a:xfrm>
            <a:off x="6893768" y="4869657"/>
            <a:ext cx="990600" cy="273844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</p:pic>
      <p:pic>
        <p:nvPicPr>
          <p:cNvPr id="13" name="Picture 34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="" xmlns:a14="http://schemas.microsoft.com/office/drawing/2010/main" xmlns:mv="urn:schemas-microsoft-com:mac:vml" xmlns:mc="http://schemas.openxmlformats.org/markup-compatibility/2006"/>
              </a:ext>
            </a:extLst>
          </a:blip>
          <a:srcRect/>
          <a:stretch>
            <a:fillRect/>
          </a:stretch>
        </p:blipFill>
        <p:spPr bwMode="auto">
          <a:xfrm>
            <a:off x="5580112" y="4894008"/>
            <a:ext cx="304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="" xmlns:a14="http://schemas.microsoft.com/office/drawing/2010/main" xmlns:mv="urn:schemas-microsoft-com:mac:vml" xmlns:mc="http://schemas.openxmlformats.org/markup-compatibility/2006"/>
              </a:ext>
            </a:extLst>
          </a:blip>
          <a:srcRect/>
          <a:stretch>
            <a:fillRect/>
          </a:stretch>
        </p:blipFill>
        <p:spPr bwMode="auto">
          <a:xfrm>
            <a:off x="6012160" y="4894008"/>
            <a:ext cx="792088" cy="222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TextBox 27"/>
          <p:cNvSpPr txBox="1"/>
          <p:nvPr/>
        </p:nvSpPr>
        <p:spPr>
          <a:xfrm>
            <a:off x="8748464" y="4515966"/>
            <a:ext cx="263119" cy="26161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n-GB" sz="1100" dirty="0" smtClean="0">
                <a:latin typeface="Arial" pitchFamily="34" charset="0"/>
                <a:cs typeface="Arial" pitchFamily="34" charset="0"/>
              </a:rPr>
              <a:t>4</a:t>
            </a:r>
            <a:endParaRPr lang="en-GB" sz="11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9" name="Picture 28" descr="gsa_logo.jp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xmlns:mv="urn:schemas-microsoft-com:mac:vml" xmlns:mc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8381628" y="0"/>
            <a:ext cx="648072" cy="348432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914400" y="1276350"/>
            <a:ext cx="1447800" cy="338554"/>
          </a:xfrm>
          <a:prstGeom prst="rect">
            <a:avLst/>
          </a:prstGeom>
          <a:noFill/>
          <a:ln>
            <a:solidFill>
              <a:schemeClr val="tx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dirty="0" smtClean="0">
                <a:latin typeface="Arial"/>
              </a:rPr>
              <a:t>SPECTRUM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2781300" y="590550"/>
            <a:ext cx="5638800" cy="1692771"/>
          </a:xfrm>
          <a:prstGeom prst="rect">
            <a:avLst/>
          </a:prstGeom>
          <a:noFill/>
          <a:ln>
            <a:solidFill>
              <a:schemeClr val="tx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1400" dirty="0" smtClean="0">
                <a:latin typeface="Arial"/>
              </a:rPr>
              <a:t>NEW - Spectrum Group established within GSA:</a:t>
            </a:r>
          </a:p>
          <a:p>
            <a:pPr>
              <a:buFont typeface="Wingdings" charset="2"/>
              <a:buChar char="q"/>
            </a:pPr>
            <a:r>
              <a:rPr lang="en-US" sz="1400" dirty="0" smtClean="0">
                <a:latin typeface="Arial"/>
              </a:rPr>
              <a:t> Suppliers-only participation (members of GSA)</a:t>
            </a:r>
          </a:p>
          <a:p>
            <a:pPr>
              <a:buFont typeface="Wingdings" charset="2"/>
              <a:buChar char="q"/>
            </a:pPr>
            <a:r>
              <a:rPr lang="en-US" sz="1400" dirty="0" smtClean="0">
                <a:latin typeface="Arial"/>
              </a:rPr>
              <a:t> Focus on post-WRC15 actions, including lead up to WRC19</a:t>
            </a:r>
          </a:p>
          <a:p>
            <a:pPr>
              <a:buFont typeface="Wingdings" charset="2"/>
              <a:buChar char="q"/>
            </a:pPr>
            <a:r>
              <a:rPr lang="en-US" sz="1400" dirty="0" smtClean="0">
                <a:latin typeface="Arial"/>
              </a:rPr>
              <a:t> Will address all key spectrum topics</a:t>
            </a:r>
          </a:p>
          <a:p>
            <a:endParaRPr lang="en-US" sz="1000" dirty="0" smtClean="0">
              <a:latin typeface="Arial"/>
            </a:endParaRPr>
          </a:p>
          <a:p>
            <a:r>
              <a:rPr lang="en-US" sz="1400" dirty="0" smtClean="0">
                <a:latin typeface="Arial"/>
              </a:rPr>
              <a:t>Global structure with regional leads/teams</a:t>
            </a:r>
          </a:p>
          <a:p>
            <a:endParaRPr lang="en-US" sz="1000" dirty="0" smtClean="0">
              <a:latin typeface="Arial"/>
            </a:endParaRPr>
          </a:p>
          <a:p>
            <a:r>
              <a:rPr lang="en-US" sz="1400" dirty="0" smtClean="0">
                <a:latin typeface="Arial"/>
              </a:rPr>
              <a:t>GSA application for ITU sector membership is progressing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2781300" y="2525713"/>
            <a:ext cx="5638800" cy="73866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>
              <a:buFont typeface="Wingdings" charset="2"/>
              <a:buChar char="q"/>
            </a:pPr>
            <a:r>
              <a:rPr lang="en-US" sz="1400" dirty="0" smtClean="0">
                <a:latin typeface="Arial"/>
              </a:rPr>
              <a:t> 3GPP technologies and their required ecosystems</a:t>
            </a:r>
          </a:p>
          <a:p>
            <a:pPr>
              <a:buFont typeface="Wingdings" charset="2"/>
              <a:buChar char="q"/>
            </a:pPr>
            <a:r>
              <a:rPr lang="en-US" sz="1400" dirty="0" smtClean="0">
                <a:latin typeface="Arial"/>
              </a:rPr>
              <a:t> Spectrum initiatives (incl. </a:t>
            </a:r>
            <a:r>
              <a:rPr lang="en-US" sz="1400" dirty="0" err="1" smtClean="0">
                <a:latin typeface="Arial"/>
              </a:rPr>
              <a:t>refarming</a:t>
            </a:r>
            <a:r>
              <a:rPr lang="en-US" sz="1400" dirty="0" smtClean="0">
                <a:latin typeface="Arial"/>
              </a:rPr>
              <a:t>, digital dividend e.g. APT700, LTE in unlicensed bands, L-band, 3.5 GHz, other emerging topics)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914400" y="3452396"/>
            <a:ext cx="1447800" cy="33855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dirty="0" smtClean="0">
                <a:latin typeface="Arial"/>
              </a:rPr>
              <a:t>PROMOTION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2781300" y="3409950"/>
            <a:ext cx="5638800" cy="52322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1400" dirty="0" smtClean="0">
                <a:latin typeface="Arial"/>
              </a:rPr>
              <a:t>Participation at targeted events incl. key conferences &amp; non-commercial events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2781300" y="4095750"/>
            <a:ext cx="5638800" cy="52322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1400" dirty="0" smtClean="0">
                <a:latin typeface="Arial"/>
              </a:rPr>
              <a:t>Reports, information papers, interviews, comment pieces, invited contributions, webinars, etc.</a:t>
            </a:r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2222712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0" y="0"/>
            <a:ext cx="9144000" cy="400050"/>
          </a:xfrm>
          <a:prstGeom prst="rect">
            <a:avLst/>
          </a:prstGeom>
          <a:solidFill>
            <a:srgbClr val="080808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GB" dirty="0" smtClean="0">
                <a:solidFill>
                  <a:schemeClr val="bg1"/>
                </a:solidFill>
                <a:latin typeface="Arial" charset="0"/>
              </a:rPr>
              <a:t>Organisational aspects</a:t>
            </a:r>
            <a:endParaRPr lang="en-GB" sz="1100" i="1" dirty="0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276600" y="4857750"/>
            <a:ext cx="1905000" cy="171450"/>
          </a:xfrm>
          <a:noFill/>
        </p:spPr>
        <p:txBody>
          <a:bodyPr/>
          <a:lstStyle/>
          <a:p>
            <a:fld id="{B23A554D-8CE7-4A3C-8CCA-6CB26EB7E2C0}" type="slidenum">
              <a:rPr lang="en-GB" smtClean="0"/>
              <a:pPr/>
              <a:t>5</a:t>
            </a:fld>
            <a:endParaRPr lang="en-GB" smtClean="0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0" y="4857750"/>
            <a:ext cx="9144000" cy="285750"/>
          </a:xfrm>
          <a:prstGeom prst="rect">
            <a:avLst/>
          </a:prstGeom>
          <a:solidFill>
            <a:srgbClr val="080808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" name="Text Box 8"/>
          <p:cNvSpPr txBox="1">
            <a:spLocks noChangeArrowheads="1"/>
          </p:cNvSpPr>
          <p:nvPr/>
        </p:nvSpPr>
        <p:spPr bwMode="auto">
          <a:xfrm>
            <a:off x="0" y="4937523"/>
            <a:ext cx="2758237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000" b="1">
                <a:solidFill>
                  <a:srgbClr val="FC3904"/>
                </a:solidFill>
                <a:latin typeface="Verdana" pitchFamily="34" charset="0"/>
              </a:rPr>
              <a:t>Global mobile Suppliers Association</a:t>
            </a:r>
          </a:p>
        </p:txBody>
      </p:sp>
      <p:sp>
        <p:nvSpPr>
          <p:cNvPr id="10" name="Text Box 9"/>
          <p:cNvSpPr txBox="1">
            <a:spLocks noChangeArrowheads="1"/>
          </p:cNvSpPr>
          <p:nvPr/>
        </p:nvSpPr>
        <p:spPr bwMode="auto">
          <a:xfrm>
            <a:off x="3429001" y="4937523"/>
            <a:ext cx="1516774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000" b="1">
                <a:solidFill>
                  <a:srgbClr val="FC3904"/>
                </a:solidFill>
                <a:latin typeface="Verdana" pitchFamily="34" charset="0"/>
              </a:rPr>
              <a:t>www.gsacom.com</a:t>
            </a:r>
          </a:p>
        </p:txBody>
      </p:sp>
      <p:pic>
        <p:nvPicPr>
          <p:cNvPr id="11" name="Picture 3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56376" y="4886325"/>
            <a:ext cx="1115616" cy="231705"/>
          </a:xfrm>
          <a:prstGeom prst="rect">
            <a:avLst/>
          </a:prstGeom>
          <a:noFill/>
          <a:ln w="12700">
            <a:solidFill>
              <a:srgbClr val="000080"/>
            </a:solidFill>
            <a:miter lim="800000"/>
            <a:headEnd/>
            <a:tailEnd/>
          </a:ln>
        </p:spPr>
      </p:pic>
      <p:pic>
        <p:nvPicPr>
          <p:cNvPr id="12" name="Picture 33" descr="C:\Users\ALAN\Pictures\twitter_logo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="" xmlns:a14="http://schemas.microsoft.com/office/drawing/2010/main" xmlns:mv="urn:schemas-microsoft-com:mac:vml" xmlns:mc="http://schemas.openxmlformats.org/markup-compatibility/2006"/>
              </a:ext>
            </a:extLst>
          </a:blip>
          <a:srcRect/>
          <a:stretch>
            <a:fillRect/>
          </a:stretch>
        </p:blipFill>
        <p:spPr bwMode="auto">
          <a:xfrm>
            <a:off x="6893768" y="4869657"/>
            <a:ext cx="990600" cy="273844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</p:pic>
      <p:pic>
        <p:nvPicPr>
          <p:cNvPr id="13" name="Picture 34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="" xmlns:a14="http://schemas.microsoft.com/office/drawing/2010/main" xmlns:mv="urn:schemas-microsoft-com:mac:vml" xmlns:mc="http://schemas.openxmlformats.org/markup-compatibility/2006"/>
              </a:ext>
            </a:extLst>
          </a:blip>
          <a:srcRect/>
          <a:stretch>
            <a:fillRect/>
          </a:stretch>
        </p:blipFill>
        <p:spPr bwMode="auto">
          <a:xfrm>
            <a:off x="5580112" y="4894008"/>
            <a:ext cx="304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="" xmlns:a14="http://schemas.microsoft.com/office/drawing/2010/main" xmlns:mv="urn:schemas-microsoft-com:mac:vml" xmlns:mc="http://schemas.openxmlformats.org/markup-compatibility/2006"/>
              </a:ext>
            </a:extLst>
          </a:blip>
          <a:srcRect/>
          <a:stretch>
            <a:fillRect/>
          </a:stretch>
        </p:blipFill>
        <p:spPr bwMode="auto">
          <a:xfrm>
            <a:off x="6012160" y="4894008"/>
            <a:ext cx="792088" cy="222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TextBox 27"/>
          <p:cNvSpPr txBox="1"/>
          <p:nvPr/>
        </p:nvSpPr>
        <p:spPr>
          <a:xfrm>
            <a:off x="8748464" y="4515966"/>
            <a:ext cx="263119" cy="26161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n-GB" sz="1100" dirty="0" smtClean="0">
                <a:latin typeface="Arial" pitchFamily="34" charset="0"/>
                <a:cs typeface="Arial" pitchFamily="34" charset="0"/>
              </a:rPr>
              <a:t>5</a:t>
            </a:r>
            <a:endParaRPr lang="en-GB" sz="11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9" name="Picture 28" descr="gsa_logo.jp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xmlns:mv="urn:schemas-microsoft-com:mac:vml" xmlns:mc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8381628" y="0"/>
            <a:ext cx="648072" cy="348432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914400" y="885806"/>
            <a:ext cx="6934200" cy="1015663"/>
          </a:xfrm>
          <a:prstGeom prst="rect">
            <a:avLst/>
          </a:prstGeom>
          <a:noFill/>
          <a:ln>
            <a:solidFill>
              <a:schemeClr val="tx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dirty="0" err="1" smtClean="0">
                <a:latin typeface="Arial"/>
              </a:rPr>
              <a:t>Huawei</a:t>
            </a:r>
            <a:r>
              <a:rPr lang="en-US" sz="1600" dirty="0" smtClean="0">
                <a:latin typeface="Arial"/>
              </a:rPr>
              <a:t> and Nokia have stepped up to the GSA Executive Committee</a:t>
            </a:r>
          </a:p>
          <a:p>
            <a:endParaRPr lang="en-US" sz="1600" dirty="0" smtClean="0">
              <a:latin typeface="Arial"/>
            </a:endParaRPr>
          </a:p>
          <a:p>
            <a:r>
              <a:rPr lang="en-US" sz="1400" dirty="0" smtClean="0">
                <a:latin typeface="Arial"/>
              </a:rPr>
              <a:t>Together with the existing Executive Committee members GSA is broadening its research into new segments and services such as the Internet of Things (</a:t>
            </a:r>
            <a:r>
              <a:rPr lang="en-US" sz="1400" dirty="0" err="1" smtClean="0">
                <a:latin typeface="Arial"/>
              </a:rPr>
              <a:t>IoT</a:t>
            </a:r>
            <a:r>
              <a:rPr lang="en-US" sz="1400" dirty="0" smtClean="0">
                <a:latin typeface="Arial"/>
              </a:rPr>
              <a:t>) and 5G 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914400" y="2259509"/>
            <a:ext cx="6934200" cy="769441"/>
          </a:xfrm>
          <a:prstGeom prst="rect">
            <a:avLst/>
          </a:prstGeom>
          <a:noFill/>
          <a:ln>
            <a:solidFill>
              <a:schemeClr val="tx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dirty="0" smtClean="0">
                <a:latin typeface="Arial"/>
              </a:rPr>
              <a:t>The GSA website </a:t>
            </a:r>
            <a:r>
              <a:rPr lang="en-US" sz="1600" dirty="0" err="1" smtClean="0">
                <a:latin typeface="Arial"/>
              </a:rPr>
              <a:t>www.gsacom.com</a:t>
            </a:r>
            <a:r>
              <a:rPr lang="en-US" sz="1600" dirty="0" smtClean="0">
                <a:latin typeface="Arial"/>
              </a:rPr>
              <a:t> now has over 70,000 registered users</a:t>
            </a:r>
          </a:p>
          <a:p>
            <a:endParaRPr lang="en-US" sz="1400" dirty="0" smtClean="0">
              <a:latin typeface="Arial"/>
            </a:endParaRPr>
          </a:p>
          <a:p>
            <a:r>
              <a:rPr lang="en-US" sz="1400" dirty="0" smtClean="0">
                <a:latin typeface="Arial"/>
              </a:rPr>
              <a:t>also 25,000+ connections on our social network platforms: </a:t>
            </a:r>
            <a:r>
              <a:rPr lang="en-US" sz="1400" dirty="0" err="1" smtClean="0">
                <a:latin typeface="Arial"/>
              </a:rPr>
              <a:t>LinkedIn,Twitter,Facebook</a:t>
            </a:r>
            <a:endParaRPr lang="en-US" sz="1400" dirty="0" smtClean="0">
              <a:latin typeface="Arial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914400" y="4138196"/>
            <a:ext cx="6934200" cy="338554"/>
          </a:xfrm>
          <a:prstGeom prst="rect">
            <a:avLst/>
          </a:prstGeom>
          <a:noFill/>
          <a:ln>
            <a:solidFill>
              <a:schemeClr val="tx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dirty="0" smtClean="0">
                <a:latin typeface="Arial"/>
              </a:rPr>
              <a:t>New website in development (beta testing phase)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914400" y="3409950"/>
            <a:ext cx="6934200" cy="338554"/>
          </a:xfrm>
          <a:prstGeom prst="rect">
            <a:avLst/>
          </a:prstGeom>
          <a:noFill/>
          <a:ln>
            <a:solidFill>
              <a:schemeClr val="tx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dirty="0" err="1" smtClean="0">
                <a:latin typeface="Arial"/>
              </a:rPr>
              <a:t>c</a:t>
            </a:r>
            <a:r>
              <a:rPr lang="en-US" sz="1600" dirty="0" smtClean="0">
                <a:latin typeface="Arial"/>
              </a:rPr>
              <a:t>. 250,000 downloads of reports, white papers etc. from the website p.a.</a:t>
            </a:r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2222712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0" y="0"/>
            <a:ext cx="9144000" cy="400050"/>
          </a:xfrm>
          <a:prstGeom prst="rect">
            <a:avLst/>
          </a:prstGeom>
          <a:solidFill>
            <a:srgbClr val="080808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GB" dirty="0" smtClean="0">
                <a:solidFill>
                  <a:schemeClr val="bg1"/>
                </a:solidFill>
                <a:latin typeface="Arial" charset="0"/>
              </a:rPr>
              <a:t>4G/LTE deployments: status worldwide</a:t>
            </a:r>
            <a:endParaRPr lang="en-GB" sz="1100" i="1" dirty="0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276600" y="4857750"/>
            <a:ext cx="1905000" cy="171450"/>
          </a:xfrm>
          <a:noFill/>
        </p:spPr>
        <p:txBody>
          <a:bodyPr/>
          <a:lstStyle/>
          <a:p>
            <a:fld id="{B23A554D-8CE7-4A3C-8CCA-6CB26EB7E2C0}" type="slidenum">
              <a:rPr lang="en-GB" smtClean="0"/>
              <a:pPr/>
              <a:t>6</a:t>
            </a:fld>
            <a:endParaRPr lang="en-GB" smtClean="0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0" y="4857750"/>
            <a:ext cx="9144000" cy="285750"/>
          </a:xfrm>
          <a:prstGeom prst="rect">
            <a:avLst/>
          </a:prstGeom>
          <a:solidFill>
            <a:srgbClr val="080808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" name="Text Box 8"/>
          <p:cNvSpPr txBox="1">
            <a:spLocks noChangeArrowheads="1"/>
          </p:cNvSpPr>
          <p:nvPr/>
        </p:nvSpPr>
        <p:spPr bwMode="auto">
          <a:xfrm>
            <a:off x="0" y="4937523"/>
            <a:ext cx="2758237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000" b="1">
                <a:solidFill>
                  <a:srgbClr val="FC3904"/>
                </a:solidFill>
                <a:latin typeface="Verdana" pitchFamily="34" charset="0"/>
              </a:rPr>
              <a:t>Global mobile Suppliers Association</a:t>
            </a:r>
          </a:p>
        </p:txBody>
      </p:sp>
      <p:sp>
        <p:nvSpPr>
          <p:cNvPr id="10" name="Text Box 9"/>
          <p:cNvSpPr txBox="1">
            <a:spLocks noChangeArrowheads="1"/>
          </p:cNvSpPr>
          <p:nvPr/>
        </p:nvSpPr>
        <p:spPr bwMode="auto">
          <a:xfrm>
            <a:off x="3429001" y="4937523"/>
            <a:ext cx="1516774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000" b="1">
                <a:solidFill>
                  <a:srgbClr val="FC3904"/>
                </a:solidFill>
                <a:latin typeface="Verdana" pitchFamily="34" charset="0"/>
              </a:rPr>
              <a:t>www.gsacom.com</a:t>
            </a:r>
          </a:p>
        </p:txBody>
      </p:sp>
      <p:pic>
        <p:nvPicPr>
          <p:cNvPr id="11" name="Picture 3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56376" y="4886325"/>
            <a:ext cx="1115616" cy="231705"/>
          </a:xfrm>
          <a:prstGeom prst="rect">
            <a:avLst/>
          </a:prstGeom>
          <a:noFill/>
          <a:ln w="12700">
            <a:solidFill>
              <a:srgbClr val="000080"/>
            </a:solidFill>
            <a:miter lim="800000"/>
            <a:headEnd/>
            <a:tailEnd/>
          </a:ln>
        </p:spPr>
      </p:pic>
      <p:pic>
        <p:nvPicPr>
          <p:cNvPr id="12" name="Picture 33" descr="C:\Users\ALAN\Pictures\twitter_logo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="" xmlns:a14="http://schemas.microsoft.com/office/drawing/2010/main" xmlns:mv="urn:schemas-microsoft-com:mac:vml" xmlns:mc="http://schemas.openxmlformats.org/markup-compatibility/2006"/>
              </a:ext>
            </a:extLst>
          </a:blip>
          <a:srcRect/>
          <a:stretch>
            <a:fillRect/>
          </a:stretch>
        </p:blipFill>
        <p:spPr bwMode="auto">
          <a:xfrm>
            <a:off x="6893768" y="4869657"/>
            <a:ext cx="990600" cy="273844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</p:pic>
      <p:pic>
        <p:nvPicPr>
          <p:cNvPr id="13" name="Picture 34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="" xmlns:a14="http://schemas.microsoft.com/office/drawing/2010/main" xmlns:mv="urn:schemas-microsoft-com:mac:vml" xmlns:mc="http://schemas.openxmlformats.org/markup-compatibility/2006"/>
              </a:ext>
            </a:extLst>
          </a:blip>
          <a:srcRect/>
          <a:stretch>
            <a:fillRect/>
          </a:stretch>
        </p:blipFill>
        <p:spPr bwMode="auto">
          <a:xfrm>
            <a:off x="5580112" y="4894008"/>
            <a:ext cx="304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="" xmlns:a14="http://schemas.microsoft.com/office/drawing/2010/main" xmlns:mv="urn:schemas-microsoft-com:mac:vml" xmlns:mc="http://schemas.openxmlformats.org/markup-compatibility/2006"/>
              </a:ext>
            </a:extLst>
          </a:blip>
          <a:srcRect/>
          <a:stretch>
            <a:fillRect/>
          </a:stretch>
        </p:blipFill>
        <p:spPr bwMode="auto">
          <a:xfrm>
            <a:off x="6012160" y="4894008"/>
            <a:ext cx="792088" cy="222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TextBox 18"/>
          <p:cNvSpPr txBox="1"/>
          <p:nvPr/>
        </p:nvSpPr>
        <p:spPr>
          <a:xfrm>
            <a:off x="5769973" y="2499742"/>
            <a:ext cx="2779303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i="1" dirty="0" smtClean="0">
                <a:latin typeface="Arial"/>
                <a:cs typeface="Arial"/>
              </a:rPr>
              <a:t>Cumulative commercially launched LTE networks growth</a:t>
            </a:r>
            <a:endParaRPr lang="en-US" sz="800" i="1" dirty="0">
              <a:latin typeface="Arial"/>
              <a:cs typeface="Arial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012160" y="4588554"/>
            <a:ext cx="256835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i="1" dirty="0" smtClean="0">
                <a:latin typeface="Arial"/>
                <a:cs typeface="Arial"/>
              </a:rPr>
              <a:t>Frequency bands in commercial use for LTE service</a:t>
            </a:r>
            <a:endParaRPr lang="en-US" sz="800" i="1" dirty="0">
              <a:latin typeface="Arial"/>
              <a:cs typeface="Arial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11560" y="4515966"/>
            <a:ext cx="2435381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00" i="1" dirty="0" smtClean="0">
                <a:latin typeface="Arial"/>
              </a:rPr>
              <a:t>Source GSA: Evolution to LTE report – 13 October 2015</a:t>
            </a:r>
            <a:endParaRPr lang="en-US" sz="700" i="1" dirty="0">
              <a:latin typeface="Arial"/>
            </a:endParaRP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11560" y="1092200"/>
            <a:ext cx="3429000" cy="3035300"/>
          </a:xfrm>
          <a:prstGeom prst="rect">
            <a:avLst/>
          </a:prstGeom>
        </p:spPr>
      </p:pic>
      <p:pic>
        <p:nvPicPr>
          <p:cNvPr id="17" name="Picture 16" descr="LTE_network_launches_growth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xmlns:mv="urn:schemas-microsoft-com:mac:vml" xmlns:mc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5719465" y="483518"/>
            <a:ext cx="2880320" cy="1989787"/>
          </a:xfrm>
          <a:prstGeom prst="rect">
            <a:avLst/>
          </a:prstGeom>
        </p:spPr>
      </p:pic>
      <p:pic>
        <p:nvPicPr>
          <p:cNvPr id="24" name="Picture 23" descr="FDD_spectrum_in_use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xmlns:mv="urn:schemas-microsoft-com:mac:vml" xmlns:mc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5724128" y="2888535"/>
            <a:ext cx="2880319" cy="1699439"/>
          </a:xfrm>
          <a:prstGeom prst="rect">
            <a:avLst/>
          </a:prstGeom>
        </p:spPr>
      </p:pic>
      <p:sp>
        <p:nvSpPr>
          <p:cNvPr id="28" name="TextBox 27"/>
          <p:cNvSpPr txBox="1"/>
          <p:nvPr/>
        </p:nvSpPr>
        <p:spPr>
          <a:xfrm>
            <a:off x="8748464" y="4515966"/>
            <a:ext cx="263119" cy="26161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n-GB" sz="1100" dirty="0" smtClean="0">
                <a:latin typeface="Arial" pitchFamily="34" charset="0"/>
                <a:cs typeface="Arial" pitchFamily="34" charset="0"/>
              </a:rPr>
              <a:t>6</a:t>
            </a:r>
            <a:endParaRPr lang="en-GB" sz="11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9" name="Picture 28" descr="gsa_logo.jpg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xmlns:mv="urn:schemas-microsoft-com:mac:vml" xmlns:mc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8381628" y="0"/>
            <a:ext cx="648072" cy="34843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2222712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0" y="0"/>
            <a:ext cx="9144000" cy="400050"/>
          </a:xfrm>
          <a:prstGeom prst="rect">
            <a:avLst/>
          </a:prstGeom>
          <a:solidFill>
            <a:srgbClr val="080808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GB" dirty="0" smtClean="0">
                <a:solidFill>
                  <a:schemeClr val="bg1"/>
                </a:solidFill>
                <a:latin typeface="Arial" charset="0"/>
              </a:rPr>
              <a:t>Mobile data growth</a:t>
            </a:r>
            <a:endParaRPr lang="en-GB" sz="1100" i="1" dirty="0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276600" y="4857750"/>
            <a:ext cx="1905000" cy="171450"/>
          </a:xfrm>
          <a:noFill/>
        </p:spPr>
        <p:txBody>
          <a:bodyPr/>
          <a:lstStyle/>
          <a:p>
            <a:fld id="{B23A554D-8CE7-4A3C-8CCA-6CB26EB7E2C0}" type="slidenum">
              <a:rPr lang="en-GB" smtClean="0"/>
              <a:pPr/>
              <a:t>7</a:t>
            </a:fld>
            <a:endParaRPr lang="en-GB" smtClean="0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0" y="4857750"/>
            <a:ext cx="9144000" cy="285750"/>
          </a:xfrm>
          <a:prstGeom prst="rect">
            <a:avLst/>
          </a:prstGeom>
          <a:solidFill>
            <a:srgbClr val="080808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" name="Text Box 8"/>
          <p:cNvSpPr txBox="1">
            <a:spLocks noChangeArrowheads="1"/>
          </p:cNvSpPr>
          <p:nvPr/>
        </p:nvSpPr>
        <p:spPr bwMode="auto">
          <a:xfrm>
            <a:off x="0" y="4937523"/>
            <a:ext cx="2758237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000" b="1">
                <a:solidFill>
                  <a:srgbClr val="FC3904"/>
                </a:solidFill>
                <a:latin typeface="Verdana" pitchFamily="34" charset="0"/>
              </a:rPr>
              <a:t>Global mobile Suppliers Association</a:t>
            </a:r>
          </a:p>
        </p:txBody>
      </p:sp>
      <p:sp>
        <p:nvSpPr>
          <p:cNvPr id="10" name="Text Box 9"/>
          <p:cNvSpPr txBox="1">
            <a:spLocks noChangeArrowheads="1"/>
          </p:cNvSpPr>
          <p:nvPr/>
        </p:nvSpPr>
        <p:spPr bwMode="auto">
          <a:xfrm>
            <a:off x="3429001" y="4937523"/>
            <a:ext cx="1516774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000" b="1">
                <a:solidFill>
                  <a:srgbClr val="FC3904"/>
                </a:solidFill>
                <a:latin typeface="Verdana" pitchFamily="34" charset="0"/>
              </a:rPr>
              <a:t>www.gsacom.com</a:t>
            </a:r>
          </a:p>
        </p:txBody>
      </p:sp>
      <p:pic>
        <p:nvPicPr>
          <p:cNvPr id="11" name="Picture 3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56376" y="4886325"/>
            <a:ext cx="1115616" cy="231705"/>
          </a:xfrm>
          <a:prstGeom prst="rect">
            <a:avLst/>
          </a:prstGeom>
          <a:noFill/>
          <a:ln w="12700">
            <a:solidFill>
              <a:srgbClr val="000080"/>
            </a:solidFill>
            <a:miter lim="800000"/>
            <a:headEnd/>
            <a:tailEnd/>
          </a:ln>
        </p:spPr>
      </p:pic>
      <p:pic>
        <p:nvPicPr>
          <p:cNvPr id="12" name="Picture 33" descr="C:\Users\ALAN\Pictures\twitter_logo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="" xmlns:a14="http://schemas.microsoft.com/office/drawing/2010/main" xmlns:mv="urn:schemas-microsoft-com:mac:vml" xmlns:mc="http://schemas.openxmlformats.org/markup-compatibility/2006"/>
              </a:ext>
            </a:extLst>
          </a:blip>
          <a:srcRect/>
          <a:stretch>
            <a:fillRect/>
          </a:stretch>
        </p:blipFill>
        <p:spPr bwMode="auto">
          <a:xfrm>
            <a:off x="6893768" y="4869657"/>
            <a:ext cx="990600" cy="273844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</p:pic>
      <p:pic>
        <p:nvPicPr>
          <p:cNvPr id="13" name="Picture 34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="" xmlns:a14="http://schemas.microsoft.com/office/drawing/2010/main" xmlns:mv="urn:schemas-microsoft-com:mac:vml" xmlns:mc="http://schemas.openxmlformats.org/markup-compatibility/2006"/>
              </a:ext>
            </a:extLst>
          </a:blip>
          <a:srcRect/>
          <a:stretch>
            <a:fillRect/>
          </a:stretch>
        </p:blipFill>
        <p:spPr bwMode="auto">
          <a:xfrm>
            <a:off x="5580112" y="4894008"/>
            <a:ext cx="304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="" xmlns:a14="http://schemas.microsoft.com/office/drawing/2010/main" xmlns:mv="urn:schemas-microsoft-com:mac:vml" xmlns:mc="http://schemas.openxmlformats.org/markup-compatibility/2006"/>
              </a:ext>
            </a:extLst>
          </a:blip>
          <a:srcRect/>
          <a:stretch>
            <a:fillRect/>
          </a:stretch>
        </p:blipFill>
        <p:spPr bwMode="auto">
          <a:xfrm>
            <a:off x="6012160" y="4894008"/>
            <a:ext cx="792088" cy="222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TextBox 19"/>
          <p:cNvSpPr txBox="1"/>
          <p:nvPr/>
        </p:nvSpPr>
        <p:spPr>
          <a:xfrm>
            <a:off x="611560" y="4515966"/>
            <a:ext cx="2002846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00" i="1" dirty="0" smtClean="0">
                <a:latin typeface="Arial"/>
              </a:rPr>
              <a:t>Source Ericsson Mobility Report – June 2015</a:t>
            </a:r>
            <a:endParaRPr lang="en-US" sz="700" i="1" dirty="0">
              <a:latin typeface="Arial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8748464" y="4515966"/>
            <a:ext cx="263119" cy="26161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n-GB" sz="1100" dirty="0" smtClean="0">
                <a:latin typeface="Arial" pitchFamily="34" charset="0"/>
                <a:cs typeface="Arial" pitchFamily="34" charset="0"/>
              </a:rPr>
              <a:t>7</a:t>
            </a:r>
            <a:endParaRPr lang="en-GB" sz="11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9" name="Picture 28" descr="gsa_logo.jp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xmlns:mv="urn:schemas-microsoft-com:mac:vml" xmlns:mc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8381628" y="0"/>
            <a:ext cx="648072" cy="348432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4572000" y="1200150"/>
            <a:ext cx="4267200" cy="2800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latin typeface="Arial"/>
              </a:rPr>
              <a:t>9x increase in traffic by 2020</a:t>
            </a:r>
          </a:p>
          <a:p>
            <a:endParaRPr lang="en-US" sz="1600" dirty="0" smtClean="0">
              <a:latin typeface="Arial"/>
            </a:endParaRPr>
          </a:p>
          <a:p>
            <a:r>
              <a:rPr lang="en-US" sz="1600" dirty="0" smtClean="0">
                <a:latin typeface="Arial"/>
              </a:rPr>
              <a:t>55% growth in data traffic between Q2 2014 and Q2 2015.</a:t>
            </a:r>
          </a:p>
          <a:p>
            <a:endParaRPr lang="en-US" sz="1600" dirty="0" smtClean="0">
              <a:latin typeface="Arial"/>
            </a:endParaRPr>
          </a:p>
          <a:p>
            <a:r>
              <a:rPr lang="en-US" sz="1600" dirty="0" smtClean="0">
                <a:latin typeface="Arial"/>
              </a:rPr>
              <a:t>Smartphone subscriptions will triple and </a:t>
            </a:r>
            <a:r>
              <a:rPr lang="en-US" sz="1600" dirty="0" err="1" smtClean="0">
                <a:latin typeface="Arial"/>
              </a:rPr>
              <a:t>smartphone</a:t>
            </a:r>
            <a:r>
              <a:rPr lang="en-US" sz="1600" dirty="0" smtClean="0">
                <a:latin typeface="Arial"/>
              </a:rPr>
              <a:t> traffic will increase 10 times between 2013 – 2019, reaching 10 </a:t>
            </a:r>
            <a:r>
              <a:rPr lang="en-US" sz="1600" dirty="0" err="1" smtClean="0">
                <a:latin typeface="Arial"/>
              </a:rPr>
              <a:t>exabytes</a:t>
            </a:r>
            <a:endParaRPr lang="en-US" sz="1600" dirty="0" smtClean="0">
              <a:latin typeface="Arial"/>
            </a:endParaRPr>
          </a:p>
          <a:p>
            <a:endParaRPr lang="en-US" sz="1600" dirty="0" smtClean="0">
              <a:latin typeface="Arial"/>
            </a:endParaRPr>
          </a:p>
          <a:p>
            <a:r>
              <a:rPr lang="en-US" sz="1600" dirty="0" smtClean="0">
                <a:latin typeface="Arial"/>
              </a:rPr>
              <a:t>Video growing 55% annually - will represent more than 50% of mobile data traffic by 2019</a:t>
            </a:r>
            <a:endParaRPr lang="en-US" sz="1600" dirty="0">
              <a:latin typeface="Arial"/>
            </a:endParaRPr>
          </a:p>
        </p:txBody>
      </p:sp>
      <p:pic>
        <p:nvPicPr>
          <p:cNvPr id="25" name="Picture 24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457200" y="742950"/>
            <a:ext cx="3886200" cy="366322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2222712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0" y="0"/>
            <a:ext cx="9144000" cy="400050"/>
          </a:xfrm>
          <a:prstGeom prst="rect">
            <a:avLst/>
          </a:prstGeom>
          <a:solidFill>
            <a:srgbClr val="080808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GB" dirty="0" smtClean="0">
                <a:solidFill>
                  <a:schemeClr val="bg1"/>
                </a:solidFill>
                <a:latin typeface="Arial" charset="0"/>
              </a:rPr>
              <a:t>Migration to LTE-Advanced systems: the major trend</a:t>
            </a:r>
            <a:endParaRPr lang="en-GB" sz="1100" i="1" dirty="0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276600" y="4857750"/>
            <a:ext cx="1905000" cy="171450"/>
          </a:xfrm>
          <a:noFill/>
        </p:spPr>
        <p:txBody>
          <a:bodyPr/>
          <a:lstStyle/>
          <a:p>
            <a:fld id="{B23A554D-8CE7-4A3C-8CCA-6CB26EB7E2C0}" type="slidenum">
              <a:rPr lang="en-GB" smtClean="0"/>
              <a:pPr/>
              <a:t>8</a:t>
            </a:fld>
            <a:endParaRPr lang="en-GB" smtClean="0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0" y="4857750"/>
            <a:ext cx="9144000" cy="285750"/>
          </a:xfrm>
          <a:prstGeom prst="rect">
            <a:avLst/>
          </a:prstGeom>
          <a:solidFill>
            <a:srgbClr val="080808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" name="Text Box 8"/>
          <p:cNvSpPr txBox="1">
            <a:spLocks noChangeArrowheads="1"/>
          </p:cNvSpPr>
          <p:nvPr/>
        </p:nvSpPr>
        <p:spPr bwMode="auto">
          <a:xfrm>
            <a:off x="0" y="4937523"/>
            <a:ext cx="2758237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000" b="1">
                <a:solidFill>
                  <a:srgbClr val="FC3904"/>
                </a:solidFill>
                <a:latin typeface="Verdana" pitchFamily="34" charset="0"/>
              </a:rPr>
              <a:t>Global mobile Suppliers Association</a:t>
            </a:r>
          </a:p>
        </p:txBody>
      </p:sp>
      <p:sp>
        <p:nvSpPr>
          <p:cNvPr id="10" name="Text Box 9"/>
          <p:cNvSpPr txBox="1">
            <a:spLocks noChangeArrowheads="1"/>
          </p:cNvSpPr>
          <p:nvPr/>
        </p:nvSpPr>
        <p:spPr bwMode="auto">
          <a:xfrm>
            <a:off x="3429001" y="4937523"/>
            <a:ext cx="1516774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000" b="1">
                <a:solidFill>
                  <a:srgbClr val="FC3904"/>
                </a:solidFill>
                <a:latin typeface="Verdana" pitchFamily="34" charset="0"/>
              </a:rPr>
              <a:t>www.gsacom.com</a:t>
            </a:r>
          </a:p>
        </p:txBody>
      </p:sp>
      <p:pic>
        <p:nvPicPr>
          <p:cNvPr id="11" name="Picture 3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56376" y="4886325"/>
            <a:ext cx="1115616" cy="231705"/>
          </a:xfrm>
          <a:prstGeom prst="rect">
            <a:avLst/>
          </a:prstGeom>
          <a:noFill/>
          <a:ln w="12700">
            <a:solidFill>
              <a:srgbClr val="000080"/>
            </a:solidFill>
            <a:miter lim="800000"/>
            <a:headEnd/>
            <a:tailEnd/>
          </a:ln>
        </p:spPr>
      </p:pic>
      <p:pic>
        <p:nvPicPr>
          <p:cNvPr id="12" name="Picture 33" descr="C:\Users\ALAN\Pictures\twitter_logo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="" xmlns:a14="http://schemas.microsoft.com/office/drawing/2010/main" xmlns:mv="urn:schemas-microsoft-com:mac:vml" xmlns:mc="http://schemas.openxmlformats.org/markup-compatibility/2006"/>
              </a:ext>
            </a:extLst>
          </a:blip>
          <a:srcRect/>
          <a:stretch>
            <a:fillRect/>
          </a:stretch>
        </p:blipFill>
        <p:spPr bwMode="auto">
          <a:xfrm>
            <a:off x="6893768" y="4869657"/>
            <a:ext cx="990600" cy="273844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</p:pic>
      <p:pic>
        <p:nvPicPr>
          <p:cNvPr id="13" name="Picture 34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="" xmlns:a14="http://schemas.microsoft.com/office/drawing/2010/main" xmlns:mv="urn:schemas-microsoft-com:mac:vml" xmlns:mc="http://schemas.openxmlformats.org/markup-compatibility/2006"/>
              </a:ext>
            </a:extLst>
          </a:blip>
          <a:srcRect/>
          <a:stretch>
            <a:fillRect/>
          </a:stretch>
        </p:blipFill>
        <p:spPr bwMode="auto">
          <a:xfrm>
            <a:off x="5580112" y="4894008"/>
            <a:ext cx="304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="" xmlns:a14="http://schemas.microsoft.com/office/drawing/2010/main" xmlns:mv="urn:schemas-microsoft-com:mac:vml" xmlns:mc="http://schemas.openxmlformats.org/markup-compatibility/2006"/>
              </a:ext>
            </a:extLst>
          </a:blip>
          <a:srcRect/>
          <a:stretch>
            <a:fillRect/>
          </a:stretch>
        </p:blipFill>
        <p:spPr bwMode="auto">
          <a:xfrm>
            <a:off x="6012160" y="4894008"/>
            <a:ext cx="792088" cy="222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TextBox 16"/>
          <p:cNvSpPr txBox="1"/>
          <p:nvPr/>
        </p:nvSpPr>
        <p:spPr>
          <a:xfrm>
            <a:off x="4572000" y="1128603"/>
            <a:ext cx="4320480" cy="310854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400" dirty="0" smtClean="0">
                <a:latin typeface="Arial"/>
                <a:cs typeface="Arial"/>
              </a:rPr>
              <a:t>142 LTE operators (32%) in 62 countries are </a:t>
            </a:r>
            <a:r>
              <a:rPr lang="en-US" sz="1400" dirty="0">
                <a:latin typeface="Arial"/>
                <a:cs typeface="Arial"/>
              </a:rPr>
              <a:t>investing in </a:t>
            </a:r>
            <a:r>
              <a:rPr lang="en-US" sz="1400" dirty="0" smtClean="0">
                <a:latin typeface="Arial"/>
                <a:cs typeface="Arial"/>
              </a:rPr>
              <a:t>LTE-Advanced carrier </a:t>
            </a:r>
            <a:r>
              <a:rPr lang="en-US" sz="1400" dirty="0">
                <a:latin typeface="Arial"/>
                <a:cs typeface="Arial"/>
              </a:rPr>
              <a:t>aggregation technology </a:t>
            </a:r>
            <a:r>
              <a:rPr lang="en-US" sz="1400" dirty="0" smtClean="0">
                <a:latin typeface="Arial"/>
                <a:cs typeface="Arial"/>
              </a:rPr>
              <a:t>at </a:t>
            </a:r>
            <a:r>
              <a:rPr lang="en-US" sz="1400" dirty="0">
                <a:latin typeface="Arial"/>
                <a:cs typeface="Arial"/>
              </a:rPr>
              <a:t>various stages of </a:t>
            </a:r>
            <a:r>
              <a:rPr lang="en-US" sz="1400" dirty="0" smtClean="0">
                <a:latin typeface="Arial"/>
                <a:cs typeface="Arial"/>
              </a:rPr>
              <a:t>deployment</a:t>
            </a:r>
          </a:p>
          <a:p>
            <a:endParaRPr lang="en-US" sz="1400" dirty="0">
              <a:latin typeface="Arial"/>
              <a:cs typeface="Arial"/>
            </a:endParaRPr>
          </a:p>
          <a:p>
            <a:r>
              <a:rPr lang="en-US" sz="1400" dirty="0" smtClean="0">
                <a:latin typeface="Arial"/>
                <a:cs typeface="Arial"/>
              </a:rPr>
              <a:t>95 LTE</a:t>
            </a:r>
            <a:r>
              <a:rPr lang="en-US" sz="1400" dirty="0">
                <a:latin typeface="Arial"/>
                <a:cs typeface="Arial"/>
              </a:rPr>
              <a:t>-Advanced systems </a:t>
            </a:r>
            <a:r>
              <a:rPr lang="en-US" sz="1400" dirty="0" smtClean="0">
                <a:latin typeface="Arial"/>
                <a:cs typeface="Arial"/>
              </a:rPr>
              <a:t>are commercially </a:t>
            </a:r>
            <a:r>
              <a:rPr lang="en-US" sz="1400" dirty="0">
                <a:latin typeface="Arial"/>
                <a:cs typeface="Arial"/>
              </a:rPr>
              <a:t>launched in </a:t>
            </a:r>
            <a:r>
              <a:rPr lang="en-US" sz="1400" dirty="0" smtClean="0">
                <a:latin typeface="Arial"/>
                <a:cs typeface="Arial"/>
              </a:rPr>
              <a:t>48 countries</a:t>
            </a:r>
          </a:p>
          <a:p>
            <a:endParaRPr lang="en-US" sz="1400" dirty="0">
              <a:latin typeface="Arial"/>
              <a:cs typeface="Arial"/>
            </a:endParaRPr>
          </a:p>
          <a:p>
            <a:r>
              <a:rPr lang="en-US" sz="1400" dirty="0" smtClean="0">
                <a:latin typeface="Arial"/>
                <a:cs typeface="Arial"/>
              </a:rPr>
              <a:t>75 (79%) commercially launched Category 6 </a:t>
            </a:r>
            <a:r>
              <a:rPr lang="en-US" sz="1400" dirty="0">
                <a:latin typeface="Arial"/>
                <a:cs typeface="Arial"/>
              </a:rPr>
              <a:t>systems </a:t>
            </a:r>
            <a:r>
              <a:rPr lang="en-US" sz="1400" dirty="0" smtClean="0">
                <a:latin typeface="Arial"/>
                <a:cs typeface="Arial"/>
              </a:rPr>
              <a:t>with 37 systems supporting </a:t>
            </a:r>
            <a:r>
              <a:rPr lang="en-US" sz="1400" dirty="0">
                <a:latin typeface="Arial"/>
                <a:cs typeface="Arial"/>
              </a:rPr>
              <a:t>the </a:t>
            </a:r>
            <a:r>
              <a:rPr lang="en-US" sz="1400" dirty="0" smtClean="0">
                <a:latin typeface="Arial"/>
                <a:cs typeface="Arial"/>
              </a:rPr>
              <a:t>max. </a:t>
            </a:r>
            <a:r>
              <a:rPr lang="en-US" sz="1400" dirty="0">
                <a:latin typeface="Arial"/>
                <a:cs typeface="Arial"/>
              </a:rPr>
              <a:t>300 Mbps theoretical peak </a:t>
            </a:r>
            <a:r>
              <a:rPr lang="en-US" sz="1400" dirty="0" smtClean="0">
                <a:latin typeface="Arial"/>
                <a:cs typeface="Arial"/>
              </a:rPr>
              <a:t>DL speed</a:t>
            </a:r>
          </a:p>
          <a:p>
            <a:endParaRPr lang="en-US" sz="1400" dirty="0">
              <a:latin typeface="Arial"/>
              <a:cs typeface="Arial"/>
            </a:endParaRPr>
          </a:p>
          <a:p>
            <a:r>
              <a:rPr lang="en-US" sz="1400" dirty="0">
                <a:latin typeface="Arial"/>
                <a:cs typeface="Arial"/>
              </a:rPr>
              <a:t>4 commercially </a:t>
            </a:r>
            <a:r>
              <a:rPr lang="en-US" sz="1400" dirty="0" smtClean="0">
                <a:latin typeface="Arial"/>
                <a:cs typeface="Arial"/>
              </a:rPr>
              <a:t>launched Category 9 systems</a:t>
            </a:r>
          </a:p>
          <a:p>
            <a:endParaRPr lang="en-US" sz="1400" dirty="0">
              <a:latin typeface="Arial"/>
              <a:cs typeface="Arial"/>
            </a:endParaRPr>
          </a:p>
          <a:p>
            <a:r>
              <a:rPr lang="en-US" sz="1400" dirty="0">
                <a:latin typeface="Arial"/>
                <a:cs typeface="Arial"/>
              </a:rPr>
              <a:t>1 commercially launched Category </a:t>
            </a:r>
            <a:r>
              <a:rPr lang="en-US" sz="1400" dirty="0" smtClean="0">
                <a:latin typeface="Arial"/>
                <a:cs typeface="Arial"/>
              </a:rPr>
              <a:t>11 system</a:t>
            </a:r>
          </a:p>
        </p:txBody>
      </p:sp>
      <p:sp>
        <p:nvSpPr>
          <p:cNvPr id="4" name="Rectangle 3"/>
          <p:cNvSpPr/>
          <p:nvPr/>
        </p:nvSpPr>
        <p:spPr>
          <a:xfrm>
            <a:off x="175057" y="3384457"/>
            <a:ext cx="430935" cy="324036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  <a:latin typeface="Arial"/>
              <a:cs typeface="Arial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827584" y="3411460"/>
            <a:ext cx="2880320" cy="27003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  <a:latin typeface="Arial"/>
              <a:cs typeface="Arial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69814" y="3361809"/>
            <a:ext cx="4414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FFFF"/>
                </a:solidFill>
                <a:latin typeface="Arial"/>
                <a:cs typeface="Arial"/>
              </a:rPr>
              <a:t>37</a:t>
            </a:r>
            <a:endParaRPr lang="en-US" dirty="0">
              <a:solidFill>
                <a:srgbClr val="FFFFFF"/>
              </a:solidFill>
              <a:latin typeface="Arial"/>
              <a:cs typeface="Arial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899592" y="3392586"/>
            <a:ext cx="245999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rgbClr val="FFFFFF"/>
                </a:solidFill>
                <a:latin typeface="Arial"/>
                <a:cs typeface="Arial"/>
              </a:rPr>
              <a:t>300 Mbps systems launched</a:t>
            </a:r>
            <a:endParaRPr lang="en-US" sz="1400" dirty="0">
              <a:solidFill>
                <a:srgbClr val="FFFFFF"/>
              </a:solidFill>
              <a:latin typeface="Arial"/>
              <a:cs typeface="Arial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74625" y="1491630"/>
            <a:ext cx="386049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i="1" dirty="0" smtClean="0">
                <a:latin typeface="Arial"/>
                <a:cs typeface="Arial"/>
              </a:rPr>
              <a:t> Cat 6: over 150 Mbps up to 300 Mbps peak downlink</a:t>
            </a:r>
          </a:p>
          <a:p>
            <a:r>
              <a:rPr lang="en-US" sz="1200" i="1" dirty="0" smtClean="0">
                <a:latin typeface="Arial"/>
                <a:cs typeface="Arial"/>
              </a:rPr>
              <a:t>(50 Mbps uplink)</a:t>
            </a:r>
            <a:endParaRPr lang="en-US" sz="1200" i="1" dirty="0">
              <a:latin typeface="Arial"/>
              <a:cs typeface="Arial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74625" y="2067694"/>
            <a:ext cx="386049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i="1" dirty="0" smtClean="0">
                <a:latin typeface="Arial"/>
                <a:cs typeface="Arial"/>
              </a:rPr>
              <a:t> Cat 9: over 300 Mbps up to 450 Mbps peak downlink</a:t>
            </a:r>
          </a:p>
          <a:p>
            <a:r>
              <a:rPr lang="en-US" sz="1200" i="1" dirty="0">
                <a:latin typeface="Arial"/>
                <a:cs typeface="Arial"/>
              </a:rPr>
              <a:t>(50 Mbps uplink</a:t>
            </a:r>
          </a:p>
        </p:txBody>
      </p:sp>
      <p:sp>
        <p:nvSpPr>
          <p:cNvPr id="25" name="Rectangle 24"/>
          <p:cNvSpPr/>
          <p:nvPr/>
        </p:nvSpPr>
        <p:spPr>
          <a:xfrm>
            <a:off x="172057" y="3816257"/>
            <a:ext cx="436935" cy="324036"/>
          </a:xfrm>
          <a:prstGeom prst="rect">
            <a:avLst/>
          </a:prstGeom>
          <a:solidFill>
            <a:srgbClr val="77933C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  <a:latin typeface="Arial"/>
              <a:cs typeface="Arial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827584" y="3816257"/>
            <a:ext cx="2880320" cy="324036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  <a:latin typeface="Arial"/>
              <a:cs typeface="Arial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34003" y="3793609"/>
            <a:ext cx="3130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FFFF"/>
                </a:solidFill>
                <a:latin typeface="Arial"/>
                <a:cs typeface="Arial"/>
              </a:rPr>
              <a:t>5</a:t>
            </a:r>
            <a:endParaRPr lang="en-US" dirty="0">
              <a:solidFill>
                <a:srgbClr val="FFFFFF"/>
              </a:solidFill>
              <a:latin typeface="Arial"/>
              <a:cs typeface="Arial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827584" y="3828234"/>
            <a:ext cx="2880320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50" dirty="0" smtClean="0">
                <a:solidFill>
                  <a:srgbClr val="FFFFFF"/>
                </a:solidFill>
                <a:latin typeface="Arial"/>
                <a:cs typeface="Arial"/>
              </a:rPr>
              <a:t>Cat 9 and above systems launched</a:t>
            </a:r>
            <a:endParaRPr lang="en-US" sz="1350" dirty="0">
              <a:solidFill>
                <a:srgbClr val="FFFFFF"/>
              </a:solidFill>
              <a:latin typeface="Arial"/>
              <a:cs typeface="Arial"/>
            </a:endParaRPr>
          </a:p>
        </p:txBody>
      </p:sp>
      <p:pic>
        <p:nvPicPr>
          <p:cNvPr id="29" name="Picture 28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7504" y="483518"/>
            <a:ext cx="936105" cy="746001"/>
          </a:xfrm>
          <a:prstGeom prst="rect">
            <a:avLst/>
          </a:prstGeom>
        </p:spPr>
      </p:pic>
      <p:sp>
        <p:nvSpPr>
          <p:cNvPr id="30" name="TextBox 29"/>
          <p:cNvSpPr txBox="1"/>
          <p:nvPr/>
        </p:nvSpPr>
        <p:spPr>
          <a:xfrm>
            <a:off x="611560" y="4515966"/>
            <a:ext cx="2435381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00" i="1" dirty="0" smtClean="0">
                <a:latin typeface="Arial"/>
              </a:rPr>
              <a:t>Source GSA: Evolution to LTE report – 13 October 2015</a:t>
            </a:r>
            <a:endParaRPr lang="en-US" sz="700" i="1" dirty="0">
              <a:latin typeface="Arial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74625" y="2715766"/>
            <a:ext cx="393252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i="1" dirty="0" smtClean="0">
                <a:latin typeface="Arial"/>
                <a:cs typeface="Arial"/>
              </a:rPr>
              <a:t> Cat 11: over 450 Mbps up to 600 Mbps peak downlink</a:t>
            </a:r>
          </a:p>
          <a:p>
            <a:r>
              <a:rPr lang="en-US" sz="1200" i="1" dirty="0">
                <a:latin typeface="Arial"/>
                <a:cs typeface="Arial"/>
              </a:rPr>
              <a:t>(50 Mbps uplink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174624" y="1131590"/>
            <a:ext cx="374930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i="1" dirty="0" smtClean="0">
                <a:latin typeface="Arial"/>
                <a:cs typeface="Arial"/>
              </a:rPr>
              <a:t> Cat 4: 150 Mbps peak downlink (50 Mbps uplink)</a:t>
            </a:r>
            <a:endParaRPr lang="en-US" sz="1200" i="1" dirty="0">
              <a:latin typeface="Arial"/>
              <a:cs typeface="Arial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8748464" y="4515966"/>
            <a:ext cx="263119" cy="26161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n-GB" sz="1100" dirty="0" smtClean="0">
                <a:latin typeface="Arial" pitchFamily="34" charset="0"/>
                <a:cs typeface="Arial" pitchFamily="34" charset="0"/>
              </a:rPr>
              <a:t>8</a:t>
            </a:r>
            <a:endParaRPr lang="en-GB" sz="11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35" name="Picture 34" descr="gsa_logo.jp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xmlns:mv="urn:schemas-microsoft-com:mac:vml" xmlns:mc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8381628" y="0"/>
            <a:ext cx="648072" cy="34843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3264689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0" y="0"/>
            <a:ext cx="9144000" cy="400050"/>
          </a:xfrm>
          <a:prstGeom prst="rect">
            <a:avLst/>
          </a:prstGeom>
          <a:solidFill>
            <a:srgbClr val="080808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GB" dirty="0" smtClean="0">
                <a:solidFill>
                  <a:schemeClr val="bg1"/>
                </a:solidFill>
                <a:latin typeface="Arial" charset="0"/>
              </a:rPr>
              <a:t>LTE user devices</a:t>
            </a:r>
            <a:endParaRPr lang="en-GB" sz="1100" i="1" dirty="0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276600" y="4857750"/>
            <a:ext cx="1905000" cy="171450"/>
          </a:xfrm>
          <a:noFill/>
        </p:spPr>
        <p:txBody>
          <a:bodyPr/>
          <a:lstStyle/>
          <a:p>
            <a:fld id="{B23A554D-8CE7-4A3C-8CCA-6CB26EB7E2C0}" type="slidenum">
              <a:rPr lang="en-GB" smtClean="0"/>
              <a:pPr/>
              <a:t>9</a:t>
            </a:fld>
            <a:endParaRPr lang="en-GB" smtClean="0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0" y="4857750"/>
            <a:ext cx="9144000" cy="285750"/>
          </a:xfrm>
          <a:prstGeom prst="rect">
            <a:avLst/>
          </a:prstGeom>
          <a:solidFill>
            <a:srgbClr val="080808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" name="Text Box 8"/>
          <p:cNvSpPr txBox="1">
            <a:spLocks noChangeArrowheads="1"/>
          </p:cNvSpPr>
          <p:nvPr/>
        </p:nvSpPr>
        <p:spPr bwMode="auto">
          <a:xfrm>
            <a:off x="0" y="4937523"/>
            <a:ext cx="2758237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000" b="1">
                <a:solidFill>
                  <a:srgbClr val="FC3904"/>
                </a:solidFill>
                <a:latin typeface="Verdana" pitchFamily="34" charset="0"/>
              </a:rPr>
              <a:t>Global mobile Suppliers Association</a:t>
            </a:r>
          </a:p>
        </p:txBody>
      </p:sp>
      <p:sp>
        <p:nvSpPr>
          <p:cNvPr id="10" name="Text Box 9"/>
          <p:cNvSpPr txBox="1">
            <a:spLocks noChangeArrowheads="1"/>
          </p:cNvSpPr>
          <p:nvPr/>
        </p:nvSpPr>
        <p:spPr bwMode="auto">
          <a:xfrm>
            <a:off x="3429001" y="4937523"/>
            <a:ext cx="1516774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000" b="1">
                <a:solidFill>
                  <a:srgbClr val="FC3904"/>
                </a:solidFill>
                <a:latin typeface="Verdana" pitchFamily="34" charset="0"/>
              </a:rPr>
              <a:t>www.gsacom.com</a:t>
            </a:r>
          </a:p>
        </p:txBody>
      </p:sp>
      <p:pic>
        <p:nvPicPr>
          <p:cNvPr id="11" name="Picture 3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56376" y="4886325"/>
            <a:ext cx="1115616" cy="231705"/>
          </a:xfrm>
          <a:prstGeom prst="rect">
            <a:avLst/>
          </a:prstGeom>
          <a:noFill/>
          <a:ln w="12700">
            <a:solidFill>
              <a:srgbClr val="000080"/>
            </a:solidFill>
            <a:miter lim="800000"/>
            <a:headEnd/>
            <a:tailEnd/>
          </a:ln>
        </p:spPr>
      </p:pic>
      <p:pic>
        <p:nvPicPr>
          <p:cNvPr id="12" name="Picture 33" descr="C:\Users\ALAN\Pictures\twitter_logo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="" xmlns:a14="http://schemas.microsoft.com/office/drawing/2010/main" xmlns:mv="urn:schemas-microsoft-com:mac:vml" xmlns:mc="http://schemas.openxmlformats.org/markup-compatibility/2006"/>
              </a:ext>
            </a:extLst>
          </a:blip>
          <a:srcRect/>
          <a:stretch>
            <a:fillRect/>
          </a:stretch>
        </p:blipFill>
        <p:spPr bwMode="auto">
          <a:xfrm>
            <a:off x="6893768" y="4869657"/>
            <a:ext cx="990600" cy="273844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</p:pic>
      <p:pic>
        <p:nvPicPr>
          <p:cNvPr id="13" name="Picture 34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="" xmlns:a14="http://schemas.microsoft.com/office/drawing/2010/main" xmlns:mv="urn:schemas-microsoft-com:mac:vml" xmlns:mc="http://schemas.openxmlformats.org/markup-compatibility/2006"/>
              </a:ext>
            </a:extLst>
          </a:blip>
          <a:srcRect/>
          <a:stretch>
            <a:fillRect/>
          </a:stretch>
        </p:blipFill>
        <p:spPr bwMode="auto">
          <a:xfrm>
            <a:off x="5580112" y="4894008"/>
            <a:ext cx="304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="" xmlns:a14="http://schemas.microsoft.com/office/drawing/2010/main" xmlns:mv="urn:schemas-microsoft-com:mac:vml" xmlns:mc="http://schemas.openxmlformats.org/markup-compatibility/2006"/>
              </a:ext>
            </a:extLst>
          </a:blip>
          <a:srcRect/>
          <a:stretch>
            <a:fillRect/>
          </a:stretch>
        </p:blipFill>
        <p:spPr bwMode="auto">
          <a:xfrm>
            <a:off x="6012160" y="4894008"/>
            <a:ext cx="792088" cy="222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TextBox 17"/>
          <p:cNvSpPr txBox="1"/>
          <p:nvPr/>
        </p:nvSpPr>
        <p:spPr>
          <a:xfrm>
            <a:off x="251520" y="2768029"/>
            <a:ext cx="2170248" cy="276999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1200" i="1" dirty="0" smtClean="0">
                <a:solidFill>
                  <a:srgbClr val="FFFFFF"/>
                </a:solidFill>
                <a:latin typeface="Arial"/>
                <a:cs typeface="Arial"/>
              </a:rPr>
              <a:t>LTE-Advanced is taking hold</a:t>
            </a:r>
            <a:endParaRPr lang="en-US" sz="1200" i="1" dirty="0">
              <a:solidFill>
                <a:srgbClr val="FFFFFF"/>
              </a:solidFill>
              <a:latin typeface="Arial"/>
              <a:cs typeface="Arial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46063" y="3075806"/>
            <a:ext cx="3528392" cy="169277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>
                <a:latin typeface="Arial"/>
                <a:cs typeface="Arial"/>
              </a:rPr>
              <a:t>1,132 devices support Cat 4</a:t>
            </a:r>
          </a:p>
          <a:p>
            <a:pPr algn="ctr"/>
            <a:endParaRPr lang="en-US" sz="600" dirty="0" smtClean="0">
              <a:latin typeface="Arial"/>
              <a:cs typeface="Arial"/>
            </a:endParaRPr>
          </a:p>
          <a:p>
            <a:pPr algn="ctr"/>
            <a:r>
              <a:rPr lang="en-US" sz="1400" dirty="0" smtClean="0">
                <a:latin typeface="Arial"/>
                <a:cs typeface="Arial"/>
              </a:rPr>
              <a:t>= 35% of all LTE devices</a:t>
            </a:r>
          </a:p>
          <a:p>
            <a:pPr algn="ctr"/>
            <a:endParaRPr lang="en-US" sz="800" dirty="0" smtClean="0">
              <a:latin typeface="Arial"/>
              <a:cs typeface="Arial"/>
            </a:endParaRPr>
          </a:p>
          <a:p>
            <a:pPr algn="ctr"/>
            <a:r>
              <a:rPr lang="en-US" sz="1400" dirty="0" smtClean="0">
                <a:latin typeface="Arial"/>
                <a:cs typeface="Arial"/>
              </a:rPr>
              <a:t>AND a 63% increase since Feb 2015</a:t>
            </a:r>
          </a:p>
          <a:p>
            <a:pPr algn="ctr"/>
            <a:endParaRPr lang="en-US" sz="1400" dirty="0" smtClean="0">
              <a:latin typeface="Arial"/>
              <a:cs typeface="Arial"/>
            </a:endParaRPr>
          </a:p>
          <a:p>
            <a:pPr algn="ctr"/>
            <a:r>
              <a:rPr lang="en-US" sz="1400" dirty="0" smtClean="0">
                <a:latin typeface="Arial"/>
                <a:cs typeface="Arial"/>
              </a:rPr>
              <a:t>Includes 108 Cat 6 terminals</a:t>
            </a:r>
          </a:p>
          <a:p>
            <a:pPr algn="ctr"/>
            <a:endParaRPr lang="en-US" sz="600" dirty="0">
              <a:latin typeface="Arial"/>
              <a:cs typeface="Arial"/>
            </a:endParaRPr>
          </a:p>
          <a:p>
            <a:pPr algn="ctr"/>
            <a:r>
              <a:rPr lang="en-US" sz="1400" dirty="0" smtClean="0">
                <a:latin typeface="Arial"/>
                <a:cs typeface="Arial"/>
              </a:rPr>
              <a:t>AND a 4x increase since Feb 2015</a:t>
            </a:r>
            <a:endParaRPr lang="en-US" sz="1400" dirty="0">
              <a:latin typeface="Arial"/>
              <a:cs typeface="Arial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367413" y="3723878"/>
            <a:ext cx="201622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dirty="0" smtClean="0">
                <a:latin typeface="Arial"/>
                <a:cs typeface="Arial"/>
              </a:rPr>
              <a:t>1,210 LTE TDD devices</a:t>
            </a:r>
          </a:p>
          <a:p>
            <a:pPr algn="r"/>
            <a:r>
              <a:rPr lang="en-US" sz="1000" i="1" dirty="0" smtClean="0">
                <a:latin typeface="Arial"/>
                <a:cs typeface="Arial"/>
              </a:rPr>
              <a:t>i.e. 37.2% of all LTE devices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436097" y="4569972"/>
            <a:ext cx="3184563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i="1" dirty="0" smtClean="0">
                <a:latin typeface="Arial"/>
              </a:rPr>
              <a:t>Source GSA: Status of the LTE Ecosystem report – 19 June 2015</a:t>
            </a:r>
            <a:endParaRPr lang="en-US" sz="800" i="1" dirty="0">
              <a:latin typeface="Arial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007373" y="2571750"/>
            <a:ext cx="273630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>
                <a:latin typeface="Arial"/>
                <a:cs typeface="Arial"/>
              </a:rPr>
              <a:t>90% of all LTE devices can operate on a 3G technology (2,327 on HSPA systems)</a:t>
            </a:r>
          </a:p>
          <a:p>
            <a:endParaRPr lang="en-US" sz="1000" dirty="0">
              <a:latin typeface="Arial"/>
              <a:cs typeface="Arial"/>
            </a:endParaRPr>
          </a:p>
          <a:p>
            <a:r>
              <a:rPr lang="en-US" sz="1000" dirty="0" smtClean="0">
                <a:latin typeface="Arial"/>
                <a:cs typeface="Arial"/>
              </a:rPr>
              <a:t>219 </a:t>
            </a:r>
            <a:r>
              <a:rPr lang="en-US" sz="1000" dirty="0" err="1" smtClean="0">
                <a:latin typeface="Arial"/>
                <a:cs typeface="Arial"/>
              </a:rPr>
              <a:t>VoLTE</a:t>
            </a:r>
            <a:r>
              <a:rPr lang="en-US" sz="1000" dirty="0" smtClean="0">
                <a:latin typeface="Arial"/>
                <a:cs typeface="Arial"/>
              </a:rPr>
              <a:t> capable devices including 198 smartphones have been announced</a:t>
            </a:r>
            <a:endParaRPr lang="en-US" sz="1000" dirty="0">
              <a:latin typeface="Arial"/>
              <a:cs typeface="Arial"/>
            </a:endParaRPr>
          </a:p>
        </p:txBody>
      </p:sp>
      <p:pic>
        <p:nvPicPr>
          <p:cNvPr id="2" name="Picture 1" descr="3253_devices_growth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xmlns:mv="urn:schemas-microsoft-com:mac:vml" xmlns:mc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251520" y="526706"/>
            <a:ext cx="3100970" cy="2156169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485670" y="1062732"/>
            <a:ext cx="2163135" cy="2805162"/>
          </a:xfrm>
          <a:prstGeom prst="rect">
            <a:avLst/>
          </a:prstGeom>
          <a:solidFill>
            <a:srgbClr val="F2F2C9"/>
          </a:solidFill>
        </p:spPr>
      </p:pic>
      <p:pic>
        <p:nvPicPr>
          <p:cNvPr id="15" name="Picture 14" descr="3253_devices_FF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xmlns:mv="urn:schemas-microsoft-com:mac:vml" xmlns:mc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5791349" y="699542"/>
            <a:ext cx="3168352" cy="1675070"/>
          </a:xfrm>
          <a:prstGeom prst="rect">
            <a:avLst/>
          </a:prstGeom>
        </p:spPr>
      </p:pic>
      <p:sp>
        <p:nvSpPr>
          <p:cNvPr id="25" name="TextBox 24"/>
          <p:cNvSpPr txBox="1"/>
          <p:nvPr/>
        </p:nvSpPr>
        <p:spPr>
          <a:xfrm>
            <a:off x="8748464" y="4515966"/>
            <a:ext cx="263119" cy="26161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n-GB" sz="1100" dirty="0" smtClean="0">
                <a:latin typeface="Arial" pitchFamily="34" charset="0"/>
                <a:cs typeface="Arial" pitchFamily="34" charset="0"/>
              </a:rPr>
              <a:t>9</a:t>
            </a:r>
            <a:endParaRPr lang="en-GB" sz="11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7" name="Picture 26" descr="gsa_logo.jpg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xmlns:mv="urn:schemas-microsoft-com:mac:vml" xmlns:mc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8381628" y="0"/>
            <a:ext cx="648072" cy="34843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3576367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4086</TotalTime>
  <Words>1443</Words>
  <Application>Microsoft Office PowerPoint</Application>
  <PresentationFormat>On-screen Show (16:9)</PresentationFormat>
  <Paragraphs>283</Paragraphs>
  <Slides>16</Slides>
  <Notes>16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</vt:vector>
  </TitlesOfParts>
  <Manager>22nd October 2015</Manager>
  <Company>GSA</Company>
  <LinksUpToDate>false</LinksUpToDate>
  <SharedDoc>false</SharedDoc>
  <HyperlinkBase/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GSA Report to 3GPP PCG #35</dc:title>
  <dc:subject>Vancouver</dc:subject>
  <dc:creator>Alan Hadden</dc:creator>
  <cp:keywords/>
  <dc:description/>
  <cp:lastModifiedBy>scrase</cp:lastModifiedBy>
  <cp:revision>464</cp:revision>
  <cp:lastPrinted>2015-06-23T08:22:43Z</cp:lastPrinted>
  <dcterms:created xsi:type="dcterms:W3CDTF">2015-10-22T04:21:28Z</dcterms:created>
  <dcterms:modified xsi:type="dcterms:W3CDTF">2015-10-22T06:14:10Z</dcterms:modified>
  <cp:category/>
</cp:coreProperties>
</file>