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03" r:id="rId2"/>
    <p:sldId id="725" r:id="rId3"/>
    <p:sldId id="727" r:id="rId4"/>
    <p:sldId id="726" r:id="rId5"/>
    <p:sldId id="731" r:id="rId6"/>
    <p:sldId id="740" r:id="rId7"/>
    <p:sldId id="741" r:id="rId8"/>
    <p:sldId id="742" r:id="rId9"/>
    <p:sldId id="738" r:id="rId10"/>
    <p:sldId id="739" r:id="rId11"/>
    <p:sldId id="737" r:id="rId12"/>
  </p:sldIdLst>
  <p:sldSz cx="9144000" cy="6858000" type="screen4x3"/>
  <p:notesSz cx="6797675" cy="9928225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B1D254"/>
    <a:srgbClr val="72AF2F"/>
    <a:srgbClr val="000000"/>
    <a:srgbClr val="5C88D0"/>
    <a:srgbClr val="2A6EA8"/>
    <a:srgbClr val="72732F"/>
    <a:srgbClr val="C6D254"/>
    <a:srgbClr val="FF3300"/>
    <a:srgbClr val="4D4D4D"/>
  </p:clrMru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8FD4443E-F989-4FC4-A0C8-D5A2AF1F390B}" styleName="Dark Style 1 - Accent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91" d="100"/>
          <a:sy n="91" d="100"/>
        </p:scale>
        <p:origin x="-135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126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D7BE626B-74EF-44F2-BA31-DABB70397FC7}" type="datetime1">
              <a:rPr lang="en-US"/>
              <a:pPr>
                <a:defRPr/>
              </a:pPr>
              <a:t>4/1/2013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E495BA0D-76B4-4E21-9E74-A51BD6A40C6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06C29F31-FAC3-461B-924B-D7A14B644AEE}" type="datetime1">
              <a:rPr lang="en-US"/>
              <a:pPr>
                <a:defRPr/>
              </a:pPr>
              <a:t>4/1/2013</a:t>
            </a:fld>
            <a:endParaRPr lang="en-US" dirty="0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A50B4B-218E-4ED6-86BE-F0FC6B22470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3FA682-7E41-4FD7-8462-93FF9CE01567}" type="slidenum">
              <a:rPr lang="en-GB" smtClean="0">
                <a:cs typeface="Arial" pitchFamily="34" charset="0"/>
              </a:rPr>
              <a:pPr/>
              <a:t>1</a:t>
            </a:fld>
            <a:endParaRPr lang="en-GB" smtClean="0">
              <a:cs typeface="Arial" pitchFamily="34" charset="0"/>
            </a:endParaRPr>
          </a:p>
        </p:txBody>
      </p:sp>
      <p:sp>
        <p:nvSpPr>
          <p:cNvPr id="9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green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3GPP_TM_RD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green2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3" descr="green2.jp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 userDrawn="1"/>
        </p:nvSpPr>
        <p:spPr>
          <a:xfrm>
            <a:off x="255588" y="1179513"/>
            <a:ext cx="1770062" cy="200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GB" sz="700" dirty="0">
                <a:solidFill>
                  <a:srgbClr val="FFC000"/>
                </a:solidFill>
                <a:latin typeface="Arial Black" pitchFamily="34" charset="0"/>
                <a:cs typeface="+mn-cs"/>
              </a:rPr>
              <a:t>THE Mobile Broadband Standard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558800" y="6350000"/>
            <a:ext cx="6173788" cy="4000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/>
            <a:r>
              <a:rPr lang="en-GB" dirty="0">
                <a:solidFill>
                  <a:schemeClr val="bg1"/>
                </a:solidFill>
              </a:rPr>
              <a:t> © 3GPP 2012		LTE </a:t>
            </a:r>
            <a:r>
              <a:rPr lang="en-GB" dirty="0" smtClean="0">
                <a:solidFill>
                  <a:schemeClr val="bg1"/>
                </a:solidFill>
              </a:rPr>
              <a:t>India</a:t>
            </a:r>
            <a:r>
              <a:rPr lang="en-GB" baseline="0" dirty="0" smtClean="0">
                <a:solidFill>
                  <a:schemeClr val="bg1"/>
                </a:solidFill>
              </a:rPr>
              <a:t> – 3GPP Workshop</a:t>
            </a:r>
            <a:r>
              <a:rPr lang="en-GB" dirty="0">
                <a:solidFill>
                  <a:schemeClr val="bg1"/>
                </a:solidFill>
              </a:rPr>
              <a:t>		May </a:t>
            </a:r>
            <a:r>
              <a:rPr lang="en-GB" dirty="0" smtClean="0">
                <a:solidFill>
                  <a:schemeClr val="bg1"/>
                </a:solidFill>
              </a:rPr>
              <a:t>14,</a:t>
            </a:r>
            <a:r>
              <a:rPr lang="en-GB" baseline="0" dirty="0" smtClean="0">
                <a:solidFill>
                  <a:schemeClr val="bg1"/>
                </a:solidFill>
              </a:rPr>
              <a:t> </a:t>
            </a:r>
            <a:r>
              <a:rPr lang="en-GB" dirty="0" smtClean="0">
                <a:solidFill>
                  <a:schemeClr val="bg1"/>
                </a:solidFill>
              </a:rPr>
              <a:t> </a:t>
            </a:r>
            <a:r>
              <a:rPr lang="en-GB" dirty="0">
                <a:solidFill>
                  <a:schemeClr val="bg1"/>
                </a:solidFill>
              </a:rPr>
              <a:t>2012</a:t>
            </a:r>
            <a:endParaRPr lang="en-GB" dirty="0"/>
          </a:p>
        </p:txBody>
      </p:sp>
      <p:sp>
        <p:nvSpPr>
          <p:cNvPr id="11" name="Slide Number Placeholder 5"/>
          <p:cNvSpPr txBox="1">
            <a:spLocks/>
          </p:cNvSpPr>
          <p:nvPr userDrawn="1"/>
        </p:nvSpPr>
        <p:spPr>
          <a:xfrm>
            <a:off x="8585200" y="6483350"/>
            <a:ext cx="395288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hangingPunct="0">
              <a:defRPr/>
            </a:pPr>
            <a:fld id="{71FFDEEA-F2EE-404A-849A-555DBAB07A10}" type="slidenum">
              <a:rPr lang="en-GB" smtClean="0">
                <a:solidFill>
                  <a:schemeClr val="bg1"/>
                </a:solidFill>
                <a:cs typeface="+mn-cs"/>
              </a:rPr>
              <a:pPr eaLnBrk="0" hangingPunct="0">
                <a:defRPr/>
              </a:pPr>
              <a:t>‹#›</a:t>
            </a:fld>
            <a:endParaRPr lang="en-GB" dirty="0">
              <a:solidFill>
                <a:schemeClr val="bg1"/>
              </a:solidFill>
              <a:cs typeface="+mn-cs"/>
            </a:endParaRP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3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054725" cy="323850"/>
          </a:xfrm>
          <a:prstGeom prst="homePlate">
            <a:avLst>
              <a:gd name="adj" fmla="val 91576"/>
            </a:avLst>
          </a:prstGeom>
          <a:solidFill>
            <a:srgbClr val="72AF2F">
              <a:alpha val="95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hangingPunct="0">
              <a:defRPr/>
            </a:pPr>
            <a:endParaRPr lang="en-GB" dirty="0">
              <a:latin typeface="Arial" charset="0"/>
              <a:cs typeface="+mn-cs"/>
            </a:endParaRPr>
          </a:p>
        </p:txBody>
      </p:sp>
      <p:pic>
        <p:nvPicPr>
          <p:cNvPr id="1028" name="Picture 7" descr="green2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Title Placeholder 1"/>
          <p:cNvSpPr>
            <a:spLocks noGrp="1"/>
          </p:cNvSpPr>
          <p:nvPr>
            <p:ph type="title"/>
          </p:nvPr>
        </p:nvSpPr>
        <p:spPr bwMode="auto">
          <a:xfrm>
            <a:off x="2084388" y="228600"/>
            <a:ext cx="523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30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 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31" name="Picture 6" descr="3GPP_TM_RD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86961F6-8558-4AB6-B7C6-4FE8A3CB0F9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pic>
        <p:nvPicPr>
          <p:cNvPr id="1033" name="Picture 7" descr="green2.jp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" name="Picture 6" descr="3GPP_TM_RD.jp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5" name="Picture 13" descr="green2.jpg"/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62975" y="6475413"/>
            <a:ext cx="365125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 userDrawn="1"/>
        </p:nvSpPr>
        <p:spPr>
          <a:xfrm>
            <a:off x="255588" y="1179513"/>
            <a:ext cx="1770062" cy="2000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GB" sz="700" dirty="0">
                <a:solidFill>
                  <a:srgbClr val="FFC000"/>
                </a:solidFill>
                <a:latin typeface="Arial Black" pitchFamily="34" charset="0"/>
                <a:cs typeface="+mn-cs"/>
              </a:rPr>
              <a:t>THE Mobile Broadband Standard</a:t>
            </a:r>
          </a:p>
        </p:txBody>
      </p:sp>
      <p:sp>
        <p:nvSpPr>
          <p:cNvPr id="14" name="TextBox 13"/>
          <p:cNvSpPr txBox="1"/>
          <p:nvPr userDrawn="1"/>
        </p:nvSpPr>
        <p:spPr>
          <a:xfrm>
            <a:off x="558800" y="6350000"/>
            <a:ext cx="6173788" cy="4000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 eaLnBrk="0" hangingPunct="0"/>
            <a:r>
              <a:rPr lang="en-GB" dirty="0">
                <a:solidFill>
                  <a:schemeClr val="bg1"/>
                </a:solidFill>
              </a:rPr>
              <a:t> © 3GPP </a:t>
            </a:r>
            <a:r>
              <a:rPr lang="en-GB" dirty="0" smtClean="0">
                <a:solidFill>
                  <a:schemeClr val="bg1"/>
                </a:solidFill>
              </a:rPr>
              <a:t>2013</a:t>
            </a:r>
            <a:r>
              <a:rPr lang="en-GB" dirty="0">
                <a:solidFill>
                  <a:schemeClr val="bg1"/>
                </a:solidFill>
              </a:rPr>
              <a:t>		</a:t>
            </a:r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585200" y="6483350"/>
            <a:ext cx="395288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eaLnBrk="0" hangingPunct="0">
              <a:defRPr/>
            </a:pPr>
            <a:fld id="{AC98F887-4211-4BC6-B358-AFE848F37DAB}" type="slidenum">
              <a:rPr lang="en-GB" sz="1200" smtClean="0">
                <a:solidFill>
                  <a:schemeClr val="tx1"/>
                </a:solidFill>
                <a:cs typeface="+mn-cs"/>
              </a:rPr>
              <a:pPr eaLnBrk="0" hangingPunct="0">
                <a:defRPr/>
              </a:pPr>
              <a:t>‹#›</a:t>
            </a:fld>
            <a:endParaRPr lang="en-GB" sz="1200" dirty="0">
              <a:solidFill>
                <a:schemeClr val="tx1"/>
              </a:solidFill>
              <a:cs typeface="+mn-cs"/>
            </a:endParaRPr>
          </a:p>
        </p:txBody>
      </p:sp>
      <p:sp>
        <p:nvSpPr>
          <p:cNvPr id="16" name="Oval 15"/>
          <p:cNvSpPr/>
          <p:nvPr userDrawn="1"/>
        </p:nvSpPr>
        <p:spPr bwMode="auto">
          <a:xfrm>
            <a:off x="8578514" y="6485022"/>
            <a:ext cx="324852" cy="228600"/>
          </a:xfrm>
          <a:prstGeom prst="ellipse">
            <a:avLst/>
          </a:prstGeom>
          <a:solidFill>
            <a:schemeClr val="bg1">
              <a:alpha val="48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49878" cy="3938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08798" y="3805221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GB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 </a:t>
            </a:r>
            <a:r>
              <a:rPr lang="en-US" sz="4900" b="1" dirty="0" err="1" smtClean="0"/>
              <a:t>Marcoms</a:t>
            </a:r>
            <a:r>
              <a:rPr lang="en-GB" sz="4900" b="1" i="1" dirty="0" smtClean="0"/>
              <a:t/>
            </a:r>
            <a:br>
              <a:rPr lang="en-GB" sz="4900" b="1" i="1" dirty="0" smtClean="0"/>
            </a:br>
            <a:r>
              <a:rPr lang="en-GB" dirty="0" smtClean="0">
                <a:latin typeface="Arial" pitchFamily="34" charset="0"/>
              </a:rPr>
              <a:t> </a:t>
            </a:r>
            <a: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/>
            </a:r>
            <a:br>
              <a:rPr lang="en-US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ubtitle 6"/>
          <p:cNvSpPr>
            <a:spLocks noGrp="1"/>
          </p:cNvSpPr>
          <p:nvPr>
            <p:ph type="subTitle" idx="1"/>
          </p:nvPr>
        </p:nvSpPr>
        <p:spPr>
          <a:xfrm>
            <a:off x="1390850" y="4636970"/>
            <a:ext cx="6400800" cy="1752600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</a:pP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dirty="0" smtClean="0">
                <a:latin typeface="Arial" pitchFamily="34" charset="0"/>
              </a:rPr>
              <a:t>Kevin Flynn</a:t>
            </a:r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US" sz="2000" dirty="0" smtClean="0">
              <a:latin typeface="Arial" pitchFamily="34" charset="0"/>
            </a:endParaRPr>
          </a:p>
          <a:p>
            <a:pPr marL="0" indent="0" algn="ctr">
              <a:lnSpc>
                <a:spcPct val="80000"/>
              </a:lnSpc>
              <a:buFontTx/>
              <a:buNone/>
            </a:pPr>
            <a:endParaRPr lang="en-GB" sz="2000" dirty="0" smtClean="0"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2248" y="210207"/>
            <a:ext cx="23438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dirty="0" smtClean="0"/>
              <a:t>PCG30_21</a:t>
            </a:r>
          </a:p>
          <a:p>
            <a:r>
              <a:rPr lang="en-GB" sz="1800" b="1" dirty="0" smtClean="0"/>
              <a:t>Late Contribution</a:t>
            </a:r>
            <a:endParaRPr lang="en-US" sz="18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Web site</a:t>
            </a:r>
            <a:br>
              <a:rPr lang="en-GB" dirty="0" smtClean="0"/>
            </a:br>
            <a:r>
              <a:rPr lang="en-GB" sz="1400" dirty="0" smtClean="0">
                <a:solidFill>
                  <a:schemeClr val="tx1"/>
                </a:solidFill>
              </a:rPr>
              <a:t>Adding value?</a:t>
            </a:r>
            <a:endParaRPr lang="en-GB" sz="1400" dirty="0">
              <a:solidFill>
                <a:schemeClr val="tx1"/>
              </a:solidFill>
            </a:endParaRPr>
          </a:p>
        </p:txBody>
      </p:sp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24358" y="1187757"/>
            <a:ext cx="4074567" cy="5155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14264" rIns="91440" bIns="114264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lt"/>
                <a:cs typeface="Times New Roman" pitchFamily="18" charset="0"/>
              </a:rPr>
              <a:t>Web Site Visit distribution</a:t>
            </a:r>
            <a:r>
              <a:rPr lang="en-GB" sz="1600" dirty="0" smtClean="0">
                <a:latin typeface="+mn-lt"/>
                <a:cs typeface="Times New Roman" pitchFamily="18" charset="0"/>
              </a:rPr>
              <a:t>;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1600" dirty="0" smtClean="0">
              <a:latin typeface="+mn-lt"/>
              <a:cs typeface="Times New Roman" pitchFamily="18" charset="0"/>
            </a:endParaRPr>
          </a:p>
          <a:p>
            <a:pPr lvl="0" hangingPunct="0"/>
            <a:r>
              <a:rPr lang="en-GB" sz="1600" b="1" dirty="0" smtClean="0">
                <a:latin typeface="+mn-lt"/>
              </a:rPr>
              <a:t>About 3GPP</a:t>
            </a:r>
            <a:r>
              <a:rPr lang="en-GB" sz="1600" dirty="0" smtClean="0">
                <a:latin typeface="+mn-lt"/>
              </a:rPr>
              <a:t> (2% in September, now 1.8% of unique visits)</a:t>
            </a:r>
            <a:endParaRPr lang="en-US" sz="1600" dirty="0" smtClean="0">
              <a:latin typeface="+mn-lt"/>
            </a:endParaRPr>
          </a:p>
          <a:p>
            <a:pPr hangingPunct="0"/>
            <a:r>
              <a:rPr lang="en-GB" sz="1600" dirty="0" smtClean="0">
                <a:latin typeface="+mn-lt"/>
              </a:rPr>
              <a:t> </a:t>
            </a:r>
            <a:endParaRPr lang="en-US" sz="1600" dirty="0" smtClean="0">
              <a:latin typeface="+mn-lt"/>
            </a:endParaRPr>
          </a:p>
          <a:p>
            <a:pPr lvl="0" hangingPunct="0"/>
            <a:r>
              <a:rPr lang="en-GB" sz="1600" b="1" dirty="0" smtClean="0">
                <a:latin typeface="+mn-lt"/>
              </a:rPr>
              <a:t>Specification Groups</a:t>
            </a:r>
            <a:endParaRPr lang="en-US" sz="1600" dirty="0" smtClean="0">
              <a:latin typeface="+mn-lt"/>
            </a:endParaRPr>
          </a:p>
          <a:p>
            <a:pPr hangingPunct="0"/>
            <a:r>
              <a:rPr lang="en-GB" sz="1600" dirty="0" smtClean="0">
                <a:latin typeface="+mn-lt"/>
              </a:rPr>
              <a:t>This number was very low in September, at 1.2% of page visits. In the last six months it is up to 3.8%, reflecting interest in the elections.</a:t>
            </a:r>
            <a:endParaRPr lang="en-US" sz="1600" dirty="0" smtClean="0">
              <a:latin typeface="+mn-lt"/>
            </a:endParaRPr>
          </a:p>
          <a:p>
            <a:pPr hangingPunct="0"/>
            <a:r>
              <a:rPr lang="en-GB" sz="1600" dirty="0" smtClean="0">
                <a:latin typeface="+mn-lt"/>
              </a:rPr>
              <a:t> </a:t>
            </a:r>
            <a:endParaRPr lang="en-US" sz="1600" dirty="0" smtClean="0">
              <a:latin typeface="+mn-lt"/>
            </a:endParaRPr>
          </a:p>
          <a:p>
            <a:pPr lvl="0" hangingPunct="0"/>
            <a:r>
              <a:rPr lang="en-GB" sz="1600" b="1" dirty="0" smtClean="0">
                <a:latin typeface="+mn-lt"/>
              </a:rPr>
              <a:t>Releases </a:t>
            </a:r>
            <a:r>
              <a:rPr lang="en-GB" sz="1600" dirty="0" smtClean="0">
                <a:latin typeface="+mn-lt"/>
              </a:rPr>
              <a:t>(was at 20.3% of visits in September 2012, now at 17%)</a:t>
            </a:r>
            <a:endParaRPr lang="en-US" sz="1600" dirty="0" smtClean="0">
              <a:latin typeface="+mn-lt"/>
            </a:endParaRPr>
          </a:p>
          <a:p>
            <a:pPr hangingPunct="0"/>
            <a:r>
              <a:rPr lang="en-GB" sz="1600" dirty="0" smtClean="0">
                <a:latin typeface="+mn-lt"/>
              </a:rPr>
              <a:t> </a:t>
            </a:r>
            <a:endParaRPr lang="en-US" sz="1600" dirty="0" smtClean="0">
              <a:latin typeface="+mn-lt"/>
            </a:endParaRPr>
          </a:p>
          <a:p>
            <a:pPr lvl="0" hangingPunct="0"/>
            <a:r>
              <a:rPr lang="en-GB" sz="1600" b="1" dirty="0" smtClean="0">
                <a:latin typeface="+mn-lt"/>
              </a:rPr>
              <a:t>Technologies (Keywords)</a:t>
            </a:r>
            <a:r>
              <a:rPr lang="en-GB" sz="1600" dirty="0" smtClean="0">
                <a:latin typeface="+mn-lt"/>
              </a:rPr>
              <a:t> (was at 38% of visits, now 38.2% )</a:t>
            </a:r>
            <a:endParaRPr lang="en-US" sz="1600" dirty="0" smtClean="0">
              <a:latin typeface="+mn-lt"/>
            </a:endParaRPr>
          </a:p>
          <a:p>
            <a:pPr hangingPunct="0"/>
            <a:r>
              <a:rPr lang="en-GB" sz="1600" dirty="0" smtClean="0">
                <a:latin typeface="+mn-lt"/>
              </a:rPr>
              <a:t> </a:t>
            </a:r>
            <a:endParaRPr lang="en-US" sz="1600" dirty="0" smtClean="0">
              <a:latin typeface="+mn-lt"/>
            </a:endParaRPr>
          </a:p>
          <a:p>
            <a:pPr hangingPunct="0"/>
            <a:r>
              <a:rPr lang="en-GB" sz="1600" dirty="0" smtClean="0">
                <a:latin typeface="+mn-lt"/>
              </a:rPr>
              <a:t>A lot has been done here and new texts on Public Safety, NAS protocols were recently added.</a:t>
            </a:r>
            <a:endParaRPr lang="en-US" sz="1600" dirty="0" smtClean="0">
              <a:latin typeface="+mn-lt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lt"/>
              <a:cs typeface="Times New Roman" pitchFamily="18" charset="0"/>
            </a:endParaRPr>
          </a:p>
        </p:txBody>
      </p:sp>
      <p:pic>
        <p:nvPicPr>
          <p:cNvPr id="8" name="Picture 7" descr="table_top10_we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51683" y="1386887"/>
            <a:ext cx="4138863" cy="48366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To do list…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GB" dirty="0" smtClean="0"/>
          </a:p>
          <a:p>
            <a:r>
              <a:rPr lang="en-GB" dirty="0" smtClean="0"/>
              <a:t> More News stories for the web</a:t>
            </a:r>
          </a:p>
          <a:p>
            <a:r>
              <a:rPr lang="en-GB" dirty="0" smtClean="0"/>
              <a:t> Work with MCC and TSGs to refresh PowerPoint slide set</a:t>
            </a:r>
          </a:p>
          <a:p>
            <a:r>
              <a:rPr lang="en-GB" dirty="0" smtClean="0"/>
              <a:t> Summit on 3GPP LTE – ETSI hosted</a:t>
            </a:r>
          </a:p>
          <a:p>
            <a:r>
              <a:rPr lang="en-GB" dirty="0" smtClean="0"/>
              <a:t> Other events (Stand, Speakers, Endorsements)</a:t>
            </a:r>
          </a:p>
          <a:p>
            <a:r>
              <a:rPr lang="en-GB" dirty="0" smtClean="0"/>
              <a:t> Web Transfer to </a:t>
            </a:r>
            <a:r>
              <a:rPr lang="en-GB" dirty="0" err="1" smtClean="0"/>
              <a:t>Joomla</a:t>
            </a:r>
            <a:endParaRPr lang="en-GB" dirty="0" smtClean="0"/>
          </a:p>
          <a:p>
            <a:r>
              <a:rPr lang="en-GB" dirty="0" smtClean="0"/>
              <a:t> The Award 2013 Edition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Contents</a:t>
            </a:r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>
          <a:xfrm>
            <a:off x="405308" y="1754073"/>
            <a:ext cx="8388350" cy="3333750"/>
          </a:xfrm>
        </p:spPr>
        <p:txBody>
          <a:bodyPr/>
          <a:lstStyle/>
          <a:p>
            <a:r>
              <a:rPr lang="en-GB" sz="2400" dirty="0" err="1" smtClean="0"/>
              <a:t>Marcoms</a:t>
            </a:r>
            <a:r>
              <a:rPr lang="en-GB" sz="2400" dirty="0" smtClean="0"/>
              <a:t> Priorities</a:t>
            </a:r>
          </a:p>
          <a:p>
            <a:r>
              <a:rPr lang="en-GB" sz="2400" dirty="0" smtClean="0"/>
              <a:t>The Role</a:t>
            </a:r>
          </a:p>
          <a:p>
            <a:r>
              <a:rPr lang="en-GB" sz="2400" dirty="0" smtClean="0"/>
              <a:t>Some 2012 Results</a:t>
            </a:r>
          </a:p>
          <a:p>
            <a:r>
              <a:rPr lang="en-GB" sz="2400" dirty="0" smtClean="0"/>
              <a:t>2013 Conferences</a:t>
            </a:r>
          </a:p>
          <a:p>
            <a:r>
              <a:rPr lang="en-GB" sz="2400" dirty="0" smtClean="0"/>
              <a:t> Web stats</a:t>
            </a:r>
          </a:p>
          <a:p>
            <a:r>
              <a:rPr lang="en-GB" sz="2400" dirty="0" smtClean="0"/>
              <a:t> 2013 ‘To do’ list</a:t>
            </a:r>
          </a:p>
          <a:p>
            <a:pPr>
              <a:buNone/>
            </a:pPr>
            <a:endParaRPr lang="en-GB" sz="2400" dirty="0" smtClean="0">
              <a:latin typeface="Arial" charset="0"/>
            </a:endParaRPr>
          </a:p>
          <a:p>
            <a:pPr>
              <a:buFontTx/>
              <a:buNone/>
            </a:pPr>
            <a:r>
              <a:rPr lang="en-GB" sz="2400" dirty="0" smtClean="0">
                <a:latin typeface="Arial" charset="0"/>
              </a:rPr>
              <a:t> </a:t>
            </a:r>
            <a:endParaRPr lang="en-US" sz="2400" dirty="0" smtClean="0">
              <a:latin typeface="Arial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84508" y="2403521"/>
            <a:ext cx="20201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latin typeface="+mn-lt"/>
              </a:rPr>
              <a:t>(Section 2 &amp; 3)</a:t>
            </a:r>
            <a:endParaRPr lang="en-US" sz="2400" dirty="0">
              <a:latin typeface="+mn-lt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956435" y="1737774"/>
            <a:ext cx="1516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latin typeface="+mn-lt"/>
              </a:rPr>
              <a:t>(Section 1)</a:t>
            </a:r>
            <a:endParaRPr lang="en-US" sz="2400" dirty="0">
              <a:latin typeface="+mn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80495" y="3097337"/>
            <a:ext cx="1516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latin typeface="+mn-lt"/>
              </a:rPr>
              <a:t>(Section 4)</a:t>
            </a:r>
            <a:endParaRPr lang="en-US" sz="2400" dirty="0"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00544" y="3514430"/>
            <a:ext cx="15167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400" dirty="0" smtClean="0">
                <a:latin typeface="+mn-lt"/>
              </a:rPr>
              <a:t>(Section 5)</a:t>
            </a:r>
            <a:endParaRPr lang="en-US" sz="2400" dirty="0">
              <a:latin typeface="+mn-lt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1913021" cy="1479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 smtClean="0"/>
              <a:t>Marcoms</a:t>
            </a:r>
            <a:r>
              <a:rPr lang="en-GB" dirty="0" smtClean="0"/>
              <a:t> Priorities</a:t>
            </a:r>
            <a:br>
              <a:rPr lang="en-GB" dirty="0" smtClean="0"/>
            </a:br>
            <a:endParaRPr lang="en-US" sz="1800" dirty="0" smtClean="0">
              <a:solidFill>
                <a:schemeClr val="tx1"/>
              </a:solidFill>
            </a:endParaRPr>
          </a:p>
        </p:txBody>
      </p:sp>
      <p:sp>
        <p:nvSpPr>
          <p:cNvPr id="8195" name="Rectangle 3"/>
          <p:cNvSpPr>
            <a:spLocks noGrp="1"/>
          </p:cNvSpPr>
          <p:nvPr>
            <p:ph type="body" idx="1"/>
          </p:nvPr>
        </p:nvSpPr>
        <p:spPr>
          <a:xfrm>
            <a:off x="493540" y="1310246"/>
            <a:ext cx="8299450" cy="4401792"/>
          </a:xfrm>
        </p:spPr>
        <p:txBody>
          <a:bodyPr/>
          <a:lstStyle/>
          <a:p>
            <a:r>
              <a:rPr lang="en-GB" dirty="0" smtClean="0"/>
              <a:t> Promotion via events, web and brand management;</a:t>
            </a:r>
          </a:p>
          <a:p>
            <a:pPr lvl="1"/>
            <a:r>
              <a:rPr lang="en-GB" dirty="0" smtClean="0"/>
              <a:t>Regionally</a:t>
            </a:r>
          </a:p>
          <a:p>
            <a:pPr lvl="2"/>
            <a:r>
              <a:rPr lang="en-GB" dirty="0" smtClean="0"/>
              <a:t>Partnerships in India, Russia, China, Africa</a:t>
            </a:r>
          </a:p>
          <a:p>
            <a:pPr lvl="2"/>
            <a:r>
              <a:rPr lang="en-GB" dirty="0" smtClean="0"/>
              <a:t>Seeking to support MRPs in the regions</a:t>
            </a:r>
          </a:p>
          <a:p>
            <a:pPr lvl="2"/>
            <a:r>
              <a:rPr lang="en-GB" dirty="0" smtClean="0"/>
              <a:t>Aim web content at all [developing] markets, especially new visitors and non delegates</a:t>
            </a:r>
          </a:p>
          <a:p>
            <a:pPr lvl="1"/>
            <a:r>
              <a:rPr lang="en-GB" dirty="0" smtClean="0"/>
              <a:t>For 3GPP Technologies</a:t>
            </a:r>
          </a:p>
          <a:p>
            <a:pPr lvl="2"/>
            <a:r>
              <a:rPr lang="en-GB" dirty="0" smtClean="0"/>
              <a:t>Promote Output from Rel-12 Prioritization</a:t>
            </a:r>
          </a:p>
          <a:p>
            <a:pPr lvl="2"/>
            <a:r>
              <a:rPr lang="en-GB" dirty="0" smtClean="0"/>
              <a:t>Interpret how to move forward with marketing, based on that exercise</a:t>
            </a:r>
          </a:p>
          <a:p>
            <a:pPr lvl="2"/>
            <a:r>
              <a:rPr lang="en-GB" dirty="0" smtClean="0"/>
              <a:t>Continue to promote stability of 3GPP Releases</a:t>
            </a:r>
          </a:p>
          <a:p>
            <a:pPr lvl="2"/>
            <a:r>
              <a:rPr lang="en-GB" dirty="0" smtClean="0"/>
              <a:t>Develop web content that explains the role of 3GPP (About, Technologies, Videos). 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/>
          </p:cNvSpPr>
          <p:nvPr>
            <p:ph type="title"/>
          </p:nvPr>
        </p:nvSpPr>
        <p:spPr>
          <a:xfrm>
            <a:off x="2084388" y="228600"/>
            <a:ext cx="5232400" cy="950495"/>
          </a:xfrm>
        </p:spPr>
        <p:txBody>
          <a:bodyPr/>
          <a:lstStyle/>
          <a:p>
            <a:r>
              <a:rPr lang="en-GB" dirty="0" smtClean="0"/>
              <a:t>The Role</a:t>
            </a:r>
            <a:endParaRPr lang="en-US" sz="1800" dirty="0" smtClean="0"/>
          </a:p>
        </p:txBody>
      </p:sp>
      <p:sp>
        <p:nvSpPr>
          <p:cNvPr id="7171" name="Rectangle 3"/>
          <p:cNvSpPr>
            <a:spLocks noGrp="1"/>
          </p:cNvSpPr>
          <p:nvPr>
            <p:ph type="body" idx="1"/>
          </p:nvPr>
        </p:nvSpPr>
        <p:spPr>
          <a:xfrm>
            <a:off x="473743" y="1718845"/>
            <a:ext cx="8345404" cy="4284913"/>
          </a:xfrm>
        </p:spPr>
        <p:txBody>
          <a:bodyPr/>
          <a:lstStyle/>
          <a:p>
            <a:r>
              <a:rPr lang="en-GB" dirty="0" smtClean="0"/>
              <a:t> </a:t>
            </a:r>
            <a:r>
              <a:rPr lang="en-GB" sz="2400" dirty="0" smtClean="0"/>
              <a:t>3GPP Partners (OP &amp; MRP)</a:t>
            </a:r>
          </a:p>
          <a:p>
            <a:pPr lvl="1"/>
            <a:r>
              <a:rPr lang="en-GB" sz="2000" dirty="0" smtClean="0"/>
              <a:t>Provide a channel of communication to/from partners</a:t>
            </a:r>
          </a:p>
          <a:p>
            <a:pPr lvl="1"/>
            <a:r>
              <a:rPr lang="en-GB" sz="2000" dirty="0" smtClean="0"/>
              <a:t>Developing 3GPP opportunities with OP Marketing departments</a:t>
            </a:r>
          </a:p>
          <a:p>
            <a:pPr lvl="1"/>
            <a:r>
              <a:rPr lang="en-GB" sz="2000" dirty="0" smtClean="0"/>
              <a:t>Finding shared topics for MRP cooperation (regional or technical).</a:t>
            </a:r>
          </a:p>
          <a:p>
            <a:r>
              <a:rPr lang="en-GB" sz="2400" dirty="0" smtClean="0"/>
              <a:t> Technical Groups</a:t>
            </a:r>
          </a:p>
          <a:p>
            <a:pPr lvl="1"/>
            <a:r>
              <a:rPr lang="en-GB" sz="2000" dirty="0" smtClean="0"/>
              <a:t>Developing the MCC role in promoting 3GPP successes</a:t>
            </a:r>
          </a:p>
          <a:p>
            <a:pPr lvl="1"/>
            <a:r>
              <a:rPr lang="en-GB" sz="2000" dirty="0" smtClean="0"/>
              <a:t>Finding the stories </a:t>
            </a:r>
          </a:p>
          <a:p>
            <a:pPr lvl="1"/>
            <a:r>
              <a:rPr lang="en-GB" sz="2000" dirty="0" smtClean="0"/>
              <a:t>Work with experts and leadership to represent 3GPP</a:t>
            </a:r>
          </a:p>
          <a:p>
            <a:r>
              <a:rPr lang="en-GB" sz="2400" dirty="0" smtClean="0"/>
              <a:t> Member companies in 3GPP</a:t>
            </a:r>
          </a:p>
          <a:p>
            <a:pPr lvl="1"/>
            <a:r>
              <a:rPr lang="en-GB" sz="2000" dirty="0" smtClean="0"/>
              <a:t>Find the best resources in Member companies – Many synergies</a:t>
            </a:r>
            <a:endParaRPr lang="en-US" sz="2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2012 Results</a:t>
            </a:r>
          </a:p>
        </p:txBody>
      </p:sp>
      <p:pic>
        <p:nvPicPr>
          <p:cNvPr id="3" name="Picture 2" descr="LTE-Advanced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29001" y="3886200"/>
            <a:ext cx="2416676" cy="2093494"/>
          </a:xfrm>
          <a:prstGeom prst="rect">
            <a:avLst/>
          </a:prstGeom>
        </p:spPr>
      </p:pic>
      <p:pic>
        <p:nvPicPr>
          <p:cNvPr id="5" name="Picture 4" descr="vimeo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72202" y="1506786"/>
            <a:ext cx="2465120" cy="21267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65485" y="4186989"/>
            <a:ext cx="200927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The </a:t>
            </a:r>
            <a:r>
              <a:rPr lang="en-GB" sz="1800" b="1" dirty="0" smtClean="0">
                <a:latin typeface="+mn-lt"/>
              </a:rPr>
              <a:t>3GPP Summit </a:t>
            </a:r>
            <a:r>
              <a:rPr lang="en-GB" sz="1800" dirty="0" smtClean="0">
                <a:latin typeface="+mn-lt"/>
              </a:rPr>
              <a:t>was held in Beijing, on the 27</a:t>
            </a:r>
            <a:r>
              <a:rPr lang="en-GB" sz="1800" baseline="30000" dirty="0" smtClean="0">
                <a:latin typeface="+mn-lt"/>
              </a:rPr>
              <a:t>th</a:t>
            </a:r>
            <a:r>
              <a:rPr lang="en-GB" sz="1800" dirty="0" smtClean="0">
                <a:latin typeface="+mn-lt"/>
              </a:rPr>
              <a:t> November, 2012 and hosted jointly by the CCSA and TDIA.</a:t>
            </a:r>
            <a:endParaRPr lang="en-US" sz="1800" dirty="0" smtClean="0">
              <a:latin typeface="+mn-lt"/>
            </a:endParaRPr>
          </a:p>
          <a:p>
            <a:endParaRPr lang="en-US" sz="1800" dirty="0"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645568" y="1383631"/>
            <a:ext cx="19568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dirty="0" smtClean="0">
                <a:latin typeface="+mn-lt"/>
              </a:rPr>
              <a:t>Ad-hoc group, delivered its recommendation on whether 3GPP should evolve LTE branding for the benefit of the project and member companies.</a:t>
            </a:r>
            <a:endParaRPr lang="en-US" sz="1800" dirty="0"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63916" y="3838075"/>
            <a:ext cx="308008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en-GB" sz="2000" dirty="0" smtClean="0">
                <a:latin typeface="+mn-lt"/>
              </a:rPr>
              <a:t> </a:t>
            </a:r>
            <a:r>
              <a:rPr lang="en-GB" sz="2000" b="1" dirty="0" smtClean="0">
                <a:latin typeface="+mn-lt"/>
              </a:rPr>
              <a:t>New videos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 smtClean="0">
                <a:latin typeface="+mn-lt"/>
              </a:rPr>
              <a:t> Awards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 smtClean="0">
                <a:latin typeface="+mn-lt"/>
              </a:rPr>
              <a:t> Mobile World Congress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 smtClean="0">
                <a:latin typeface="+mn-lt"/>
              </a:rPr>
              <a:t> Web news &amp; Content</a:t>
            </a:r>
          </a:p>
          <a:p>
            <a:pPr>
              <a:buFont typeface="Wingdings" pitchFamily="2" charset="2"/>
              <a:buChar char="v"/>
            </a:pPr>
            <a:r>
              <a:rPr lang="en-GB" sz="2000" dirty="0" smtClean="0">
                <a:latin typeface="+mn-lt"/>
              </a:rPr>
              <a:t> Outsourcing when needed</a:t>
            </a:r>
            <a:endParaRPr lang="en-US" sz="2000" dirty="0">
              <a:latin typeface="+mn-lt"/>
            </a:endParaRPr>
          </a:p>
        </p:txBody>
      </p:sp>
      <p:pic>
        <p:nvPicPr>
          <p:cNvPr id="10" name="Picture 9" descr="Beijing_016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0312" y="1624264"/>
            <a:ext cx="3181237" cy="21295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2012 Awards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0789" y="1660350"/>
          <a:ext cx="8662737" cy="167710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88642"/>
                <a:gridCol w="2236892"/>
                <a:gridCol w="5137203"/>
              </a:tblGrid>
              <a:tr h="17978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 dirty="0"/>
                        <a:t>Year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Recipient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 dirty="0"/>
                        <a:t>Working Group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859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2012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Suzuki Hidetoshi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RAN1 - Radio layer 1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749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2012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Jacob John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 dirty="0"/>
                        <a:t>RAN5 - Mobile Terminal Conformance Testing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428844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/>
                        <a:t>2012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GB" sz="2000"/>
                        <a:t>Edwin Tse</a:t>
                      </a:r>
                      <a:endParaRPr lang="en-US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2000" dirty="0"/>
                        <a:t>SA5 –Telecom Management </a:t>
                      </a:r>
                      <a:endParaRPr lang="en-US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6" name="Picture 5" descr="award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84058" y="3729789"/>
            <a:ext cx="2950868" cy="221488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94084" y="3662083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0" dirty="0" smtClean="0"/>
              <a:t>“…</a:t>
            </a:r>
            <a:r>
              <a:rPr lang="en-US" sz="2000" dirty="0" err="1" smtClean="0"/>
              <a:t>Recognises</a:t>
            </a:r>
            <a:r>
              <a:rPr lang="en-US" sz="2000" dirty="0" smtClean="0"/>
              <a:t> an individuals’ excellent contribution to the work of their 3GPP Working Group during the year.”</a:t>
            </a:r>
            <a:endParaRPr lang="en-US" sz="2000" dirty="0"/>
          </a:p>
        </p:txBody>
      </p:sp>
      <p:sp>
        <p:nvSpPr>
          <p:cNvPr id="8" name="Rectangle 7"/>
          <p:cNvSpPr/>
          <p:nvPr/>
        </p:nvSpPr>
        <p:spPr>
          <a:xfrm>
            <a:off x="1220159" y="5315163"/>
            <a:ext cx="347883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 u="sng" dirty="0" smtClean="0"/>
              <a:t>http://www.3gpp.org/3GPP-Award-Roll-of-Honour</a:t>
            </a:r>
            <a:endParaRPr lang="en-US" sz="1100" b="1" u="sng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MWC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 Visits to;</a:t>
            </a:r>
          </a:p>
          <a:p>
            <a:pPr lvl="1">
              <a:buNone/>
            </a:pPr>
            <a:r>
              <a:rPr lang="en-GB" sz="1600" dirty="0" smtClean="0"/>
              <a:t>Nokia, Power Matter Alliance, KT Corp., Motorola, Intel, Allot Communications, NGMN Alliance, </a:t>
            </a:r>
            <a:r>
              <a:rPr lang="en-GB" sz="1600" dirty="0" err="1" smtClean="0"/>
              <a:t>Telefonica</a:t>
            </a:r>
            <a:r>
              <a:rPr lang="en-GB" sz="1600" dirty="0" smtClean="0"/>
              <a:t>, Bluetooth SIG, </a:t>
            </a:r>
            <a:r>
              <a:rPr lang="en-GB" sz="1600" dirty="0" err="1" smtClean="0"/>
              <a:t>ComNews</a:t>
            </a:r>
            <a:r>
              <a:rPr lang="en-GB" sz="1600" dirty="0" smtClean="0"/>
              <a:t> Russia, 4G Americas, Qualcomm, Rethink Technology Research Ltd, Small Cell Forum, NSN, GCF, NTT </a:t>
            </a:r>
            <a:r>
              <a:rPr lang="en-GB" sz="1600" dirty="0" err="1" smtClean="0"/>
              <a:t>Docomo</a:t>
            </a:r>
            <a:r>
              <a:rPr lang="en-GB" sz="1600" dirty="0" smtClean="0"/>
              <a:t>, </a:t>
            </a:r>
            <a:r>
              <a:rPr lang="en-GB" sz="1600" dirty="0" err="1" smtClean="0"/>
              <a:t>Huawei</a:t>
            </a:r>
            <a:r>
              <a:rPr lang="en-GB" sz="1600" dirty="0" smtClean="0"/>
              <a:t> CTO Roundtable, </a:t>
            </a:r>
            <a:r>
              <a:rPr lang="en-GB" sz="1600" dirty="0" err="1" smtClean="0"/>
              <a:t>Gemalto</a:t>
            </a:r>
            <a:r>
              <a:rPr lang="en-GB" sz="1600" dirty="0" smtClean="0"/>
              <a:t>, G&amp;D, GSMA (Connected Living), </a:t>
            </a:r>
            <a:r>
              <a:rPr lang="en-GB" sz="1600" dirty="0" err="1" smtClean="0"/>
              <a:t>Iskratel</a:t>
            </a:r>
            <a:r>
              <a:rPr lang="en-GB" sz="1600" dirty="0" smtClean="0"/>
              <a:t>.</a:t>
            </a:r>
          </a:p>
          <a:p>
            <a:r>
              <a:rPr lang="en-GB" dirty="0" smtClean="0"/>
              <a:t> ETSI Networking event – Tuesday evening</a:t>
            </a:r>
          </a:p>
          <a:p>
            <a:r>
              <a:rPr lang="en-GB" dirty="0" smtClean="0"/>
              <a:t> 3GPP an Association Partner in the event</a:t>
            </a:r>
          </a:p>
          <a:p>
            <a:r>
              <a:rPr lang="en-GB" dirty="0" smtClean="0"/>
              <a:t> Balazs Bertenyi Speaking in the NGMN session on “</a:t>
            </a:r>
            <a:r>
              <a:rPr lang="en-US" dirty="0" smtClean="0"/>
              <a:t>(R)evolution of Network Architecture”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flynn\Desktop\2013_02_MWC_photos\2013_02_KT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4959" y="0"/>
            <a:ext cx="4804611" cy="7206918"/>
          </a:xfrm>
          <a:prstGeom prst="rect">
            <a:avLst/>
          </a:prstGeom>
          <a:noFill/>
        </p:spPr>
      </p:pic>
      <p:pic>
        <p:nvPicPr>
          <p:cNvPr id="18436" name="Picture 4" descr="C:\Users\flynn\Desktop\2013_02_MWC_photos\2013_02_NSN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7138" y="3559370"/>
            <a:ext cx="5850313" cy="3900209"/>
          </a:xfrm>
          <a:prstGeom prst="rect">
            <a:avLst/>
          </a:prstGeom>
          <a:noFill/>
        </p:spPr>
      </p:pic>
      <p:pic>
        <p:nvPicPr>
          <p:cNvPr id="18437" name="Picture 5" descr="C:\Users\flynn\Desktop\2013_02_MWC_photos\2013_02_NTT_docomo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62137" y="0"/>
            <a:ext cx="5458216" cy="3638810"/>
          </a:xfrm>
          <a:prstGeom prst="rect">
            <a:avLst/>
          </a:prstGeom>
          <a:noFill/>
        </p:spPr>
      </p:pic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2013 Conferences</a:t>
            </a:r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180472" y="1431756"/>
          <a:ext cx="8879305" cy="5069066"/>
        </p:xfrm>
        <a:graphic>
          <a:graphicData uri="http://schemas.openxmlformats.org/drawingml/2006/table">
            <a:tbl>
              <a:tblPr/>
              <a:tblGrid>
                <a:gridCol w="1775861"/>
                <a:gridCol w="1775861"/>
                <a:gridCol w="1775861"/>
                <a:gridCol w="1775861"/>
                <a:gridCol w="1775861"/>
              </a:tblGrid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latin typeface="+mn-lt"/>
                          <a:ea typeface="Times New Roman"/>
                        </a:rPr>
                        <a:t>2013  Conferences</a:t>
                      </a:r>
                      <a:endParaRPr lang="en-US" sz="1100" dirty="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latin typeface="+mn-lt"/>
                          <a:ea typeface="Times New Roman"/>
                        </a:rPr>
                        <a:t>Start Date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latin typeface="+mn-lt"/>
                          <a:ea typeface="Times New Roman"/>
                        </a:rPr>
                        <a:t>Place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latin typeface="+mn-lt"/>
                          <a:ea typeface="Times New Roman"/>
                        </a:rPr>
                        <a:t>Participation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latin typeface="+mn-lt"/>
                          <a:ea typeface="Times New Roman"/>
                        </a:rPr>
                        <a:t>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F81BD"/>
                    </a:solidFill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Mobile World Congress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25/02/2013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Barcelona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Association Partner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Balazs Bertenyi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Latin America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16/04/2013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Rio de Janeiro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100">
                        <a:latin typeface="+mn-lt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Summit 2013 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19/04/2013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Mumbai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Takehiro Nakamura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India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10/05/2013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New Delhi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Adrian Scrase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MENA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13/05/2013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Dubai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No 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4083"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Critical Communications 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solidFill>
                            <a:srgbClr val="000000"/>
                          </a:solidFill>
                          <a:latin typeface="+mn-lt"/>
                          <a:ea typeface="Times New Roman"/>
                        </a:rPr>
                        <a:t>World 2013 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21/05/2013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Paris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Speaker, Stand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Balazs Bertenyi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Russia and CIS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28/05/2013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Moscow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Adrian Scrase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Small Cells World Summit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04/06/2013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London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Endorsement, Speaker (TBD), Stand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Adrian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latin typeface="+mn-lt"/>
                        </a:rPr>
                        <a:t>Scrase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n-lt"/>
                        </a:rPr>
                        <a:t>, participation in Awards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latin typeface="+mn-lt"/>
                          <a:ea typeface="Times New Roman"/>
                        </a:rPr>
                        <a:t>LTE World Summit </a:t>
                      </a:r>
                      <a:endParaRPr lang="en-US" sz="1100" dirty="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24/06/2013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Amsterdam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TBC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Africa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16/07/2013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Cape Town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Speaker, Stand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dirty="0" err="1">
                          <a:latin typeface="+mn-lt"/>
                          <a:ea typeface="Times New Roman"/>
                        </a:rPr>
                        <a:t>Atle</a:t>
                      </a:r>
                      <a:r>
                        <a:rPr lang="en-GB" sz="1100" dirty="0">
                          <a:latin typeface="+mn-lt"/>
                          <a:ea typeface="Times New Roman"/>
                        </a:rPr>
                        <a:t> </a:t>
                      </a:r>
                      <a:r>
                        <a:rPr lang="en-GB" sz="1100" dirty="0" err="1" smtClean="0">
                          <a:latin typeface="+mn-lt"/>
                          <a:ea typeface="Times New Roman"/>
                        </a:rPr>
                        <a:t>Monrad</a:t>
                      </a:r>
                      <a:r>
                        <a:rPr lang="en-GB" sz="1100" dirty="0" smtClean="0">
                          <a:latin typeface="+mn-lt"/>
                          <a:ea typeface="Times New Roman"/>
                        </a:rPr>
                        <a:t>, Dino </a:t>
                      </a:r>
                      <a:r>
                        <a:rPr lang="en-GB" sz="1100" dirty="0" err="1" smtClean="0">
                          <a:latin typeface="+mn-lt"/>
                          <a:ea typeface="Times New Roman"/>
                        </a:rPr>
                        <a:t>Flore</a:t>
                      </a:r>
                      <a:endParaRPr lang="en-US" sz="1100" dirty="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Asia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18/09/2013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Singapore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latin typeface="+mn-lt"/>
                          <a:ea typeface="Times New Roman"/>
                        </a:rPr>
                        <a:t>TBD</a:t>
                      </a:r>
                      <a:endParaRPr lang="en-US" sz="1100" dirty="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LTE North America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20/11/2013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Dallas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Endorsement, Speaker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TBD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2691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b="1">
                          <a:latin typeface="+mn-lt"/>
                          <a:ea typeface="Times New Roman"/>
                        </a:rPr>
                        <a:t>ETSI LTE Summit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21/11/2013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Cannes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>
                          <a:latin typeface="+mn-lt"/>
                          <a:ea typeface="Times New Roman"/>
                        </a:rPr>
                        <a:t>Organiser</a:t>
                      </a:r>
                      <a:endParaRPr lang="en-US" sz="110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100" dirty="0">
                          <a:latin typeface="+mn-lt"/>
                          <a:ea typeface="Times New Roman"/>
                        </a:rPr>
                        <a:t>TSG Leaders</a:t>
                      </a:r>
                      <a:endParaRPr lang="en-US" sz="1100" dirty="0">
                        <a:latin typeface="+mn-lt"/>
                        <a:ea typeface="Times New Roman"/>
                      </a:endParaRPr>
                    </a:p>
                  </a:txBody>
                  <a:tcPr marL="55418" marR="55418" marT="0" marB="0">
                    <a:lnL>
                      <a:noFill/>
                    </a:lnL>
                    <a:lnR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4F81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25182</TotalTime>
  <Words>636</Words>
  <Application>Microsoft Office PowerPoint</Application>
  <PresentationFormat>On-screen Show (4:3)</PresentationFormat>
  <Paragraphs>161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    Marcoms    </vt:lpstr>
      <vt:lpstr>Contents</vt:lpstr>
      <vt:lpstr>Marcoms Priorities </vt:lpstr>
      <vt:lpstr>The Role</vt:lpstr>
      <vt:lpstr>2012 Results</vt:lpstr>
      <vt:lpstr>2012 Awards</vt:lpstr>
      <vt:lpstr>MWC</vt:lpstr>
      <vt:lpstr>Slide 8</vt:lpstr>
      <vt:lpstr>2013 Conferences</vt:lpstr>
      <vt:lpstr>Web site Adding value?</vt:lpstr>
      <vt:lpstr>To do list…</vt:lpstr>
    </vt:vector>
  </TitlesOfParts>
  <Company>3GPP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scrase</cp:lastModifiedBy>
  <cp:revision>793</cp:revision>
  <dcterms:created xsi:type="dcterms:W3CDTF">2008-08-30T09:32:10Z</dcterms:created>
  <dcterms:modified xsi:type="dcterms:W3CDTF">2013-04-01T14:09:51Z</dcterms:modified>
</cp:coreProperties>
</file>