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3"/>
  </p:notesMasterIdLst>
  <p:sldIdLst>
    <p:sldId id="258" r:id="rId2"/>
    <p:sldId id="259" r:id="rId3"/>
    <p:sldId id="286" r:id="rId4"/>
    <p:sldId id="263" r:id="rId5"/>
    <p:sldId id="288" r:id="rId6"/>
    <p:sldId id="287" r:id="rId7"/>
    <p:sldId id="273" r:id="rId8"/>
    <p:sldId id="274" r:id="rId9"/>
    <p:sldId id="275" r:id="rId10"/>
    <p:sldId id="276" r:id="rId11"/>
    <p:sldId id="267" r:id="rId12"/>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hilipp Deibert" initials="PD"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68329"/>
    <a:srgbClr val="699419"/>
    <a:srgbClr val="7F7F7F"/>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2781" autoAdjust="0"/>
  </p:normalViewPr>
  <p:slideViewPr>
    <p:cSldViewPr>
      <p:cViewPr>
        <p:scale>
          <a:sx n="110" d="100"/>
          <a:sy n="110" d="100"/>
        </p:scale>
        <p:origin x="-7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de-CH"/>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24F5DFA2-70BB-4F5F-B089-006631623FFB}" type="datetimeFigureOut">
              <a:rPr lang="de-DE"/>
              <a:pPr>
                <a:defRPr/>
              </a:pPr>
              <a:t>19.10.2012</a:t>
            </a:fld>
            <a:endParaRPr lang="de-CH"/>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de-CH" noProof="0" smtClean="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endParaRPr lang="de-CH" noProof="0" smtClean="0"/>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de-CH"/>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60A58C19-B47E-4ADE-BF75-7C1D948D4CE6}" type="slidenum">
              <a:rPr lang="de-CH"/>
              <a:pPr>
                <a:defRPr/>
              </a:pPr>
              <a:t>‹#›</a:t>
            </a:fld>
            <a:endParaRPr lang="de-CH"/>
          </a:p>
        </p:txBody>
      </p:sp>
    </p:spTree>
    <p:extLst>
      <p:ext uri="{BB962C8B-B14F-4D97-AF65-F5344CB8AC3E}">
        <p14:creationId xmlns:p14="http://schemas.microsoft.com/office/powerpoint/2010/main" xmlns="" val="11331706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60A58C19-B47E-4ADE-BF75-7C1D948D4CE6}" type="slidenum">
              <a:rPr lang="de-CH" smtClean="0"/>
              <a:pPr>
                <a:defRPr/>
              </a:pPr>
              <a:t>4</a:t>
            </a:fld>
            <a:endParaRPr lang="de-CH"/>
          </a:p>
        </p:txBody>
      </p:sp>
    </p:spTree>
    <p:extLst>
      <p:ext uri="{BB962C8B-B14F-4D97-AF65-F5344CB8AC3E}">
        <p14:creationId xmlns:p14="http://schemas.microsoft.com/office/powerpoint/2010/main" xmlns="" val="2181844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2771" name="Notizenplatzhalt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15364" name="Foliennummernplatzhalter 3"/>
          <p:cNvSpPr>
            <a:spLocks noGrp="1"/>
          </p:cNvSpPr>
          <p:nvPr>
            <p:ph type="sldNum" sz="quarter" idx="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3424454A-0462-4328-A05C-265E1C29EDA6}" type="slidenum">
              <a:rPr lang="de-CH" smtClean="0"/>
              <a:pPr eaLnBrk="1" hangingPunct="1">
                <a:defRPr/>
              </a:pPr>
              <a:t>6</a:t>
            </a:fld>
            <a:endParaRPr lang="de-CH"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4035"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5059"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6083" name="Rectangle 3"/>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4" name="Grafik 9" descr="ngmn_welle_k.jpg"/>
          <p:cNvPicPr>
            <a:picLocks noChangeAspect="1"/>
          </p:cNvPicPr>
          <p:nvPr/>
        </p:nvPicPr>
        <p:blipFill>
          <a:blip r:embed="rId2" cstate="print"/>
          <a:srcRect/>
          <a:stretch>
            <a:fillRect/>
          </a:stretch>
        </p:blipFill>
        <p:spPr bwMode="auto">
          <a:xfrm>
            <a:off x="0" y="2778125"/>
            <a:ext cx="7429500" cy="4079875"/>
          </a:xfrm>
          <a:prstGeom prst="rect">
            <a:avLst/>
          </a:prstGeom>
          <a:noFill/>
          <a:ln w="9525">
            <a:noFill/>
            <a:miter lim="800000"/>
            <a:headEnd/>
            <a:tailEnd/>
          </a:ln>
        </p:spPr>
      </p:pic>
      <p:sp>
        <p:nvSpPr>
          <p:cNvPr id="2" name="Titel 1"/>
          <p:cNvSpPr>
            <a:spLocks noGrp="1"/>
          </p:cNvSpPr>
          <p:nvPr>
            <p:ph type="title"/>
          </p:nvPr>
        </p:nvSpPr>
        <p:spPr>
          <a:xfrm>
            <a:off x="857224" y="1857364"/>
            <a:ext cx="7858180" cy="1285884"/>
          </a:xfrm>
        </p:spPr>
        <p:txBody>
          <a:bodyPr anchor="t"/>
          <a:lstStyle>
            <a:lvl1pPr>
              <a:defRPr sz="3200">
                <a:solidFill>
                  <a:srgbClr val="468329"/>
                </a:solidFill>
                <a:latin typeface="+mj-lt"/>
              </a:defRPr>
            </a:lvl1pPr>
          </a:lstStyle>
          <a:p>
            <a:r>
              <a:rPr lang="en-US" noProof="0" smtClean="0"/>
              <a:t>Click to edit Master title style</a:t>
            </a:r>
            <a:endParaRPr lang="en-GB" noProof="0" dirty="0"/>
          </a:p>
        </p:txBody>
      </p:sp>
      <p:sp>
        <p:nvSpPr>
          <p:cNvPr id="7" name="Textplatzhalter 6"/>
          <p:cNvSpPr>
            <a:spLocks noGrp="1"/>
          </p:cNvSpPr>
          <p:nvPr>
            <p:ph type="body" sz="quarter" idx="13"/>
          </p:nvPr>
        </p:nvSpPr>
        <p:spPr>
          <a:xfrm>
            <a:off x="3848512" y="4143380"/>
            <a:ext cx="5072062" cy="2571768"/>
          </a:xfrm>
        </p:spPr>
        <p:txBody>
          <a:bodyPr/>
          <a:lstStyle>
            <a:lvl1pPr marL="0">
              <a:buNone/>
              <a:defRPr sz="2400">
                <a:latin typeface="+mj-lt"/>
              </a:defRPr>
            </a:lvl1pPr>
            <a:lvl2pPr>
              <a:buNone/>
              <a:defRPr/>
            </a:lvl2pPr>
            <a:lvl3pPr>
              <a:buNone/>
              <a:defRPr/>
            </a:lvl3pPr>
            <a:lvl4pPr>
              <a:buNone/>
              <a:defRPr/>
            </a:lvl4pPr>
            <a:lvl5pPr>
              <a:buNone/>
              <a:defRPr/>
            </a:lvl5pPr>
          </a:lstStyle>
          <a:p>
            <a:pPr lvl="0"/>
            <a:r>
              <a:rPr lang="en-US" noProof="0" smtClean="0"/>
              <a:t>Click to edit Master text styles</a:t>
            </a:r>
          </a:p>
        </p:txBody>
      </p:sp>
      <p:sp>
        <p:nvSpPr>
          <p:cNvPr id="5" name="Foliennummernplatzhalter 4"/>
          <p:cNvSpPr>
            <a:spLocks noGrp="1"/>
          </p:cNvSpPr>
          <p:nvPr>
            <p:ph type="sldNum" sz="quarter" idx="14"/>
          </p:nvPr>
        </p:nvSpPr>
        <p:spPr/>
        <p:txBody>
          <a:bodyPr/>
          <a:lstStyle>
            <a:lvl1pPr>
              <a:defRPr sz="1000">
                <a:latin typeface="+mn-lt"/>
              </a:defRPr>
            </a:lvl1pPr>
          </a:lstStyle>
          <a:p>
            <a:pPr>
              <a:defRPr/>
            </a:pPr>
            <a:fld id="{BA0B1147-E6DA-445B-8C92-3A9042EC98B4}" type="slidenum">
              <a:rPr lang="en-GB" smtClean="0"/>
              <a:pPr>
                <a:defRPr/>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smtClean="0"/>
              <a:t>Click to edit Master title style</a:t>
            </a:r>
            <a:endParaRPr lang="en-GB" noProof="0" dirty="0"/>
          </a:p>
        </p:txBody>
      </p:sp>
      <p:sp>
        <p:nvSpPr>
          <p:cNvPr id="6" name="Textplatzhalter 9"/>
          <p:cNvSpPr>
            <a:spLocks noGrp="1"/>
          </p:cNvSpPr>
          <p:nvPr>
            <p:ph type="body" sz="quarter" idx="15"/>
          </p:nvPr>
        </p:nvSpPr>
        <p:spPr>
          <a:xfrm>
            <a:off x="142844" y="1071546"/>
            <a:ext cx="7000924" cy="285750"/>
          </a:xfrm>
          <a:prstGeom prst="rect">
            <a:avLst/>
          </a:prstGeom>
        </p:spPr>
        <p:txBody>
          <a:bodyPr/>
          <a:lstStyle>
            <a:lvl1pPr marL="0" indent="0">
              <a:buNone/>
              <a:defRPr sz="1600" b="1">
                <a:solidFill>
                  <a:srgbClr val="468329"/>
                </a:solidFill>
              </a:defRPr>
            </a:lvl1pPr>
          </a:lstStyle>
          <a:p>
            <a:pPr lvl="0"/>
            <a:r>
              <a:rPr lang="en-US" noProof="0" smtClean="0"/>
              <a:t>Click to edit Master text styles</a:t>
            </a:r>
          </a:p>
        </p:txBody>
      </p:sp>
      <p:sp>
        <p:nvSpPr>
          <p:cNvPr id="11" name="Textplatzhalter 10"/>
          <p:cNvSpPr>
            <a:spLocks noGrp="1"/>
          </p:cNvSpPr>
          <p:nvPr>
            <p:ph type="body" sz="quarter" idx="20"/>
          </p:nvPr>
        </p:nvSpPr>
        <p:spPr>
          <a:xfrm>
            <a:off x="785813" y="1785926"/>
            <a:ext cx="7929562" cy="4643470"/>
          </a:xfrm>
        </p:spPr>
        <p:txBody>
          <a:bodyPr/>
          <a:lstStyle>
            <a:lvl1pPr>
              <a:buClr>
                <a:srgbClr val="468329"/>
              </a:buClr>
              <a:buFont typeface="Wingdings" pitchFamily="2" charset="2"/>
              <a:buChar char="§"/>
              <a:defRPr>
                <a:latin typeface="+mn-lt"/>
              </a:defRPr>
            </a:lvl1pPr>
            <a:lvl2pPr>
              <a:buClr>
                <a:srgbClr val="468329"/>
              </a:buClr>
              <a:defRPr>
                <a:latin typeface="+mn-lt"/>
              </a:defRPr>
            </a:lvl2pPr>
            <a:lvl3pPr>
              <a:buClr>
                <a:srgbClr val="699419"/>
              </a:buClr>
              <a:buNone/>
              <a:defRPr>
                <a:latin typeface="+mn-lt"/>
              </a:defRPr>
            </a:lvl3pPr>
            <a:lvl4pPr>
              <a:buClr>
                <a:srgbClr val="699419"/>
              </a:buClr>
              <a:defRPr>
                <a:latin typeface="+mn-lt"/>
              </a:defRPr>
            </a:lvl4pPr>
            <a:lvl5pPr>
              <a:buClr>
                <a:srgbClr val="699419"/>
              </a:buClr>
              <a:defRPr>
                <a:latin typeface="+mn-lt"/>
              </a:defRPr>
            </a:lvl5pPr>
          </a:lstStyle>
          <a:p>
            <a:pPr lvl="0"/>
            <a:r>
              <a:rPr lang="en-US" noProof="0" smtClean="0"/>
              <a:t>Click to edit Master text styles</a:t>
            </a:r>
          </a:p>
          <a:p>
            <a:pPr lvl="1"/>
            <a:r>
              <a:rPr lang="en-US" noProof="0" smtClean="0"/>
              <a:t>Second level</a:t>
            </a:r>
          </a:p>
        </p:txBody>
      </p:sp>
      <p:sp>
        <p:nvSpPr>
          <p:cNvPr id="5" name="Foliennummernplatzhalter 5"/>
          <p:cNvSpPr>
            <a:spLocks noGrp="1"/>
          </p:cNvSpPr>
          <p:nvPr>
            <p:ph type="sldNum" sz="quarter" idx="21"/>
          </p:nvPr>
        </p:nvSpPr>
        <p:spPr/>
        <p:txBody>
          <a:bodyPr/>
          <a:lstStyle>
            <a:lvl1pPr>
              <a:defRPr/>
            </a:lvl1pPr>
          </a:lstStyle>
          <a:p>
            <a:pPr>
              <a:defRPr/>
            </a:pPr>
            <a:fld id="{3F204D83-AD82-4169-AFFA-4D0DC0CB817D}" type="slidenum">
              <a:rPr lang="en-GB"/>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875" y="381000"/>
            <a:ext cx="6900863" cy="511175"/>
          </a:xfrm>
        </p:spPr>
        <p:txBody>
          <a:bodyPr/>
          <a:lstStyle/>
          <a:p>
            <a:r>
              <a:rPr lang="en-US" smtClean="0"/>
              <a:t>Click to edit Master title style</a:t>
            </a:r>
            <a:endParaRPr lang="de-DE"/>
          </a:p>
        </p:txBody>
      </p:sp>
      <p:sp>
        <p:nvSpPr>
          <p:cNvPr id="3" name="Content Placeholder 2"/>
          <p:cNvSpPr>
            <a:spLocks noGrp="1"/>
          </p:cNvSpPr>
          <p:nvPr>
            <p:ph idx="1"/>
          </p:nvPr>
        </p:nvSpPr>
        <p:spPr>
          <a:xfrm>
            <a:off x="785813" y="1524000"/>
            <a:ext cx="7929562" cy="4691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Datumsplatzhalter 3"/>
          <p:cNvSpPr>
            <a:spLocks noGrp="1"/>
          </p:cNvSpPr>
          <p:nvPr>
            <p:ph type="dt" sz="half" idx="10"/>
          </p:nvPr>
        </p:nvSpPr>
        <p:spPr>
          <a:xfrm>
            <a:off x="785813"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0184432D-413C-4F22-BA17-64B842725CA8}" type="datetime1">
              <a:rPr lang="de-DE"/>
              <a:pPr/>
              <a:t>19.10.2012</a:t>
            </a:fld>
            <a:endParaRPr lang="de-CH"/>
          </a:p>
        </p:txBody>
      </p:sp>
      <p:sp>
        <p:nvSpPr>
          <p:cNvPr id="5" name="Fußzeilenplatzhalter 4"/>
          <p:cNvSpPr>
            <a:spLocks noGrp="1"/>
          </p:cNvSpPr>
          <p:nvPr>
            <p:ph type="ftr" sz="quarter" idx="11"/>
          </p:nvPr>
        </p:nvSpPr>
        <p:spPr>
          <a:xfrm>
            <a:off x="3124200" y="6356350"/>
            <a:ext cx="28956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en-GB"/>
              <a:t>NGMN - OC CONFIDENTIAL</a:t>
            </a:r>
            <a:endParaRPr lang="de-CH"/>
          </a:p>
        </p:txBody>
      </p:sp>
      <p:sp>
        <p:nvSpPr>
          <p:cNvPr id="6" name="Foliennummernplatzhalter 5"/>
          <p:cNvSpPr>
            <a:spLocks noGrp="1"/>
          </p:cNvSpPr>
          <p:nvPr>
            <p:ph type="sldNum" sz="quarter" idx="12"/>
          </p:nvPr>
        </p:nvSpPr>
        <p:spPr/>
        <p:txBody>
          <a:bodyPr/>
          <a:lstStyle>
            <a:lvl1pPr>
              <a:defRPr/>
            </a:lvl1pPr>
          </a:lstStyle>
          <a:p>
            <a:fld id="{B8BD07A7-854B-44F0-916A-623A46E5F49F}" type="slidenum">
              <a:rPr lang="de-CH"/>
              <a:pPr/>
              <a:t>‹#›</a:t>
            </a:fld>
            <a:endParaRPr lang="de-CH"/>
          </a:p>
        </p:txBody>
      </p:sp>
    </p:spTree>
    <p:extLst>
      <p:ext uri="{BB962C8B-B14F-4D97-AF65-F5344CB8AC3E}">
        <p14:creationId xmlns:p14="http://schemas.microsoft.com/office/powerpoint/2010/main" xmlns="" val="32414070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Grafik 8" descr="NGMN Logo groß.jpg"/>
          <p:cNvPicPr>
            <a:picLocks noChangeAspect="1"/>
          </p:cNvPicPr>
          <p:nvPr/>
        </p:nvPicPr>
        <p:blipFill>
          <a:blip r:embed="rId5" cstate="print"/>
          <a:stretch>
            <a:fillRect/>
          </a:stretch>
        </p:blipFill>
        <p:spPr>
          <a:xfrm>
            <a:off x="7215206" y="214290"/>
            <a:ext cx="1791086" cy="1011600"/>
          </a:xfrm>
          <a:prstGeom prst="rect">
            <a:avLst/>
          </a:prstGeom>
        </p:spPr>
      </p:pic>
      <p:sp>
        <p:nvSpPr>
          <p:cNvPr id="8" name="Rechteck 7"/>
          <p:cNvSpPr/>
          <p:nvPr/>
        </p:nvSpPr>
        <p:spPr>
          <a:xfrm>
            <a:off x="0" y="1527175"/>
            <a:ext cx="9144000" cy="984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7" name="Rechteck 6"/>
          <p:cNvSpPr/>
          <p:nvPr/>
        </p:nvSpPr>
        <p:spPr>
          <a:xfrm>
            <a:off x="0" y="1428750"/>
            <a:ext cx="9144000" cy="96838"/>
          </a:xfrm>
          <a:prstGeom prst="rect">
            <a:avLst/>
          </a:prstGeom>
          <a:solidFill>
            <a:srgbClr val="4683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de-CH"/>
          </a:p>
        </p:txBody>
      </p:sp>
      <p:sp>
        <p:nvSpPr>
          <p:cNvPr id="6" name="Foliennummernplatzhalt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fontAlgn="auto">
              <a:spcBef>
                <a:spcPts val="0"/>
              </a:spcBef>
              <a:spcAft>
                <a:spcPts val="0"/>
              </a:spcAft>
              <a:defRPr sz="1000">
                <a:solidFill>
                  <a:schemeClr val="tx1">
                    <a:tint val="75000"/>
                  </a:schemeClr>
                </a:solidFill>
                <a:latin typeface="+mn-lt"/>
                <a:cs typeface="Arial" pitchFamily="34" charset="0"/>
              </a:defRPr>
            </a:lvl1pPr>
          </a:lstStyle>
          <a:p>
            <a:pPr>
              <a:defRPr/>
            </a:pPr>
            <a:fld id="{19A6171E-44F5-4B9F-94C1-6A6DEB14F583}" type="slidenum">
              <a:rPr lang="en-GB" smtClean="0"/>
              <a:pPr>
                <a:defRPr/>
              </a:pPr>
              <a:t>‹#›</a:t>
            </a:fld>
            <a:endParaRPr lang="en-GB" dirty="0"/>
          </a:p>
        </p:txBody>
      </p:sp>
      <p:sp>
        <p:nvSpPr>
          <p:cNvPr id="1032" name="Titelplatzhalter 11"/>
          <p:cNvSpPr>
            <a:spLocks noGrp="1"/>
          </p:cNvSpPr>
          <p:nvPr>
            <p:ph type="title"/>
          </p:nvPr>
        </p:nvSpPr>
        <p:spPr bwMode="auto">
          <a:xfrm>
            <a:off x="142875" y="560388"/>
            <a:ext cx="6900863" cy="5111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dirty="0" err="1" smtClean="0"/>
              <a:t>Titelmasterformat</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p:txBody>
      </p:sp>
      <p:sp>
        <p:nvSpPr>
          <p:cNvPr id="1033" name="Textplatzhalter 16"/>
          <p:cNvSpPr>
            <a:spLocks noGrp="1"/>
          </p:cNvSpPr>
          <p:nvPr>
            <p:ph type="body" idx="1"/>
          </p:nvPr>
        </p:nvSpPr>
        <p:spPr bwMode="auto">
          <a:xfrm>
            <a:off x="785813" y="1785938"/>
            <a:ext cx="7929562" cy="4643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a:p>
            <a:pPr lvl="3"/>
            <a:r>
              <a:rPr lang="en-GB" dirty="0" err="1" smtClean="0"/>
              <a:t>Vierte</a:t>
            </a:r>
            <a:r>
              <a:rPr lang="en-GB" dirty="0" smtClean="0"/>
              <a:t> </a:t>
            </a:r>
            <a:r>
              <a:rPr lang="en-GB" dirty="0" err="1" smtClean="0"/>
              <a:t>Ebene</a:t>
            </a:r>
            <a:endParaRPr lang="en-GB" dirty="0" smtClean="0"/>
          </a:p>
          <a:p>
            <a:pPr lvl="4"/>
            <a:r>
              <a:rPr lang="en-GB" dirty="0" err="1" smtClean="0"/>
              <a:t>Fünfte</a:t>
            </a:r>
            <a:r>
              <a:rPr lang="en-GB" dirty="0" smtClean="0"/>
              <a:t> </a:t>
            </a:r>
            <a:r>
              <a:rPr lang="en-GB" dirty="0" err="1" smtClean="0"/>
              <a:t>Ebene</a:t>
            </a:r>
            <a:endParaRPr lang="en-GB" dirty="0" smtClean="0"/>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6" r:id="rId3"/>
  </p:sldLayoutIdLst>
  <p:hf hdr="0" ftr="0" dt="0"/>
  <p:txStyles>
    <p:titleStyle>
      <a:lvl1pPr algn="l" rtl="0" eaLnBrk="1" fontAlgn="base" hangingPunct="1">
        <a:spcBef>
          <a:spcPct val="0"/>
        </a:spcBef>
        <a:spcAft>
          <a:spcPct val="0"/>
        </a:spcAft>
        <a:defRPr sz="2400" b="1" kern="1200" spc="50">
          <a:solidFill>
            <a:srgbClr val="468329"/>
          </a:solidFill>
          <a:latin typeface="+mj-lt"/>
          <a:ea typeface="+mj-ea"/>
          <a:cs typeface="Arial" pitchFamily="34" charset="0"/>
        </a:defRPr>
      </a:lvl1pPr>
      <a:lvl2pPr algn="l" rtl="0" eaLnBrk="1" fontAlgn="base" hangingPunct="1">
        <a:spcBef>
          <a:spcPct val="0"/>
        </a:spcBef>
        <a:spcAft>
          <a:spcPct val="0"/>
        </a:spcAft>
        <a:defRPr sz="2800" b="1">
          <a:solidFill>
            <a:srgbClr val="699419"/>
          </a:solidFill>
          <a:latin typeface="Arial" charset="0"/>
          <a:cs typeface="Arial" pitchFamily="34" charset="0"/>
        </a:defRPr>
      </a:lvl2pPr>
      <a:lvl3pPr algn="l" rtl="0" eaLnBrk="1" fontAlgn="base" hangingPunct="1">
        <a:spcBef>
          <a:spcPct val="0"/>
        </a:spcBef>
        <a:spcAft>
          <a:spcPct val="0"/>
        </a:spcAft>
        <a:defRPr sz="2800" b="1">
          <a:solidFill>
            <a:srgbClr val="699419"/>
          </a:solidFill>
          <a:latin typeface="Arial" charset="0"/>
          <a:cs typeface="Arial" pitchFamily="34" charset="0"/>
        </a:defRPr>
      </a:lvl3pPr>
      <a:lvl4pPr algn="l" rtl="0" eaLnBrk="1" fontAlgn="base" hangingPunct="1">
        <a:spcBef>
          <a:spcPct val="0"/>
        </a:spcBef>
        <a:spcAft>
          <a:spcPct val="0"/>
        </a:spcAft>
        <a:defRPr sz="2800" b="1">
          <a:solidFill>
            <a:srgbClr val="699419"/>
          </a:solidFill>
          <a:latin typeface="Arial" charset="0"/>
          <a:cs typeface="Arial" pitchFamily="34" charset="0"/>
        </a:defRPr>
      </a:lvl4pPr>
      <a:lvl5pPr algn="l" rtl="0" eaLnBrk="1" fontAlgn="base" hangingPunct="1">
        <a:spcBef>
          <a:spcPct val="0"/>
        </a:spcBef>
        <a:spcAft>
          <a:spcPct val="0"/>
        </a:spcAft>
        <a:defRPr sz="2800" b="1">
          <a:solidFill>
            <a:srgbClr val="699419"/>
          </a:solidFill>
          <a:latin typeface="Arial" charset="0"/>
          <a:cs typeface="Arial" pitchFamily="34" charset="0"/>
        </a:defRPr>
      </a:lvl5pPr>
      <a:lvl6pPr marL="457200" algn="l" rtl="0" eaLnBrk="1" fontAlgn="base" hangingPunct="1">
        <a:spcBef>
          <a:spcPct val="0"/>
        </a:spcBef>
        <a:spcAft>
          <a:spcPct val="0"/>
        </a:spcAft>
        <a:defRPr sz="3800" b="1">
          <a:solidFill>
            <a:srgbClr val="699419"/>
          </a:solidFill>
          <a:latin typeface="Arial" pitchFamily="34" charset="0"/>
          <a:cs typeface="Arial" pitchFamily="34" charset="0"/>
        </a:defRPr>
      </a:lvl6pPr>
      <a:lvl7pPr marL="914400" algn="l" rtl="0" eaLnBrk="1" fontAlgn="base" hangingPunct="1">
        <a:spcBef>
          <a:spcPct val="0"/>
        </a:spcBef>
        <a:spcAft>
          <a:spcPct val="0"/>
        </a:spcAft>
        <a:defRPr sz="3800" b="1">
          <a:solidFill>
            <a:srgbClr val="699419"/>
          </a:solidFill>
          <a:latin typeface="Arial" pitchFamily="34" charset="0"/>
          <a:cs typeface="Arial" pitchFamily="34" charset="0"/>
        </a:defRPr>
      </a:lvl7pPr>
      <a:lvl8pPr marL="1371600" algn="l" rtl="0" eaLnBrk="1" fontAlgn="base" hangingPunct="1">
        <a:spcBef>
          <a:spcPct val="0"/>
        </a:spcBef>
        <a:spcAft>
          <a:spcPct val="0"/>
        </a:spcAft>
        <a:defRPr sz="3800" b="1">
          <a:solidFill>
            <a:srgbClr val="699419"/>
          </a:solidFill>
          <a:latin typeface="Arial" pitchFamily="34" charset="0"/>
          <a:cs typeface="Arial" pitchFamily="34" charset="0"/>
        </a:defRPr>
      </a:lvl8pPr>
      <a:lvl9pPr marL="1828800" algn="l" rtl="0" eaLnBrk="1" fontAlgn="base" hangingPunct="1">
        <a:spcBef>
          <a:spcPct val="0"/>
        </a:spcBef>
        <a:spcAft>
          <a:spcPct val="0"/>
        </a:spcAft>
        <a:defRPr sz="3800" b="1">
          <a:solidFill>
            <a:srgbClr val="699419"/>
          </a:solidFill>
          <a:latin typeface="Arial" pitchFamily="34" charset="0"/>
          <a:cs typeface="Arial" pitchFamily="34" charset="0"/>
        </a:defRPr>
      </a:lvl9pPr>
    </p:titleStyle>
    <p:bodyStyle>
      <a:lvl1pPr marL="342900" indent="-342900" algn="l" rtl="0" eaLnBrk="1" fontAlgn="base" hangingPunct="1">
        <a:spcBef>
          <a:spcPct val="20000"/>
        </a:spcBef>
        <a:spcAft>
          <a:spcPct val="0"/>
        </a:spcAft>
        <a:buClr>
          <a:srgbClr val="468329"/>
        </a:buClr>
        <a:buFont typeface="Wingdings" pitchFamily="2" charset="2"/>
        <a:buChar char="§"/>
        <a:defRPr sz="2800" kern="1200" spc="50">
          <a:solidFill>
            <a:schemeClr val="tx1"/>
          </a:solidFill>
          <a:latin typeface="+mn-lt"/>
          <a:ea typeface="+mn-ea"/>
          <a:cs typeface="Arial" pitchFamily="34" charset="0"/>
        </a:defRPr>
      </a:lvl1pPr>
      <a:lvl2pPr marL="742950" indent="-285750" algn="l" rtl="0" eaLnBrk="1" fontAlgn="base" hangingPunct="1">
        <a:spcBef>
          <a:spcPct val="20000"/>
        </a:spcBef>
        <a:spcAft>
          <a:spcPct val="0"/>
        </a:spcAft>
        <a:buClr>
          <a:srgbClr val="468329"/>
        </a:buClr>
        <a:buFont typeface="Arial" charset="0"/>
        <a:buChar char="–"/>
        <a:defRPr sz="2600" kern="1200" spc="50">
          <a:solidFill>
            <a:schemeClr val="tx1"/>
          </a:solidFill>
          <a:latin typeface="+mn-lt"/>
          <a:ea typeface="+mn-ea"/>
          <a:cs typeface="Arial" pitchFamily="34" charset="0"/>
        </a:defRPr>
      </a:lvl2pPr>
      <a:lvl3pPr marL="1143000" indent="-228600" algn="l" rtl="0" eaLnBrk="1" fontAlgn="base" hangingPunct="1">
        <a:spcBef>
          <a:spcPct val="20000"/>
        </a:spcBef>
        <a:spcAft>
          <a:spcPct val="0"/>
        </a:spcAft>
        <a:buClr>
          <a:srgbClr val="468329"/>
        </a:buClr>
        <a:buFont typeface="Wingdings" pitchFamily="2" charset="2"/>
        <a:buChar char=""/>
        <a:defRPr sz="2400" kern="1200" spc="50">
          <a:solidFill>
            <a:schemeClr val="tx1"/>
          </a:solidFill>
          <a:latin typeface="+mn-lt"/>
          <a:ea typeface="+mn-ea"/>
          <a:cs typeface="Arial" pitchFamily="34" charset="0"/>
        </a:defRPr>
      </a:lvl3pPr>
      <a:lvl4pPr marL="16002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4pPr>
      <a:lvl5pPr marL="2057400" indent="-228600" algn="l" rtl="0" eaLnBrk="1" fontAlgn="base" hangingPunct="1">
        <a:spcBef>
          <a:spcPct val="20000"/>
        </a:spcBef>
        <a:spcAft>
          <a:spcPct val="0"/>
        </a:spcAft>
        <a:buFont typeface="Arial" charset="0"/>
        <a:buChar char="»"/>
        <a:defRPr sz="2000" kern="1200" spc="5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5.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9.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8.jpeg"/><Relationship Id="rId7"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6.png"/><Relationship Id="rId11" Type="http://schemas.openxmlformats.org/officeDocument/2006/relationships/image" Target="../media/image19.jpeg"/><Relationship Id="rId5" Type="http://schemas.openxmlformats.org/officeDocument/2006/relationships/image" Target="../media/image15.jpeg"/><Relationship Id="rId10" Type="http://schemas.openxmlformats.org/officeDocument/2006/relationships/image" Target="../media/image7.jpeg"/><Relationship Id="rId4" Type="http://schemas.openxmlformats.org/officeDocument/2006/relationships/image" Target="../media/image14.jpeg"/><Relationship Id="rId9"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a:xfrm>
            <a:off x="683568" y="1857375"/>
            <a:ext cx="8424936" cy="1285875"/>
          </a:xfrm>
        </p:spPr>
        <p:txBody>
          <a:bodyPr/>
          <a:lstStyle/>
          <a:p>
            <a:r>
              <a:rPr lang="en-GB" dirty="0" smtClean="0"/>
              <a:t>NGMN Alliance </a:t>
            </a:r>
            <a:r>
              <a:rPr lang="en-GB" sz="2800" dirty="0" smtClean="0"/>
              <a:t>Report</a:t>
            </a:r>
            <a:r>
              <a:rPr lang="en-GB" dirty="0" smtClean="0"/>
              <a:t> for 3GPP PCG#29</a:t>
            </a:r>
          </a:p>
        </p:txBody>
      </p:sp>
      <p:sp>
        <p:nvSpPr>
          <p:cNvPr id="10" name="Textplatzhalter 9"/>
          <p:cNvSpPr>
            <a:spLocks noGrp="1"/>
          </p:cNvSpPr>
          <p:nvPr>
            <p:ph type="body" sz="quarter" idx="13"/>
          </p:nvPr>
        </p:nvSpPr>
        <p:spPr>
          <a:xfrm>
            <a:off x="4071938" y="3501008"/>
            <a:ext cx="5072062" cy="2571750"/>
          </a:xfrm>
        </p:spPr>
        <p:txBody>
          <a:bodyPr/>
          <a:lstStyle/>
          <a:p>
            <a:pPr marL="342900">
              <a:defRPr/>
            </a:pPr>
            <a:r>
              <a:rPr lang="de-DE" sz="2200" b="1" dirty="0" smtClean="0"/>
              <a:t>Philipp Deibert</a:t>
            </a:r>
            <a:endParaRPr lang="en-GB" sz="2200" b="1" dirty="0" smtClean="0"/>
          </a:p>
          <a:p>
            <a:pPr marL="342900">
              <a:defRPr/>
            </a:pPr>
            <a:r>
              <a:rPr lang="en-US" sz="2200" b="1" dirty="0" smtClean="0"/>
              <a:t>Executive </a:t>
            </a:r>
            <a:r>
              <a:rPr lang="en-US" sz="2200" b="1" dirty="0" err="1" smtClean="0"/>
              <a:t>Programme</a:t>
            </a:r>
            <a:r>
              <a:rPr lang="en-US" sz="2200" b="1" dirty="0" smtClean="0"/>
              <a:t> Manager</a:t>
            </a:r>
            <a:endParaRPr lang="en-US" sz="2200" b="1" dirty="0"/>
          </a:p>
          <a:p>
            <a:endParaRPr lang="en-GB" sz="2200" b="1" dirty="0" smtClean="0"/>
          </a:p>
          <a:p>
            <a:r>
              <a:rPr lang="en-GB" sz="2200" b="1" dirty="0" smtClean="0"/>
              <a:t>October 24</a:t>
            </a:r>
            <a:r>
              <a:rPr lang="en-GB" sz="2200" b="1" baseline="30000" dirty="0" smtClean="0"/>
              <a:t>th</a:t>
            </a:r>
            <a:r>
              <a:rPr lang="en-GB" sz="2200" b="1" dirty="0" smtClean="0"/>
              <a:t>, 2012</a:t>
            </a:r>
          </a:p>
          <a:p>
            <a:r>
              <a:rPr lang="en-GB" sz="2200" b="1" dirty="0" smtClean="0"/>
              <a:t>San Francisco, US</a:t>
            </a:r>
          </a:p>
        </p:txBody>
      </p:sp>
      <p:sp>
        <p:nvSpPr>
          <p:cNvPr id="8" name="Foliennummernplatzhalter 4"/>
          <p:cNvSpPr>
            <a:spLocks noGrp="1"/>
          </p:cNvSpPr>
          <p:nvPr>
            <p:ph type="sldNum" sz="quarter" idx="14"/>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8EFB9D33-0C7C-4C0B-98ED-21EADEF18B1B}" type="slidenum">
              <a:rPr lang="en-GB">
                <a:solidFill>
                  <a:srgbClr val="898989"/>
                </a:solidFill>
              </a:rPr>
              <a:pPr eaLnBrk="1" hangingPunct="1"/>
              <a:t>1</a:t>
            </a:fld>
            <a:endParaRPr lang="en-GB" dirty="0">
              <a:solidFill>
                <a:srgbClr val="898989"/>
              </a:solidFill>
            </a:endParaRPr>
          </a:p>
        </p:txBody>
      </p:sp>
      <p:sp>
        <p:nvSpPr>
          <p:cNvPr id="5" name="TextBox 4"/>
          <p:cNvSpPr txBox="1"/>
          <p:nvPr/>
        </p:nvSpPr>
        <p:spPr>
          <a:xfrm>
            <a:off x="467544" y="404664"/>
            <a:ext cx="1728192" cy="369332"/>
          </a:xfrm>
          <a:prstGeom prst="rect">
            <a:avLst/>
          </a:prstGeom>
          <a:noFill/>
        </p:spPr>
        <p:txBody>
          <a:bodyPr wrap="square" rtlCol="0">
            <a:spAutoFit/>
          </a:bodyPr>
          <a:lstStyle/>
          <a:p>
            <a:r>
              <a:rPr lang="en-GB" dirty="0" smtClean="0"/>
              <a:t>PCG29_24</a:t>
            </a:r>
            <a:endParaRPr lang="en-US" dirty="0"/>
          </a:p>
        </p:txBody>
      </p:sp>
    </p:spTree>
    <p:extLst>
      <p:ext uri="{BB962C8B-B14F-4D97-AF65-F5344CB8AC3E}">
        <p14:creationId xmlns:p14="http://schemas.microsoft.com/office/powerpoint/2010/main" xmlns="" val="41301232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66AAE42B-905B-46ED-A651-914611D8BE71}" type="slidenum">
              <a:rPr lang="en-US">
                <a:solidFill>
                  <a:srgbClr val="898989"/>
                </a:solidFill>
                <a:latin typeface="DIN 1451 Com Mittelschrift" pitchFamily="34" charset="0"/>
              </a:rPr>
              <a:pPr eaLnBrk="1" hangingPunct="1"/>
              <a:t>10</a:t>
            </a:fld>
            <a:endParaRPr lang="en-US">
              <a:solidFill>
                <a:srgbClr val="898989"/>
              </a:solidFill>
              <a:latin typeface="DIN 1451 Com Mittelschrift" pitchFamily="34" charset="0"/>
            </a:endParaRPr>
          </a:p>
        </p:txBody>
      </p:sp>
      <p:sp>
        <p:nvSpPr>
          <p:cNvPr id="16388" name="Rectangle 5"/>
          <p:cNvSpPr>
            <a:spLocks noGrp="1"/>
          </p:cNvSpPr>
          <p:nvPr>
            <p:ph type="title"/>
          </p:nvPr>
        </p:nvSpPr>
        <p:spPr/>
        <p:txBody>
          <a:bodyPr/>
          <a:lstStyle/>
          <a:p>
            <a:pPr>
              <a:defRPr/>
            </a:pPr>
            <a:r>
              <a:rPr lang="en-US" dirty="0" smtClean="0">
                <a:latin typeface="+mn-lt"/>
              </a:rPr>
              <a:t>Overview </a:t>
            </a:r>
            <a:r>
              <a:rPr lang="en-US" dirty="0"/>
              <a:t>of NGMN </a:t>
            </a:r>
            <a:r>
              <a:rPr lang="en-US" dirty="0" smtClean="0">
                <a:latin typeface="+mn-lt"/>
              </a:rPr>
              <a:t>running projects (3/3)</a:t>
            </a:r>
          </a:p>
        </p:txBody>
      </p:sp>
      <p:sp>
        <p:nvSpPr>
          <p:cNvPr id="15" name="Rectangle 19"/>
          <p:cNvSpPr>
            <a:spLocks noChangeArrowheads="1"/>
          </p:cNvSpPr>
          <p:nvPr/>
        </p:nvSpPr>
        <p:spPr bwMode="auto">
          <a:xfrm>
            <a:off x="1509713" y="1724025"/>
            <a:ext cx="847725"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US" altLang="de-DE" sz="1300" b="1">
                <a:solidFill>
                  <a:schemeClr val="bg1"/>
                </a:solidFill>
                <a:cs typeface="Arial" pitchFamily="34" charset="0"/>
              </a:rPr>
              <a:t>Lead</a:t>
            </a:r>
          </a:p>
        </p:txBody>
      </p:sp>
      <p:sp>
        <p:nvSpPr>
          <p:cNvPr id="16" name="Rectangle 19"/>
          <p:cNvSpPr>
            <a:spLocks noChangeArrowheads="1"/>
          </p:cNvSpPr>
          <p:nvPr/>
        </p:nvSpPr>
        <p:spPr bwMode="auto">
          <a:xfrm>
            <a:off x="2474913" y="1724025"/>
            <a:ext cx="6508750"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US" altLang="de-DE" sz="1300" b="1">
                <a:solidFill>
                  <a:schemeClr val="bg1"/>
                </a:solidFill>
                <a:cs typeface="Arial" pitchFamily="34" charset="0"/>
              </a:rPr>
              <a:t>Scope</a:t>
            </a:r>
          </a:p>
        </p:txBody>
      </p:sp>
      <p:sp>
        <p:nvSpPr>
          <p:cNvPr id="22534" name="Rectangle 15"/>
          <p:cNvSpPr>
            <a:spLocks noChangeArrowheads="1"/>
          </p:cNvSpPr>
          <p:nvPr/>
        </p:nvSpPr>
        <p:spPr bwMode="auto">
          <a:xfrm>
            <a:off x="2474913" y="2114550"/>
            <a:ext cx="6508750" cy="568325"/>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a:t>Requirements on band plans for new IMT bands, evaluation of applicability for TDD/ FDD, requirements for WRC </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a:t>Input to other NGMN projects with regards to spectrum issues</a:t>
            </a:r>
          </a:p>
        </p:txBody>
      </p:sp>
      <p:sp>
        <p:nvSpPr>
          <p:cNvPr id="22535" name="Rectangle 19"/>
          <p:cNvSpPr>
            <a:spLocks noChangeArrowheads="1"/>
          </p:cNvSpPr>
          <p:nvPr/>
        </p:nvSpPr>
        <p:spPr bwMode="auto">
          <a:xfrm>
            <a:off x="204788" y="2114550"/>
            <a:ext cx="1143000" cy="5683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a:solidFill>
                  <a:schemeClr val="bg1"/>
                </a:solidFill>
              </a:rPr>
              <a:t>Spectrum</a:t>
            </a:r>
          </a:p>
        </p:txBody>
      </p:sp>
      <p:pic>
        <p:nvPicPr>
          <p:cNvPr id="22536" name="Picture 9" descr="P:\Templates\About us Grafiken\Alle Partner Logos\Members\Logo KP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00188" y="2209800"/>
            <a:ext cx="852487" cy="376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7" name="Rectangle 15"/>
          <p:cNvSpPr>
            <a:spLocks noChangeArrowheads="1"/>
          </p:cNvSpPr>
          <p:nvPr/>
        </p:nvSpPr>
        <p:spPr bwMode="auto">
          <a:xfrm>
            <a:off x="2474913" y="3486150"/>
            <a:ext cx="6508750" cy="738188"/>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100"/>
              </a:lnSpc>
              <a:spcBef>
                <a:spcPts val="400"/>
              </a:spcBef>
              <a:spcAft>
                <a:spcPts val="400"/>
              </a:spcAft>
              <a:buClr>
                <a:srgbClr val="699419"/>
              </a:buClr>
              <a:buSzPct val="100000"/>
              <a:buFont typeface="Wingdings" pitchFamily="2" charset="2"/>
              <a:buChar char="§"/>
            </a:pPr>
            <a:endParaRPr lang="en-US" sz="1200"/>
          </a:p>
          <a:p>
            <a:pPr marL="190500" indent="-190500" algn="just">
              <a:lnSpc>
                <a:spcPts val="1100"/>
              </a:lnSpc>
              <a:spcBef>
                <a:spcPts val="400"/>
              </a:spcBef>
              <a:spcAft>
                <a:spcPts val="400"/>
              </a:spcAft>
              <a:buClr>
                <a:srgbClr val="699419"/>
              </a:buClr>
              <a:buSzPct val="100000"/>
              <a:buFont typeface="Wingdings" pitchFamily="2" charset="2"/>
              <a:buChar char="§"/>
            </a:pPr>
            <a:r>
              <a:rPr lang="en-US" sz="1200"/>
              <a:t>Ex-ante declaration of expected royalty rates</a:t>
            </a:r>
          </a:p>
          <a:p>
            <a:pPr marL="190500" indent="-190500" algn="just">
              <a:lnSpc>
                <a:spcPts val="1100"/>
              </a:lnSpc>
              <a:spcBef>
                <a:spcPts val="400"/>
              </a:spcBef>
              <a:spcAft>
                <a:spcPts val="400"/>
              </a:spcAft>
              <a:buClr>
                <a:srgbClr val="699419"/>
              </a:buClr>
              <a:buSzPct val="100000"/>
              <a:buFont typeface="Wingdings" pitchFamily="2" charset="2"/>
              <a:buChar char="§"/>
            </a:pPr>
            <a:r>
              <a:rPr lang="en-US" sz="1200"/>
              <a:t>LTE Patent Pool – Information, exchange of views and reports on progress</a:t>
            </a:r>
          </a:p>
          <a:p>
            <a:pPr marL="190500" indent="-190500" algn="just">
              <a:lnSpc>
                <a:spcPts val="1100"/>
              </a:lnSpc>
              <a:spcBef>
                <a:spcPts val="400"/>
              </a:spcBef>
              <a:spcAft>
                <a:spcPts val="400"/>
              </a:spcAft>
              <a:buClr>
                <a:srgbClr val="699419"/>
              </a:buClr>
              <a:buSzPct val="100000"/>
              <a:buFont typeface="Wingdings" pitchFamily="2" charset="2"/>
              <a:buChar char="§"/>
            </a:pPr>
            <a:r>
              <a:rPr lang="en-US" sz="1200"/>
              <a:t>IPR Status Workshops on transparency and predictability of royalty rates</a:t>
            </a:r>
          </a:p>
          <a:p>
            <a:pPr marL="190500" indent="-190500" algn="just">
              <a:lnSpc>
                <a:spcPts val="1100"/>
              </a:lnSpc>
              <a:spcBef>
                <a:spcPts val="400"/>
              </a:spcBef>
              <a:spcAft>
                <a:spcPts val="400"/>
              </a:spcAft>
              <a:buClr>
                <a:srgbClr val="699419"/>
              </a:buClr>
              <a:buSzPct val="100000"/>
              <a:buFont typeface="Wingdings" pitchFamily="2" charset="2"/>
              <a:buChar char="§"/>
            </a:pPr>
            <a:endParaRPr lang="en-US" sz="1200"/>
          </a:p>
        </p:txBody>
      </p:sp>
      <p:sp>
        <p:nvSpPr>
          <p:cNvPr id="22538" name="Rectangle 19"/>
          <p:cNvSpPr>
            <a:spLocks noChangeArrowheads="1"/>
          </p:cNvSpPr>
          <p:nvPr/>
        </p:nvSpPr>
        <p:spPr bwMode="auto">
          <a:xfrm>
            <a:off x="204788" y="3621088"/>
            <a:ext cx="1143000" cy="463550"/>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a:solidFill>
                  <a:schemeClr val="bg1"/>
                </a:solidFill>
              </a:rPr>
              <a:t>IPR</a:t>
            </a:r>
          </a:p>
        </p:txBody>
      </p:sp>
      <p:pic>
        <p:nvPicPr>
          <p:cNvPr id="22539" name="Grafik 73" descr="T_Logo.jpg"/>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04950" y="3668713"/>
            <a:ext cx="854075" cy="379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40" name="Rectangle 15"/>
          <p:cNvSpPr>
            <a:spLocks noChangeArrowheads="1"/>
          </p:cNvSpPr>
          <p:nvPr/>
        </p:nvSpPr>
        <p:spPr bwMode="auto">
          <a:xfrm>
            <a:off x="2474913" y="4403725"/>
            <a:ext cx="6499225" cy="463550"/>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100"/>
              </a:lnSpc>
              <a:spcBef>
                <a:spcPts val="400"/>
              </a:spcBef>
              <a:spcAft>
                <a:spcPts val="400"/>
              </a:spcAft>
              <a:buClr>
                <a:srgbClr val="699419"/>
              </a:buClr>
              <a:buSzPct val="100000"/>
              <a:buFont typeface="Wingdings" pitchFamily="2" charset="2"/>
              <a:buChar char="§"/>
            </a:pPr>
            <a:r>
              <a:rPr lang="en-US" sz="1200"/>
              <a:t>Milestone monitoring for 3GPP releases to verify the fulfilment of NGMN requirements </a:t>
            </a:r>
          </a:p>
          <a:p>
            <a:pPr marL="190500" indent="-190500" algn="just">
              <a:lnSpc>
                <a:spcPts val="1100"/>
              </a:lnSpc>
              <a:spcBef>
                <a:spcPts val="400"/>
              </a:spcBef>
              <a:spcAft>
                <a:spcPts val="400"/>
              </a:spcAft>
              <a:buClr>
                <a:srgbClr val="699419"/>
              </a:buClr>
              <a:buSzPct val="100000"/>
              <a:buFont typeface="Wingdings" pitchFamily="2" charset="2"/>
              <a:buChar char="§"/>
            </a:pPr>
            <a:r>
              <a:rPr lang="en-US" sz="1200"/>
              <a:t>Evaluation and alignment on contributions</a:t>
            </a:r>
          </a:p>
        </p:txBody>
      </p:sp>
      <p:sp>
        <p:nvSpPr>
          <p:cNvPr id="22541" name="Rectangle 19"/>
          <p:cNvSpPr>
            <a:spLocks noChangeArrowheads="1"/>
          </p:cNvSpPr>
          <p:nvPr/>
        </p:nvSpPr>
        <p:spPr bwMode="auto">
          <a:xfrm>
            <a:off x="204788" y="4362450"/>
            <a:ext cx="1143000" cy="463550"/>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a:solidFill>
                  <a:schemeClr val="bg1"/>
                </a:solidFill>
              </a:rPr>
              <a:t>Standards Alignment </a:t>
            </a:r>
          </a:p>
        </p:txBody>
      </p:sp>
      <p:pic>
        <p:nvPicPr>
          <p:cNvPr id="22542" name="Picture 17" descr="P:\Templates\About us Grafiken\Alle Partner Logos\Members\Logo Telecom Italia.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82738" y="4276725"/>
            <a:ext cx="714375"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543" name="Picture 23" descr="P:\Templates\About us Grafiken\Alle Partner Logos\Members\Logo Vodafone.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82738" y="4589463"/>
            <a:ext cx="714375" cy="315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44" name="Rectangle 15"/>
          <p:cNvSpPr>
            <a:spLocks noChangeArrowheads="1"/>
          </p:cNvSpPr>
          <p:nvPr/>
        </p:nvSpPr>
        <p:spPr bwMode="auto">
          <a:xfrm>
            <a:off x="2474913" y="2843213"/>
            <a:ext cx="6508750" cy="468312"/>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dirty="0"/>
              <a:t>Requirements and </a:t>
            </a:r>
            <a:r>
              <a:rPr lang="en-GB" sz="1200" dirty="0" smtClean="0"/>
              <a:t>optimisation</a:t>
            </a:r>
            <a:r>
              <a:rPr lang="en-US" sz="1200" dirty="0" smtClean="0"/>
              <a:t> </a:t>
            </a:r>
            <a:r>
              <a:rPr lang="en-US" sz="1200" dirty="0"/>
              <a:t>proposals for </a:t>
            </a:r>
            <a:r>
              <a:rPr lang="en-US" sz="1200" dirty="0" smtClean="0"/>
              <a:t>Circuit-Switched Fall-Back </a:t>
            </a:r>
            <a:r>
              <a:rPr lang="en-US" sz="1200" dirty="0"/>
              <a:t>solution for Voice</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dirty="0"/>
              <a:t>Requirements for Voice over LTE (IMS based) solutions (co-operation with GSMA)</a:t>
            </a:r>
          </a:p>
        </p:txBody>
      </p:sp>
      <p:sp>
        <p:nvSpPr>
          <p:cNvPr id="22545" name="Rectangle 19"/>
          <p:cNvSpPr>
            <a:spLocks noChangeArrowheads="1"/>
          </p:cNvSpPr>
          <p:nvPr/>
        </p:nvSpPr>
        <p:spPr bwMode="auto">
          <a:xfrm>
            <a:off x="204788" y="2843213"/>
            <a:ext cx="1143000" cy="468312"/>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Voice / SMS over LTE</a:t>
            </a:r>
          </a:p>
        </p:txBody>
      </p:sp>
      <p:pic>
        <p:nvPicPr>
          <p:cNvPr id="22546" name="Picture 13" descr="P:\Templates\About us Grafiken\Alle Partner Logos\Members\Logo Orange.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493838" y="2878138"/>
            <a:ext cx="858837" cy="37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47" name="Textfeld 70"/>
          <p:cNvSpPr txBox="1">
            <a:spLocks noChangeArrowheads="1"/>
          </p:cNvSpPr>
          <p:nvPr/>
        </p:nvSpPr>
        <p:spPr bwMode="auto">
          <a:xfrm>
            <a:off x="223838" y="6610350"/>
            <a:ext cx="2339975"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000" i="1" dirty="0">
                <a:cs typeface="Arial" pitchFamily="34" charset="0"/>
              </a:rPr>
              <a:t>Status: </a:t>
            </a:r>
            <a:r>
              <a:rPr lang="en-US" sz="1000" i="1" dirty="0" smtClean="0">
                <a:cs typeface="Arial" pitchFamily="34" charset="0"/>
              </a:rPr>
              <a:t>10.10.2012</a:t>
            </a:r>
            <a:endParaRPr lang="en-US" sz="1000" i="1" dirty="0">
              <a:cs typeface="Arial" pitchFamily="34" charset="0"/>
            </a:endParaRPr>
          </a:p>
        </p:txBody>
      </p:sp>
      <p:sp>
        <p:nvSpPr>
          <p:cNvPr id="24" name="Rectangle 15"/>
          <p:cNvSpPr>
            <a:spLocks noChangeArrowheads="1"/>
          </p:cNvSpPr>
          <p:nvPr/>
        </p:nvSpPr>
        <p:spPr bwMode="auto">
          <a:xfrm>
            <a:off x="2474913" y="5137150"/>
            <a:ext cx="6499225" cy="538163"/>
          </a:xfrm>
          <a:prstGeom prst="rect">
            <a:avLst/>
          </a:prstGeom>
          <a:solidFill>
            <a:schemeClr val="bg1"/>
          </a:solidFill>
          <a:ln w="12700" algn="ctr">
            <a:solidFill>
              <a:schemeClr val="tx1"/>
            </a:solidFill>
            <a:miter lim="800000"/>
            <a:headEnd/>
            <a:tailEnd/>
          </a:ln>
        </p:spPr>
        <p:txBody>
          <a:bodyPr tIns="46800" anchor="ctr"/>
          <a:lstStyle/>
          <a:p>
            <a:pPr marL="180975" indent="-180975" algn="just">
              <a:lnSpc>
                <a:spcPts val="1100"/>
              </a:lnSpc>
              <a:spcBef>
                <a:spcPts val="300"/>
              </a:spcBef>
              <a:spcAft>
                <a:spcPts val="300"/>
              </a:spcAft>
              <a:buClr>
                <a:srgbClr val="699419"/>
              </a:buClr>
              <a:buSzPct val="100000"/>
              <a:buFont typeface="Wingdings" pitchFamily="2" charset="2"/>
              <a:buChar char="§"/>
              <a:defRPr/>
            </a:pPr>
            <a:r>
              <a:rPr lang="de-DE" sz="1200" dirty="0">
                <a:cs typeface="Arial" pitchFamily="34" charset="0"/>
              </a:rPr>
              <a:t>Evaluation of implementation aspects like LTE Uplink coverage, 4x2 Mimo support ..</a:t>
            </a:r>
          </a:p>
          <a:p>
            <a:pPr marL="180975" indent="-180975" algn="just">
              <a:lnSpc>
                <a:spcPts val="1100"/>
              </a:lnSpc>
              <a:spcBef>
                <a:spcPts val="300"/>
              </a:spcBef>
              <a:spcAft>
                <a:spcPts val="300"/>
              </a:spcAft>
              <a:buClr>
                <a:srgbClr val="699419"/>
              </a:buClr>
              <a:buSzPct val="100000"/>
              <a:buFont typeface="Wingdings" pitchFamily="2" charset="2"/>
              <a:buChar char="§"/>
              <a:defRPr/>
            </a:pPr>
            <a:r>
              <a:rPr lang="de-DE" sz="1200" dirty="0">
                <a:cs typeface="Arial" pitchFamily="34" charset="0"/>
              </a:rPr>
              <a:t>Sharing of operational and </a:t>
            </a:r>
            <a:r>
              <a:rPr lang="de-DE" sz="1200" dirty="0" err="1">
                <a:cs typeface="Arial" pitchFamily="34" charset="0"/>
              </a:rPr>
              <a:t>deployment</a:t>
            </a:r>
            <a:r>
              <a:rPr lang="de-DE" sz="1200" dirty="0">
                <a:cs typeface="Arial" pitchFamily="34" charset="0"/>
              </a:rPr>
              <a:t> </a:t>
            </a:r>
            <a:r>
              <a:rPr lang="de-DE" sz="1200" dirty="0" err="1" smtClean="0">
                <a:cs typeface="Arial" pitchFamily="34" charset="0"/>
              </a:rPr>
              <a:t>aspects</a:t>
            </a:r>
            <a:endParaRPr lang="de-DE" sz="1200" dirty="0">
              <a:cs typeface="Arial" pitchFamily="34" charset="0"/>
            </a:endParaRPr>
          </a:p>
        </p:txBody>
      </p:sp>
      <p:sp>
        <p:nvSpPr>
          <p:cNvPr id="22549" name="Rectangle 19"/>
          <p:cNvSpPr>
            <a:spLocks noChangeArrowheads="1"/>
          </p:cNvSpPr>
          <p:nvPr/>
        </p:nvSpPr>
        <p:spPr bwMode="auto">
          <a:xfrm>
            <a:off x="204788" y="5137150"/>
            <a:ext cx="2144712" cy="538163"/>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GB" altLang="de-DE" sz="1200" b="1" dirty="0">
                <a:solidFill>
                  <a:schemeClr val="bg1"/>
                </a:solidFill>
              </a:rPr>
              <a:t>Sharing</a:t>
            </a:r>
          </a:p>
          <a:p>
            <a:pPr algn="ctr"/>
            <a:r>
              <a:rPr lang="de-DE" altLang="de-DE" sz="1200" b="1" dirty="0">
                <a:solidFill>
                  <a:schemeClr val="bg1"/>
                </a:solidFill>
              </a:rPr>
              <a:t>Experience on </a:t>
            </a:r>
            <a:r>
              <a:rPr lang="de-DE" altLang="de-DE" sz="1200" b="1" dirty="0" err="1">
                <a:solidFill>
                  <a:schemeClr val="bg1"/>
                </a:solidFill>
              </a:rPr>
              <a:t>Deployment</a:t>
            </a:r>
            <a:r>
              <a:rPr lang="de-DE" altLang="de-DE" sz="1200" b="1" dirty="0">
                <a:solidFill>
                  <a:schemeClr val="bg1"/>
                </a:solidFill>
              </a:rPr>
              <a:t> </a:t>
            </a:r>
            <a:r>
              <a:rPr lang="de-DE" altLang="de-DE" sz="1200" b="1" dirty="0" err="1">
                <a:solidFill>
                  <a:schemeClr val="bg1"/>
                </a:solidFill>
              </a:rPr>
              <a:t>and</a:t>
            </a:r>
            <a:r>
              <a:rPr lang="de-DE" altLang="de-DE" sz="1200" b="1" dirty="0">
                <a:solidFill>
                  <a:schemeClr val="bg1"/>
                </a:solidFill>
              </a:rPr>
              <a:t> </a:t>
            </a:r>
            <a:r>
              <a:rPr lang="de-DE" altLang="de-DE" sz="1200" b="1" dirty="0" err="1">
                <a:solidFill>
                  <a:schemeClr val="bg1"/>
                </a:solidFill>
              </a:rPr>
              <a:t>Operations</a:t>
            </a:r>
            <a:endParaRPr lang="en-GB" altLang="de-DE" sz="1200" b="1" dirty="0">
              <a:solidFill>
                <a:schemeClr val="bg1"/>
              </a:solidFill>
            </a:endParaRPr>
          </a:p>
        </p:txBody>
      </p:sp>
    </p:spTree>
    <p:extLst>
      <p:ext uri="{BB962C8B-B14F-4D97-AF65-F5344CB8AC3E}">
        <p14:creationId xmlns:p14="http://schemas.microsoft.com/office/powerpoint/2010/main" xmlns="" val="15585217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latin typeface="+mj-lt"/>
              </a:rPr>
              <a:t>Recently published documents</a:t>
            </a:r>
            <a:endParaRPr lang="en-GB" dirty="0">
              <a:latin typeface="+mj-lt"/>
            </a:endParaRPr>
          </a:p>
        </p:txBody>
      </p:sp>
      <p:sp>
        <p:nvSpPr>
          <p:cNvPr id="3" name="Text Placeholder 2"/>
          <p:cNvSpPr>
            <a:spLocks noGrp="1"/>
          </p:cNvSpPr>
          <p:nvPr>
            <p:ph type="body" sz="quarter" idx="15"/>
          </p:nvPr>
        </p:nvSpPr>
        <p:spPr/>
        <p:txBody>
          <a:bodyPr/>
          <a:lstStyle/>
          <a:p>
            <a:endParaRPr lang="en-GB">
              <a:latin typeface="+mj-lt"/>
            </a:endParaRPr>
          </a:p>
        </p:txBody>
      </p:sp>
      <p:sp>
        <p:nvSpPr>
          <p:cNvPr id="4" name="Text Placeholder 3"/>
          <p:cNvSpPr>
            <a:spLocks noGrp="1"/>
          </p:cNvSpPr>
          <p:nvPr>
            <p:ph type="body" sz="quarter" idx="20"/>
          </p:nvPr>
        </p:nvSpPr>
        <p:spPr>
          <a:xfrm>
            <a:off x="142875" y="1785926"/>
            <a:ext cx="7929562" cy="4643470"/>
          </a:xfrm>
        </p:spPr>
        <p:txBody>
          <a:bodyPr/>
          <a:lstStyle/>
          <a:p>
            <a:r>
              <a:rPr lang="en-GB" sz="1800" dirty="0"/>
              <a:t>P- NGCOR: </a:t>
            </a:r>
          </a:p>
          <a:p>
            <a:pPr lvl="1" indent="-381000"/>
            <a:r>
              <a:rPr lang="en-GB" sz="1600" dirty="0">
                <a:latin typeface="+mj-lt"/>
              </a:rPr>
              <a:t>NGCOR Requirements Final deliverable D5 </a:t>
            </a:r>
            <a:r>
              <a:rPr lang="en-GB" sz="1600" dirty="0" smtClean="0">
                <a:latin typeface="+mj-lt"/>
              </a:rPr>
              <a:t>v1.3 (public)</a:t>
            </a:r>
          </a:p>
          <a:p>
            <a:r>
              <a:rPr lang="en-GB" sz="1800" dirty="0" smtClean="0"/>
              <a:t>P-BEV (Backhaul Evolution):</a:t>
            </a:r>
          </a:p>
          <a:p>
            <a:pPr lvl="1" indent="-381000"/>
            <a:r>
              <a:rPr lang="en-GB" sz="1600" dirty="0" smtClean="0">
                <a:latin typeface="+mj-lt"/>
              </a:rPr>
              <a:t>Small </a:t>
            </a:r>
            <a:r>
              <a:rPr lang="en-GB" sz="1600" dirty="0">
                <a:latin typeface="+mj-lt"/>
              </a:rPr>
              <a:t>Cell Backhaul Requirements </a:t>
            </a:r>
            <a:r>
              <a:rPr lang="en-GB" sz="1600" dirty="0" smtClean="0">
                <a:latin typeface="+mj-lt"/>
              </a:rPr>
              <a:t>(public)</a:t>
            </a:r>
            <a:endParaRPr lang="en-GB" sz="1600" dirty="0">
              <a:latin typeface="+mj-lt"/>
            </a:endParaRPr>
          </a:p>
          <a:p>
            <a:r>
              <a:rPr lang="en-GB" sz="1800" dirty="0"/>
              <a:t>P-CRAN: Centralised RAN </a:t>
            </a:r>
          </a:p>
          <a:p>
            <a:pPr lvl="1" indent="-381000"/>
            <a:r>
              <a:rPr lang="en-GB" sz="1600" dirty="0">
                <a:latin typeface="+mj-lt"/>
              </a:rPr>
              <a:t>An Analysis of RAN Cost-Structure </a:t>
            </a:r>
            <a:r>
              <a:rPr lang="en-GB" sz="1600" dirty="0" smtClean="0">
                <a:latin typeface="+mj-lt"/>
              </a:rPr>
              <a:t>(internal)</a:t>
            </a:r>
            <a:endParaRPr lang="en-GB" sz="1600" dirty="0">
              <a:latin typeface="+mj-lt"/>
            </a:endParaRPr>
          </a:p>
          <a:p>
            <a:pPr lvl="1" indent="-381000"/>
            <a:r>
              <a:rPr lang="en-GB" sz="1600" dirty="0">
                <a:latin typeface="+mj-lt"/>
              </a:rPr>
              <a:t>General Requirements for C-RAN </a:t>
            </a:r>
            <a:r>
              <a:rPr lang="en-GB" sz="1600" dirty="0" smtClean="0">
                <a:latin typeface="+mj-lt"/>
              </a:rPr>
              <a:t>(internal)</a:t>
            </a:r>
            <a:endParaRPr lang="en-GB" sz="1600" dirty="0">
              <a:latin typeface="+mj-lt"/>
            </a:endParaRPr>
          </a:p>
          <a:p>
            <a:r>
              <a:rPr lang="en-GB" sz="1800" dirty="0" smtClean="0"/>
              <a:t>P-MATE: </a:t>
            </a:r>
            <a:r>
              <a:rPr lang="en-GB" sz="1800" dirty="0"/>
              <a:t>Project produced two deliverables: </a:t>
            </a:r>
            <a:endParaRPr lang="en-GB" sz="1800" dirty="0" smtClean="0"/>
          </a:p>
          <a:p>
            <a:pPr lvl="1" indent="-381000"/>
            <a:r>
              <a:rPr lang="en-GB" sz="1600" dirty="0">
                <a:latin typeface="+mj-lt"/>
              </a:rPr>
              <a:t>Compact Antenna Solutions </a:t>
            </a:r>
            <a:r>
              <a:rPr lang="en-GB" sz="1600" dirty="0" smtClean="0">
                <a:latin typeface="+mj-lt"/>
              </a:rPr>
              <a:t>(public) </a:t>
            </a:r>
            <a:endParaRPr lang="en-GB" sz="1600" dirty="0">
              <a:latin typeface="+mj-lt"/>
            </a:endParaRPr>
          </a:p>
          <a:p>
            <a:pPr lvl="1" indent="-381000"/>
            <a:r>
              <a:rPr lang="en-GB" sz="1600" dirty="0">
                <a:latin typeface="+mj-lt"/>
              </a:rPr>
              <a:t>Antenna Co-Site </a:t>
            </a:r>
            <a:r>
              <a:rPr lang="en-GB" sz="1600" dirty="0" smtClean="0">
                <a:latin typeface="+mj-lt"/>
              </a:rPr>
              <a:t>Solutions</a:t>
            </a:r>
            <a:r>
              <a:rPr lang="en-GB" sz="1600" dirty="0">
                <a:latin typeface="+mj-lt"/>
              </a:rPr>
              <a:t> </a:t>
            </a:r>
            <a:r>
              <a:rPr lang="en-GB" sz="1600" dirty="0" smtClean="0">
                <a:latin typeface="+mj-lt"/>
              </a:rPr>
              <a:t>(public)</a:t>
            </a:r>
            <a:endParaRPr lang="en-GB" sz="1600" dirty="0">
              <a:latin typeface="+mj-lt"/>
            </a:endParaRPr>
          </a:p>
          <a:p>
            <a:pPr marL="400050">
              <a:buFont typeface="Arial" pitchFamily="34" charset="0"/>
              <a:buChar char="•"/>
            </a:pPr>
            <a:endParaRPr lang="en-GB" sz="2000" dirty="0"/>
          </a:p>
          <a:p>
            <a:pPr marL="800100" lvl="1">
              <a:buFont typeface="Arial" pitchFamily="34" charset="0"/>
              <a:buChar char="•"/>
            </a:pPr>
            <a:endParaRPr lang="en-GB" sz="1800" dirty="0"/>
          </a:p>
        </p:txBody>
      </p:sp>
      <p:sp>
        <p:nvSpPr>
          <p:cNvPr id="5" name="Slide Number Placeholder 4"/>
          <p:cNvSpPr>
            <a:spLocks noGrp="1"/>
          </p:cNvSpPr>
          <p:nvPr>
            <p:ph type="sldNum" sz="quarter" idx="21"/>
          </p:nvPr>
        </p:nvSpPr>
        <p:spPr/>
        <p:txBody>
          <a:bodyPr/>
          <a:lstStyle/>
          <a:p>
            <a:fld id="{CBB2CB38-EE6D-4D2E-8A52-BCDC602B998E}" type="slidenum">
              <a:rPr lang="en-GB" smtClean="0"/>
              <a:pPr/>
              <a:t>11</a:t>
            </a:fld>
            <a:endParaRPr lang="en-GB" dirty="0"/>
          </a:p>
        </p:txBody>
      </p:sp>
    </p:spTree>
    <p:extLst>
      <p:ext uri="{BB962C8B-B14F-4D97-AF65-F5344CB8AC3E}">
        <p14:creationId xmlns:p14="http://schemas.microsoft.com/office/powerpoint/2010/main" xmlns="" val="16129888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t>Presentation Overview</a:t>
            </a:r>
            <a:endParaRPr lang="en-GB" dirty="0"/>
          </a:p>
        </p:txBody>
      </p:sp>
      <p:sp>
        <p:nvSpPr>
          <p:cNvPr id="4" name="Text Placeholder 3"/>
          <p:cNvSpPr>
            <a:spLocks noGrp="1"/>
          </p:cNvSpPr>
          <p:nvPr>
            <p:ph type="body" sz="quarter" idx="20"/>
          </p:nvPr>
        </p:nvSpPr>
        <p:spPr>
          <a:xfrm>
            <a:off x="142875" y="1785926"/>
            <a:ext cx="7929562" cy="4643470"/>
          </a:xfrm>
        </p:spPr>
        <p:txBody>
          <a:bodyPr/>
          <a:lstStyle/>
          <a:p>
            <a:endParaRPr lang="en-GB" sz="1800" b="1" dirty="0" smtClean="0"/>
          </a:p>
          <a:p>
            <a:r>
              <a:rPr lang="en-GB" sz="1800" b="1" dirty="0" smtClean="0"/>
              <a:t>Update on selected projects</a:t>
            </a:r>
          </a:p>
          <a:p>
            <a:pPr lvl="1" indent="-381000"/>
            <a:r>
              <a:rPr lang="en-GB" sz="1400" dirty="0" smtClean="0"/>
              <a:t>Next Generation Converged Operations Requirements</a:t>
            </a:r>
          </a:p>
          <a:p>
            <a:pPr lvl="1" indent="-381000"/>
            <a:r>
              <a:rPr lang="en-GB" sz="1400" dirty="0" smtClean="0"/>
              <a:t>Multi-SDO Activity</a:t>
            </a:r>
          </a:p>
          <a:p>
            <a:pPr lvl="1" indent="-381000"/>
            <a:r>
              <a:rPr lang="en-GB" sz="1400" dirty="0" smtClean="0"/>
              <a:t>Multi Band Multi Mode Terminals</a:t>
            </a:r>
          </a:p>
          <a:p>
            <a:pPr lvl="1" indent="-381000"/>
            <a:r>
              <a:rPr lang="en-GB" sz="1400" dirty="0" smtClean="0"/>
              <a:t>Centralised </a:t>
            </a:r>
            <a:r>
              <a:rPr lang="en-GB" sz="1400" dirty="0"/>
              <a:t>RAN</a:t>
            </a:r>
          </a:p>
          <a:p>
            <a:r>
              <a:rPr lang="en-GB" sz="1800" b="1" dirty="0" smtClean="0"/>
              <a:t>NGMN </a:t>
            </a:r>
            <a:r>
              <a:rPr lang="en-GB" sz="1800" b="1" dirty="0"/>
              <a:t>Industry Conference and Exhibition June </a:t>
            </a:r>
            <a:r>
              <a:rPr lang="en-GB" sz="1800" b="1" dirty="0" smtClean="0"/>
              <a:t>2012</a:t>
            </a:r>
          </a:p>
          <a:p>
            <a:r>
              <a:rPr lang="en-GB" sz="1800" b="1" dirty="0" smtClean="0"/>
              <a:t>Annex</a:t>
            </a:r>
            <a:endParaRPr lang="en-GB" sz="1800" b="1" dirty="0"/>
          </a:p>
          <a:p>
            <a:pPr marL="457200" lvl="1" indent="0">
              <a:buNone/>
            </a:pPr>
            <a:endParaRPr lang="en-GB" sz="2400" dirty="0" smtClean="0"/>
          </a:p>
          <a:p>
            <a:pPr lvl="1"/>
            <a:endParaRPr lang="en-GB" sz="2400" dirty="0" smtClean="0"/>
          </a:p>
          <a:p>
            <a:pPr lvl="1"/>
            <a:endParaRPr lang="en-GB" sz="2400" dirty="0"/>
          </a:p>
        </p:txBody>
      </p:sp>
      <p:sp>
        <p:nvSpPr>
          <p:cNvPr id="5" name="Slide Number Placeholder 4"/>
          <p:cNvSpPr>
            <a:spLocks noGrp="1"/>
          </p:cNvSpPr>
          <p:nvPr>
            <p:ph type="sldNum" sz="quarter" idx="21"/>
          </p:nvPr>
        </p:nvSpPr>
        <p:spPr/>
        <p:txBody>
          <a:bodyPr/>
          <a:lstStyle/>
          <a:p>
            <a:fld id="{8AC058FF-660D-4781-A436-A0B5790C1C58}" type="slidenum">
              <a:rPr lang="en-GB" smtClean="0"/>
              <a:pPr/>
              <a:t>2</a:t>
            </a:fld>
            <a:endParaRPr lang="en-GB"/>
          </a:p>
        </p:txBody>
      </p:sp>
    </p:spTree>
    <p:extLst>
      <p:ext uri="{BB962C8B-B14F-4D97-AF65-F5344CB8AC3E}">
        <p14:creationId xmlns:p14="http://schemas.microsoft.com/office/powerpoint/2010/main" xmlns="" val="1623530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560388"/>
            <a:ext cx="6900863" cy="511175"/>
          </a:xfrm>
        </p:spPr>
        <p:txBody>
          <a:bodyPr/>
          <a:lstStyle/>
          <a:p>
            <a:r>
              <a:rPr lang="en-GB" dirty="0" smtClean="0"/>
              <a:t>Update on selected projects</a:t>
            </a:r>
            <a:endParaRPr lang="en-GB" dirty="0">
              <a:solidFill>
                <a:srgbClr val="FF0000"/>
              </a:solidFill>
            </a:endParaRPr>
          </a:p>
        </p:txBody>
      </p:sp>
      <p:sp>
        <p:nvSpPr>
          <p:cNvPr id="3" name="Text Placeholder 2"/>
          <p:cNvSpPr>
            <a:spLocks noGrp="1"/>
          </p:cNvSpPr>
          <p:nvPr>
            <p:ph type="body" sz="quarter" idx="15"/>
          </p:nvPr>
        </p:nvSpPr>
        <p:spPr>
          <a:xfrm>
            <a:off x="142844" y="1071546"/>
            <a:ext cx="7000924" cy="285750"/>
          </a:xfrm>
        </p:spPr>
        <p:txBody>
          <a:bodyPr/>
          <a:lstStyle/>
          <a:p>
            <a:r>
              <a:rPr lang="en-GB" dirty="0"/>
              <a:t>NGCOR Project and “Multi-SDO” Activity</a:t>
            </a:r>
          </a:p>
        </p:txBody>
      </p:sp>
      <p:sp>
        <p:nvSpPr>
          <p:cNvPr id="4" name="Text Placeholder 3"/>
          <p:cNvSpPr>
            <a:spLocks noGrp="1"/>
          </p:cNvSpPr>
          <p:nvPr>
            <p:ph type="body" sz="quarter" idx="20"/>
          </p:nvPr>
        </p:nvSpPr>
        <p:spPr>
          <a:xfrm>
            <a:off x="107504" y="1700808"/>
            <a:ext cx="8463855" cy="5040560"/>
          </a:xfrm>
        </p:spPr>
        <p:txBody>
          <a:bodyPr>
            <a:normAutofit/>
          </a:bodyPr>
          <a:lstStyle/>
          <a:p>
            <a:pPr marL="0" indent="0">
              <a:buNone/>
            </a:pPr>
            <a:r>
              <a:rPr lang="en-GB" sz="1400" b="1" dirty="0" smtClean="0"/>
              <a:t>Next Generation Converged Operations Requirements</a:t>
            </a:r>
          </a:p>
          <a:p>
            <a:pPr marL="180975" lvl="1" indent="-180975">
              <a:spcBef>
                <a:spcPts val="300"/>
              </a:spcBef>
              <a:spcAft>
                <a:spcPts val="300"/>
              </a:spcAft>
              <a:buFont typeface="Wingdings" pitchFamily="2" charset="2"/>
              <a:buChar char="§"/>
            </a:pPr>
            <a:r>
              <a:rPr lang="en-GB" sz="1100" dirty="0" smtClean="0"/>
              <a:t>Final deliverable of project phase 1 covering Fault Mgmt., Resource Inventory Mgmt., Converged Operations Mgmt., and Modelling and Tooling approved and published</a:t>
            </a:r>
          </a:p>
          <a:p>
            <a:pPr marL="180975" lvl="1" indent="-180975">
              <a:spcBef>
                <a:spcPts val="300"/>
              </a:spcBef>
              <a:spcAft>
                <a:spcPts val="300"/>
              </a:spcAft>
              <a:buFont typeface="Wingdings" pitchFamily="2" charset="2"/>
              <a:buChar char="§"/>
            </a:pPr>
            <a:r>
              <a:rPr lang="en-GB" sz="1100" dirty="0" smtClean="0"/>
              <a:t>Project phase 2 covering Service Inventory Mgmt., Converged Operations and Cloud, Performance Mgmt., and Configuration Mgmt. approved and launched</a:t>
            </a:r>
          </a:p>
          <a:p>
            <a:pPr marL="180975" lvl="1" indent="-180975">
              <a:spcBef>
                <a:spcPts val="300"/>
              </a:spcBef>
              <a:spcAft>
                <a:spcPts val="300"/>
              </a:spcAft>
              <a:buFont typeface="Wingdings" pitchFamily="2" charset="2"/>
              <a:buChar char="§"/>
            </a:pPr>
            <a:r>
              <a:rPr lang="en-GB" sz="1100" dirty="0" smtClean="0"/>
              <a:t>Project NGCOR Executive Management Letter document delivered to executives of the all major stakeholders to inform them about the importance of the project and next steps</a:t>
            </a:r>
          </a:p>
          <a:p>
            <a:pPr marL="180975" lvl="1" indent="-180975">
              <a:spcBef>
                <a:spcPts val="300"/>
              </a:spcBef>
              <a:spcAft>
                <a:spcPts val="300"/>
              </a:spcAft>
              <a:buFont typeface="Wingdings" pitchFamily="2" charset="2"/>
              <a:buChar char="§"/>
            </a:pPr>
            <a:r>
              <a:rPr lang="en-GB" sz="1100" dirty="0" smtClean="0"/>
              <a:t>Presentations and panel discussion “Future Converged Management of Fixed and Mobile Networks” at NGMN Industry Conference &amp; Exhibition 2012 (June, San Francisco) with Telecom Italia, Vodafone, DTAG, IBM, </a:t>
            </a:r>
            <a:r>
              <a:rPr lang="en-GB" sz="1100" dirty="0" err="1" smtClean="0"/>
              <a:t>Comarch</a:t>
            </a:r>
            <a:r>
              <a:rPr lang="en-GB" sz="1100" dirty="0" smtClean="0"/>
              <a:t>, Huawei</a:t>
            </a:r>
          </a:p>
          <a:p>
            <a:pPr marL="180975" lvl="1" indent="-180975">
              <a:spcBef>
                <a:spcPts val="300"/>
              </a:spcBef>
              <a:spcAft>
                <a:spcPts val="300"/>
              </a:spcAft>
              <a:buFont typeface="Wingdings" pitchFamily="2" charset="2"/>
              <a:buChar char="§"/>
            </a:pPr>
            <a:r>
              <a:rPr lang="en-GB" sz="1100" dirty="0" smtClean="0"/>
              <a:t>Project meeting with all NGMN Partners (Operators, Vendors) on 23</a:t>
            </a:r>
            <a:r>
              <a:rPr lang="en-GB" sz="1100" baseline="30000" dirty="0" smtClean="0"/>
              <a:t>rd</a:t>
            </a:r>
            <a:r>
              <a:rPr lang="en-GB" sz="1100" dirty="0" smtClean="0"/>
              <a:t>-25</a:t>
            </a:r>
            <a:r>
              <a:rPr lang="en-GB" sz="1100" baseline="30000" dirty="0" smtClean="0"/>
              <a:t>th</a:t>
            </a:r>
            <a:r>
              <a:rPr lang="en-GB" sz="1100" dirty="0" smtClean="0"/>
              <a:t> October in Helsinki.</a:t>
            </a:r>
          </a:p>
          <a:p>
            <a:pPr marL="0" indent="0">
              <a:buNone/>
            </a:pPr>
            <a:r>
              <a:rPr lang="en-GB" sz="1400" b="1" dirty="0" smtClean="0"/>
              <a:t>Multi-SDO Activity </a:t>
            </a:r>
          </a:p>
          <a:p>
            <a:pPr marL="180975" lvl="1" indent="-180975">
              <a:spcBef>
                <a:spcPts val="300"/>
              </a:spcBef>
              <a:spcAft>
                <a:spcPts val="300"/>
              </a:spcAft>
              <a:buFont typeface="Wingdings" pitchFamily="2" charset="2"/>
              <a:buChar char="§"/>
            </a:pPr>
            <a:r>
              <a:rPr lang="en-US" sz="1100" dirty="0" smtClean="0"/>
              <a:t>Common Principles agreed between all participants (scope, organisation and IPR) </a:t>
            </a:r>
          </a:p>
          <a:p>
            <a:pPr marL="180975" lvl="1" indent="-180975">
              <a:spcBef>
                <a:spcPts val="300"/>
              </a:spcBef>
              <a:spcAft>
                <a:spcPts val="300"/>
              </a:spcAft>
              <a:buFont typeface="Wingdings" pitchFamily="2" charset="2"/>
              <a:buChar char="§"/>
            </a:pPr>
            <a:r>
              <a:rPr lang="en-US" sz="1100" dirty="0" smtClean="0"/>
              <a:t>Regular </a:t>
            </a:r>
            <a:r>
              <a:rPr lang="en-US" sz="1100" dirty="0"/>
              <a:t>meetings of Multi-SDO  (2x/year); NGMN as facilitator; Steering Group on working level in between to synchronize progress of work;</a:t>
            </a:r>
          </a:p>
          <a:p>
            <a:pPr marL="180975" lvl="1" indent="-180975">
              <a:spcBef>
                <a:spcPts val="300"/>
              </a:spcBef>
              <a:spcAft>
                <a:spcPts val="300"/>
              </a:spcAft>
              <a:buFont typeface="Wingdings" pitchFamily="2" charset="2"/>
              <a:buChar char="§"/>
            </a:pPr>
            <a:r>
              <a:rPr lang="en-US" sz="1100" dirty="0" smtClean="0"/>
              <a:t>2 </a:t>
            </a:r>
            <a:r>
              <a:rPr lang="en-US" sz="1100" dirty="0"/>
              <a:t>joint </a:t>
            </a:r>
            <a:r>
              <a:rPr lang="en-US" sz="1100" dirty="0" smtClean="0"/>
              <a:t>projects launched (</a:t>
            </a:r>
            <a:r>
              <a:rPr lang="en-US" sz="1100" dirty="0"/>
              <a:t>c</a:t>
            </a:r>
            <a:r>
              <a:rPr lang="en-US" sz="1100" dirty="0" smtClean="0"/>
              <a:t>ontinuation of previous joint working groups of 3GPP and TMF):</a:t>
            </a:r>
            <a:endParaRPr lang="en-US" sz="1100" dirty="0"/>
          </a:p>
          <a:p>
            <a:pPr marL="361950" lvl="2" indent="-180975">
              <a:spcBef>
                <a:spcPts val="300"/>
              </a:spcBef>
              <a:spcAft>
                <a:spcPts val="300"/>
              </a:spcAft>
              <a:buFont typeface="Symbol" pitchFamily="18" charset="2"/>
              <a:buChar char="-"/>
            </a:pPr>
            <a:r>
              <a:rPr lang="en-US" sz="1100" dirty="0"/>
              <a:t>Converged Management Model Alignment (Phase 2)</a:t>
            </a:r>
          </a:p>
          <a:p>
            <a:pPr marL="361950" lvl="2" indent="-180975">
              <a:spcBef>
                <a:spcPts val="300"/>
              </a:spcBef>
              <a:spcAft>
                <a:spcPts val="300"/>
              </a:spcAft>
              <a:buFont typeface="Symbol" pitchFamily="18" charset="2"/>
              <a:buChar char="-"/>
            </a:pPr>
            <a:r>
              <a:rPr lang="en-US" sz="1100" dirty="0"/>
              <a:t>Converged Management PM Interface </a:t>
            </a:r>
            <a:r>
              <a:rPr lang="en-US" sz="1100" dirty="0" smtClean="0"/>
              <a:t>definitions</a:t>
            </a:r>
          </a:p>
          <a:p>
            <a:pPr marL="184150" lvl="1" indent="-184150">
              <a:spcBef>
                <a:spcPts val="300"/>
              </a:spcBef>
              <a:spcAft>
                <a:spcPts val="300"/>
              </a:spcAft>
              <a:buFont typeface="Wingdings" charset="2"/>
              <a:buChar char="§"/>
            </a:pPr>
            <a:r>
              <a:rPr lang="en-US" sz="1100" dirty="0"/>
              <a:t>Cooperation 3GPP (SA5 and subgroup) excellent; </a:t>
            </a:r>
            <a:r>
              <a:rPr lang="en-US" sz="1100" dirty="0" smtClean="0"/>
              <a:t>need to ensure active contributions from other organisations;</a:t>
            </a:r>
            <a:endParaRPr lang="en-US" sz="1100" dirty="0"/>
          </a:p>
          <a:p>
            <a:pPr marL="180975" lvl="1" indent="-180975">
              <a:spcBef>
                <a:spcPts val="300"/>
              </a:spcBef>
              <a:spcAft>
                <a:spcPts val="300"/>
              </a:spcAft>
              <a:buFont typeface="Wingdings" pitchFamily="2" charset="2"/>
              <a:buChar char="§"/>
            </a:pPr>
            <a:r>
              <a:rPr lang="en-US" sz="1100" dirty="0"/>
              <a:t>Next </a:t>
            </a:r>
            <a:r>
              <a:rPr lang="en-US" sz="1100" dirty="0" smtClean="0"/>
              <a:t>Multi-SDO </a:t>
            </a:r>
            <a:r>
              <a:rPr lang="en-US" sz="1100" dirty="0"/>
              <a:t>meeting </a:t>
            </a:r>
            <a:r>
              <a:rPr lang="en-US" sz="1100" dirty="0" smtClean="0"/>
              <a:t>on 28</a:t>
            </a:r>
            <a:r>
              <a:rPr lang="en-US" sz="1100" baseline="30000" dirty="0" smtClean="0"/>
              <a:t>th</a:t>
            </a:r>
            <a:r>
              <a:rPr lang="en-US" sz="1100" dirty="0" smtClean="0"/>
              <a:t>/29</a:t>
            </a:r>
            <a:r>
              <a:rPr lang="en-US" sz="1100" baseline="30000" dirty="0" smtClean="0"/>
              <a:t>th</a:t>
            </a:r>
            <a:r>
              <a:rPr lang="en-US" sz="1100" dirty="0" smtClean="0"/>
              <a:t> </a:t>
            </a:r>
            <a:r>
              <a:rPr lang="en-US" sz="1100" dirty="0"/>
              <a:t>November 2012, Frankfurt/Germany</a:t>
            </a:r>
            <a:r>
              <a:rPr lang="en-US" sz="1100" dirty="0" smtClean="0"/>
              <a:t>; Joint Working-Group meetings for the two projects on 26</a:t>
            </a:r>
            <a:r>
              <a:rPr lang="en-US" sz="1100" baseline="30000" dirty="0" smtClean="0"/>
              <a:t>th</a:t>
            </a:r>
            <a:r>
              <a:rPr lang="en-US" sz="1100" dirty="0" smtClean="0"/>
              <a:t>/27</a:t>
            </a:r>
            <a:r>
              <a:rPr lang="en-US" sz="1100" baseline="30000" dirty="0" smtClean="0"/>
              <a:t>th</a:t>
            </a:r>
            <a:r>
              <a:rPr lang="en-US" sz="1100" dirty="0" smtClean="0"/>
              <a:t> November 2012, Frankfurt/Germany; hosted by NGMN;</a:t>
            </a:r>
            <a:endParaRPr lang="en-US" sz="1100" dirty="0"/>
          </a:p>
          <a:p>
            <a:pPr lvl="1"/>
            <a:endParaRPr lang="en-GB" sz="1200" dirty="0"/>
          </a:p>
        </p:txBody>
      </p:sp>
      <p:sp>
        <p:nvSpPr>
          <p:cNvPr id="5" name="Slide Number Placeholder 4"/>
          <p:cNvSpPr>
            <a:spLocks noGrp="1"/>
          </p:cNvSpPr>
          <p:nvPr>
            <p:ph type="sldNum" sz="quarter" idx="21"/>
          </p:nvPr>
        </p:nvSpPr>
        <p:spPr/>
        <p:txBody>
          <a:bodyPr/>
          <a:lstStyle/>
          <a:p>
            <a:fld id="{8AC058FF-660D-4781-A436-A0B5790C1C58}" type="slidenum">
              <a:rPr lang="en-GB" smtClean="0"/>
              <a:pPr/>
              <a:t>3</a:t>
            </a:fld>
            <a:endParaRPr lang="en-GB" dirty="0"/>
          </a:p>
        </p:txBody>
      </p:sp>
    </p:spTree>
    <p:extLst>
      <p:ext uri="{BB962C8B-B14F-4D97-AF65-F5344CB8AC3E}">
        <p14:creationId xmlns:p14="http://schemas.microsoft.com/office/powerpoint/2010/main" xmlns="" val="7744740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latin typeface="+mj-lt"/>
              </a:rPr>
              <a:t>Update on selected projects</a:t>
            </a:r>
            <a:endParaRPr lang="en-GB" dirty="0">
              <a:latin typeface="+mj-lt"/>
            </a:endParaRPr>
          </a:p>
        </p:txBody>
      </p:sp>
      <p:sp>
        <p:nvSpPr>
          <p:cNvPr id="4" name="Text Placeholder 3"/>
          <p:cNvSpPr>
            <a:spLocks noGrp="1"/>
          </p:cNvSpPr>
          <p:nvPr>
            <p:ph type="body" sz="quarter" idx="20"/>
          </p:nvPr>
        </p:nvSpPr>
        <p:spPr>
          <a:xfrm>
            <a:off x="106363" y="1628800"/>
            <a:ext cx="9037637" cy="4643470"/>
          </a:xfrm>
        </p:spPr>
        <p:txBody>
          <a:bodyPr>
            <a:noAutofit/>
          </a:bodyPr>
          <a:lstStyle/>
          <a:p>
            <a:pPr marL="0" indent="0">
              <a:buNone/>
            </a:pPr>
            <a:r>
              <a:rPr lang="en-GB" sz="1400" b="1" dirty="0" smtClean="0">
                <a:latin typeface="+mn-lt"/>
              </a:rPr>
              <a:t>Multi Band Multi Mode Terminals</a:t>
            </a:r>
          </a:p>
          <a:p>
            <a:pPr marL="180975" lvl="1" indent="-180975">
              <a:spcBef>
                <a:spcPts val="300"/>
              </a:spcBef>
              <a:spcAft>
                <a:spcPts val="300"/>
              </a:spcAft>
              <a:buFont typeface="Wingdings" pitchFamily="2" charset="2"/>
              <a:buChar char="§"/>
            </a:pPr>
            <a:r>
              <a:rPr lang="en-GB" sz="1100" dirty="0"/>
              <a:t>Project MBMM carried out by NGMN, leveraging also IWPC community. Key insights are:</a:t>
            </a:r>
          </a:p>
          <a:p>
            <a:pPr marL="361950" lvl="2" indent="-180975">
              <a:spcBef>
                <a:spcPts val="300"/>
              </a:spcBef>
              <a:spcAft>
                <a:spcPts val="300"/>
              </a:spcAft>
              <a:buFont typeface="Symbol" pitchFamily="18" charset="2"/>
              <a:buChar char="-"/>
            </a:pPr>
            <a:r>
              <a:rPr lang="en-US" sz="1100" dirty="0" smtClean="0"/>
              <a:t>Feasibility has been growing notably every 6-9 months</a:t>
            </a:r>
          </a:p>
          <a:p>
            <a:pPr marL="361950" lvl="2" indent="-180975">
              <a:spcBef>
                <a:spcPts val="300"/>
              </a:spcBef>
              <a:spcAft>
                <a:spcPts val="300"/>
              </a:spcAft>
              <a:buFont typeface="Symbol" pitchFamily="18" charset="2"/>
              <a:buChar char="-"/>
            </a:pPr>
            <a:r>
              <a:rPr lang="en-US" sz="1100" dirty="0" smtClean="0"/>
              <a:t>Moving </a:t>
            </a:r>
            <a:r>
              <a:rPr lang="en-US" sz="1100" dirty="0"/>
              <a:t>from 3-4 LTE band current/expected support to 10+ LTE/HSPA bands by 2014(/15)</a:t>
            </a:r>
          </a:p>
          <a:p>
            <a:pPr marL="361950" lvl="2" indent="-180975">
              <a:spcBef>
                <a:spcPts val="300"/>
              </a:spcBef>
              <a:spcAft>
                <a:spcPts val="300"/>
              </a:spcAft>
              <a:buFont typeface="Symbol" pitchFamily="18" charset="2"/>
              <a:buChar char="-"/>
            </a:pPr>
            <a:r>
              <a:rPr lang="en-US" sz="1100" dirty="0" smtClean="0"/>
              <a:t>Obviously not </a:t>
            </a:r>
            <a:r>
              <a:rPr lang="en-US" sz="1100" dirty="0"/>
              <a:t>all bands can be supported in same device</a:t>
            </a:r>
          </a:p>
          <a:p>
            <a:pPr marL="361950" lvl="2" indent="-180975">
              <a:spcBef>
                <a:spcPts val="300"/>
              </a:spcBef>
              <a:spcAft>
                <a:spcPts val="300"/>
              </a:spcAft>
              <a:buFont typeface="Symbol" pitchFamily="18" charset="2"/>
              <a:buChar char="-"/>
            </a:pPr>
            <a:r>
              <a:rPr lang="en-US" sz="1100" dirty="0"/>
              <a:t>In addition to greater multi-band multimode support, band groupings and roaming candidates must be considered</a:t>
            </a:r>
          </a:p>
          <a:p>
            <a:pPr marL="361950" lvl="2" indent="-180975">
              <a:spcBef>
                <a:spcPts val="300"/>
              </a:spcBef>
              <a:spcAft>
                <a:spcPts val="300"/>
              </a:spcAft>
              <a:buFont typeface="Symbol" pitchFamily="18" charset="2"/>
              <a:buChar char="-"/>
            </a:pPr>
            <a:r>
              <a:rPr lang="en-US" sz="1100" dirty="0"/>
              <a:t>Leveraging synergy &amp; re-use as well as </a:t>
            </a:r>
            <a:r>
              <a:rPr lang="en-US" sz="1100" dirty="0" smtClean="0"/>
              <a:t>greater flexibility </a:t>
            </a:r>
            <a:r>
              <a:rPr lang="en-US" sz="1100" dirty="0"/>
              <a:t>in taking interim steps</a:t>
            </a:r>
          </a:p>
          <a:p>
            <a:pPr marL="361950" lvl="2" indent="-180975">
              <a:spcBef>
                <a:spcPts val="300"/>
              </a:spcBef>
              <a:spcAft>
                <a:spcPts val="300"/>
              </a:spcAft>
              <a:buFont typeface="Symbol" pitchFamily="18" charset="2"/>
              <a:buChar char="-"/>
            </a:pPr>
            <a:r>
              <a:rPr lang="en-US" sz="1100" dirty="0"/>
              <a:t>Prospects: Important factors are market demand (e.g. cost curve), technology development, R&amp;D </a:t>
            </a:r>
            <a:r>
              <a:rPr lang="en-US" sz="1100" dirty="0" smtClean="0"/>
              <a:t>– </a:t>
            </a:r>
            <a:r>
              <a:rPr lang="en-US" sz="1100" dirty="0"/>
              <a:t>It is noteworthy that these are aligned and a greater support for multiband multimode, global (e.g. 2.6 GHz or 1800/1.9/AWS/2.1 cluster) or semi-global (e.g. 850MHz) band candidates &amp; economies of scale, synergy and cost efficiency, and of course global roaming are commonly desired, along with support for new capabilities such as carrier aggregation, TDD/FDD seamless support, etc.</a:t>
            </a:r>
            <a:endParaRPr lang="en-US" sz="1100" dirty="0" smtClean="0"/>
          </a:p>
          <a:p>
            <a:pPr marL="180975" lvl="1" indent="-180975">
              <a:spcBef>
                <a:spcPts val="300"/>
              </a:spcBef>
              <a:spcAft>
                <a:spcPts val="300"/>
              </a:spcAft>
              <a:buFont typeface="Wingdings" pitchFamily="2" charset="2"/>
              <a:buChar char="§"/>
            </a:pPr>
            <a:r>
              <a:rPr lang="en-US" sz="1100" dirty="0" smtClean="0"/>
              <a:t>Latest workshop: </a:t>
            </a:r>
            <a:r>
              <a:rPr lang="en-GB" sz="1100" dirty="0" smtClean="0"/>
              <a:t>Joint </a:t>
            </a:r>
            <a:r>
              <a:rPr lang="en-GB" sz="1100" dirty="0"/>
              <a:t>IWPC/NGMN workshop on 7th-8th June in Washington DC, USA</a:t>
            </a:r>
            <a:endParaRPr lang="en-US" sz="1100" dirty="0" smtClean="0"/>
          </a:p>
          <a:p>
            <a:pPr marL="180975" lvl="1" indent="-180975">
              <a:spcBef>
                <a:spcPts val="300"/>
              </a:spcBef>
              <a:spcAft>
                <a:spcPts val="300"/>
              </a:spcAft>
              <a:buFont typeface="Wingdings" pitchFamily="2" charset="2"/>
              <a:buChar char="§"/>
            </a:pPr>
            <a:r>
              <a:rPr lang="en-US" sz="1100" dirty="0" smtClean="0"/>
              <a:t>Final </a:t>
            </a:r>
            <a:r>
              <a:rPr lang="en-US" sz="1100" dirty="0"/>
              <a:t>project report currently under </a:t>
            </a:r>
            <a:r>
              <a:rPr lang="en-US" sz="1100" dirty="0" smtClean="0"/>
              <a:t>approval</a:t>
            </a:r>
          </a:p>
          <a:p>
            <a:pPr marL="0" indent="0">
              <a:buNone/>
            </a:pPr>
            <a:endParaRPr lang="en-GB" sz="1200" b="1" dirty="0"/>
          </a:p>
          <a:p>
            <a:pPr marL="0" lvl="1" indent="0">
              <a:spcBef>
                <a:spcPts val="300"/>
              </a:spcBef>
              <a:spcAft>
                <a:spcPts val="300"/>
              </a:spcAft>
              <a:buNone/>
            </a:pPr>
            <a:endParaRPr lang="en-US" sz="1200" dirty="0" smtClean="0"/>
          </a:p>
          <a:p>
            <a:pPr marL="0" lvl="1" indent="0">
              <a:spcBef>
                <a:spcPts val="300"/>
              </a:spcBef>
              <a:spcAft>
                <a:spcPts val="300"/>
              </a:spcAft>
              <a:buNone/>
            </a:pPr>
            <a:endParaRPr lang="en-GB" sz="1400" b="1" dirty="0" smtClean="0"/>
          </a:p>
          <a:p>
            <a:endParaRPr lang="en-GB" sz="1600" dirty="0">
              <a:latin typeface="+mn-lt"/>
            </a:endParaRPr>
          </a:p>
        </p:txBody>
      </p:sp>
      <p:sp>
        <p:nvSpPr>
          <p:cNvPr id="5" name="Slide Number Placeholder 4"/>
          <p:cNvSpPr>
            <a:spLocks noGrp="1"/>
          </p:cNvSpPr>
          <p:nvPr>
            <p:ph type="sldNum" sz="quarter" idx="21"/>
          </p:nvPr>
        </p:nvSpPr>
        <p:spPr/>
        <p:txBody>
          <a:bodyPr/>
          <a:lstStyle/>
          <a:p>
            <a:fld id="{CBB2CB38-EE6D-4D2E-8A52-BCDC602B998E}" type="slidenum">
              <a:rPr lang="en-GB" smtClean="0"/>
              <a:pPr/>
              <a:t>4</a:t>
            </a:fld>
            <a:endParaRPr lang="en-GB"/>
          </a:p>
        </p:txBody>
      </p:sp>
      <p:sp>
        <p:nvSpPr>
          <p:cNvPr id="8" name="Text Placeholder 2"/>
          <p:cNvSpPr>
            <a:spLocks noGrp="1"/>
          </p:cNvSpPr>
          <p:nvPr>
            <p:ph type="body" sz="quarter" idx="15"/>
          </p:nvPr>
        </p:nvSpPr>
        <p:spPr>
          <a:xfrm>
            <a:off x="142844" y="1071546"/>
            <a:ext cx="7000924" cy="285750"/>
          </a:xfrm>
        </p:spPr>
        <p:txBody>
          <a:bodyPr/>
          <a:lstStyle/>
          <a:p>
            <a:r>
              <a:rPr lang="en-GB" dirty="0"/>
              <a:t>Multi Band Multi Mode </a:t>
            </a:r>
            <a:r>
              <a:rPr lang="en-GB" dirty="0" smtClean="0"/>
              <a:t>Terminals</a:t>
            </a:r>
            <a:endParaRPr lang="en-GB" dirty="0"/>
          </a:p>
        </p:txBody>
      </p:sp>
    </p:spTree>
    <p:extLst>
      <p:ext uri="{BB962C8B-B14F-4D97-AF65-F5344CB8AC3E}">
        <p14:creationId xmlns:p14="http://schemas.microsoft.com/office/powerpoint/2010/main" xmlns="" val="22959949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latin typeface="+mj-lt"/>
              </a:rPr>
              <a:t>Update on selected projects</a:t>
            </a:r>
            <a:endParaRPr lang="en-GB" dirty="0">
              <a:latin typeface="+mj-lt"/>
            </a:endParaRPr>
          </a:p>
        </p:txBody>
      </p:sp>
      <p:sp>
        <p:nvSpPr>
          <p:cNvPr id="4" name="Text Placeholder 3"/>
          <p:cNvSpPr>
            <a:spLocks noGrp="1"/>
          </p:cNvSpPr>
          <p:nvPr>
            <p:ph type="body" sz="quarter" idx="20"/>
          </p:nvPr>
        </p:nvSpPr>
        <p:spPr>
          <a:xfrm>
            <a:off x="106363" y="1628800"/>
            <a:ext cx="9037637" cy="4643470"/>
          </a:xfrm>
        </p:spPr>
        <p:txBody>
          <a:bodyPr>
            <a:noAutofit/>
          </a:bodyPr>
          <a:lstStyle/>
          <a:p>
            <a:pPr marL="0" lvl="1" indent="0">
              <a:spcBef>
                <a:spcPts val="300"/>
              </a:spcBef>
              <a:spcAft>
                <a:spcPts val="300"/>
              </a:spcAft>
              <a:buNone/>
            </a:pPr>
            <a:r>
              <a:rPr lang="en-GB" sz="1400" b="1" dirty="0" smtClean="0"/>
              <a:t>Centralised </a:t>
            </a:r>
            <a:r>
              <a:rPr lang="en-GB" sz="1400" b="1" dirty="0"/>
              <a:t>RAN</a:t>
            </a:r>
          </a:p>
          <a:p>
            <a:pPr marL="180975" lvl="1" indent="-180975">
              <a:spcBef>
                <a:spcPts val="300"/>
              </a:spcBef>
              <a:spcAft>
                <a:spcPts val="300"/>
              </a:spcAft>
              <a:buFont typeface="Wingdings" pitchFamily="2" charset="2"/>
              <a:buChar char="§"/>
            </a:pPr>
            <a:r>
              <a:rPr lang="en-GB" sz="1100" dirty="0"/>
              <a:t>The first two deliverables from Project CRAN on cost analysis and requirement definition have been approved </a:t>
            </a:r>
          </a:p>
          <a:p>
            <a:pPr marL="180975" lvl="1" indent="-180975">
              <a:spcBef>
                <a:spcPts val="300"/>
              </a:spcBef>
              <a:spcAft>
                <a:spcPts val="300"/>
              </a:spcAft>
              <a:buFont typeface="Wingdings" pitchFamily="2" charset="2"/>
              <a:buChar char="§"/>
            </a:pPr>
            <a:r>
              <a:rPr lang="en-GB" sz="1100" dirty="0"/>
              <a:t>Two more deliverables under development (recommended solutions, liaison/contributions to other SDOs)</a:t>
            </a:r>
          </a:p>
          <a:p>
            <a:pPr marL="180975" lvl="1" indent="-180975">
              <a:spcBef>
                <a:spcPts val="300"/>
              </a:spcBef>
              <a:spcAft>
                <a:spcPts val="300"/>
              </a:spcAft>
              <a:buFont typeface="Wingdings" pitchFamily="2" charset="2"/>
              <a:buChar char="§"/>
            </a:pPr>
            <a:r>
              <a:rPr lang="en-GB" sz="1100" dirty="0"/>
              <a:t>Proposal for C-RAN Phase 2 ready – comprises 6 work-streams (Continual standardisation F/U, Combined </a:t>
            </a:r>
            <a:r>
              <a:rPr lang="en-GB" sz="1100" dirty="0" err="1"/>
              <a:t>Hetnet</a:t>
            </a:r>
            <a:r>
              <a:rPr lang="en-GB" sz="1100" dirty="0"/>
              <a:t> with C-RAN, Functional split </a:t>
            </a:r>
            <a:r>
              <a:rPr lang="en-GB" sz="1100" dirty="0" err="1"/>
              <a:t>betw</a:t>
            </a:r>
            <a:r>
              <a:rPr lang="en-GB" sz="1100" dirty="0"/>
              <a:t>. DU Cloud and RU, RAN sharing, Evaluation GPP-based large-scale BBU pooling, prototype development)</a:t>
            </a:r>
          </a:p>
          <a:p>
            <a:pPr marL="180975" lvl="1" indent="-180975">
              <a:spcBef>
                <a:spcPts val="300"/>
              </a:spcBef>
              <a:spcAft>
                <a:spcPts val="300"/>
              </a:spcAft>
              <a:buFont typeface="Wingdings" pitchFamily="2" charset="2"/>
              <a:buChar char="§"/>
            </a:pPr>
            <a:r>
              <a:rPr lang="en-GB" sz="1100" dirty="0"/>
              <a:t>ORI/C-RAN workshop in August 2012 on the future evolution of the interface between </a:t>
            </a:r>
            <a:r>
              <a:rPr lang="en-GB" sz="1100" dirty="0" err="1"/>
              <a:t>eNodeB</a:t>
            </a:r>
            <a:r>
              <a:rPr lang="en-GB" sz="1100" dirty="0"/>
              <a:t> baseband and RRH and on the assessment of the impact on the ORI standardisation work. Objective to understand what impact Centralised RAN and other evolution steps have on ORI and based on this, to discuss the potential way forward. Main Conclusions:</a:t>
            </a:r>
          </a:p>
          <a:p>
            <a:pPr marL="361950" lvl="2" indent="-180975">
              <a:spcBef>
                <a:spcPts val="300"/>
              </a:spcBef>
              <a:spcAft>
                <a:spcPts val="300"/>
              </a:spcAft>
              <a:buFont typeface="Symbol" pitchFamily="18" charset="2"/>
              <a:buChar char="-"/>
            </a:pPr>
            <a:r>
              <a:rPr lang="en-US" sz="1100" dirty="0"/>
              <a:t>Release 1 successful, covered all requirements defined from operator perspective for this phase. </a:t>
            </a:r>
          </a:p>
          <a:p>
            <a:pPr marL="361950" lvl="2" indent="-180975">
              <a:spcBef>
                <a:spcPts val="300"/>
              </a:spcBef>
              <a:spcAft>
                <a:spcPts val="300"/>
              </a:spcAft>
              <a:buFont typeface="Symbol" pitchFamily="18" charset="2"/>
              <a:buChar char="-"/>
            </a:pPr>
            <a:r>
              <a:rPr lang="en-US" sz="1100" dirty="0"/>
              <a:t>However, essential aspects (to ensure the mid-term success of ORI) will only be added as part of Release 2: GSM, Chaining, Data compression (required in particular for CRAN)</a:t>
            </a:r>
          </a:p>
          <a:p>
            <a:pPr marL="361950" lvl="2" indent="-180975">
              <a:spcBef>
                <a:spcPts val="300"/>
              </a:spcBef>
              <a:spcAft>
                <a:spcPts val="300"/>
              </a:spcAft>
              <a:buFont typeface="Symbol" pitchFamily="18" charset="2"/>
              <a:buChar char="-"/>
            </a:pPr>
            <a:r>
              <a:rPr lang="en-US" sz="1100" dirty="0"/>
              <a:t>Hence, important to get Release 2 specification delivered on time (mid 2013) – key to keep momentum and strong commitment by Vendors and Operators to finalize specification in ETSI</a:t>
            </a:r>
          </a:p>
          <a:p>
            <a:pPr marL="0" indent="0">
              <a:buNone/>
            </a:pPr>
            <a:endParaRPr lang="en-GB" sz="1200" b="1" dirty="0"/>
          </a:p>
          <a:p>
            <a:pPr marL="0" lvl="1" indent="0">
              <a:spcBef>
                <a:spcPts val="300"/>
              </a:spcBef>
              <a:spcAft>
                <a:spcPts val="300"/>
              </a:spcAft>
              <a:buNone/>
            </a:pPr>
            <a:endParaRPr lang="en-US" sz="1200" dirty="0" smtClean="0"/>
          </a:p>
          <a:p>
            <a:pPr marL="0" lvl="1" indent="0">
              <a:spcBef>
                <a:spcPts val="300"/>
              </a:spcBef>
              <a:spcAft>
                <a:spcPts val="300"/>
              </a:spcAft>
              <a:buNone/>
            </a:pPr>
            <a:endParaRPr lang="en-GB" sz="1400" b="1" dirty="0" smtClean="0"/>
          </a:p>
          <a:p>
            <a:endParaRPr lang="en-GB" sz="1600" dirty="0">
              <a:latin typeface="+mn-lt"/>
            </a:endParaRPr>
          </a:p>
        </p:txBody>
      </p:sp>
      <p:sp>
        <p:nvSpPr>
          <p:cNvPr id="5" name="Slide Number Placeholder 4"/>
          <p:cNvSpPr>
            <a:spLocks noGrp="1"/>
          </p:cNvSpPr>
          <p:nvPr>
            <p:ph type="sldNum" sz="quarter" idx="21"/>
          </p:nvPr>
        </p:nvSpPr>
        <p:spPr/>
        <p:txBody>
          <a:bodyPr/>
          <a:lstStyle/>
          <a:p>
            <a:fld id="{CBB2CB38-EE6D-4D2E-8A52-BCDC602B998E}" type="slidenum">
              <a:rPr lang="en-GB" smtClean="0"/>
              <a:pPr/>
              <a:t>5</a:t>
            </a:fld>
            <a:endParaRPr lang="en-GB"/>
          </a:p>
        </p:txBody>
      </p:sp>
      <p:sp>
        <p:nvSpPr>
          <p:cNvPr id="8" name="Text Placeholder 2"/>
          <p:cNvSpPr>
            <a:spLocks noGrp="1"/>
          </p:cNvSpPr>
          <p:nvPr>
            <p:ph type="body" sz="quarter" idx="15"/>
          </p:nvPr>
        </p:nvSpPr>
        <p:spPr>
          <a:xfrm>
            <a:off x="142844" y="1071546"/>
            <a:ext cx="7000924" cy="285750"/>
          </a:xfrm>
        </p:spPr>
        <p:txBody>
          <a:bodyPr/>
          <a:lstStyle/>
          <a:p>
            <a:r>
              <a:rPr lang="en-GB" dirty="0" smtClean="0"/>
              <a:t>Centralised RAN</a:t>
            </a:r>
            <a:endParaRPr lang="en-GB" dirty="0"/>
          </a:p>
        </p:txBody>
      </p:sp>
    </p:spTree>
    <p:extLst>
      <p:ext uri="{BB962C8B-B14F-4D97-AF65-F5344CB8AC3E}">
        <p14:creationId xmlns:p14="http://schemas.microsoft.com/office/powerpoint/2010/main" xmlns="" val="23869238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liennummernplatzhalter 5"/>
          <p:cNvSpPr>
            <a:spLocks noGrp="1"/>
          </p:cNvSpPr>
          <p:nvPr>
            <p:ph type="sldNum" sz="quarter" idx="21"/>
          </p:nvPr>
        </p:nvSpPr>
        <p:spPr/>
        <p:txBody>
          <a:bodyPr/>
          <a:lstStyle/>
          <a:p>
            <a:pPr>
              <a:defRPr/>
            </a:pPr>
            <a:fld id="{6C660219-3E6E-4AD2-89FC-AADC64F5BB19}" type="slidenum">
              <a:rPr lang="en-GB" sz="1000"/>
              <a:pPr>
                <a:defRPr/>
              </a:pPr>
              <a:t>6</a:t>
            </a:fld>
            <a:endParaRPr lang="en-GB" sz="1000" dirty="0"/>
          </a:p>
        </p:txBody>
      </p:sp>
      <p:sp>
        <p:nvSpPr>
          <p:cNvPr id="5" name="Textfeld 4"/>
          <p:cNvSpPr txBox="1"/>
          <p:nvPr/>
        </p:nvSpPr>
        <p:spPr>
          <a:xfrm>
            <a:off x="-14288" y="1712913"/>
            <a:ext cx="9158288" cy="1926168"/>
          </a:xfrm>
          <a:prstGeom prst="rect">
            <a:avLst/>
          </a:prstGeom>
          <a:noFill/>
        </p:spPr>
        <p:txBody>
          <a:bodyPr>
            <a:spAutoFit/>
          </a:bodyPr>
          <a:lstStyle/>
          <a:p>
            <a:pPr marL="177800" lvl="1" indent="-177800">
              <a:lnSpc>
                <a:spcPts val="1600"/>
              </a:lnSpc>
              <a:spcBef>
                <a:spcPts val="300"/>
              </a:spcBef>
              <a:buClr>
                <a:schemeClr val="accent3">
                  <a:lumMod val="75000"/>
                </a:schemeClr>
              </a:buClr>
              <a:buFont typeface="Wingdings" pitchFamily="2" charset="2"/>
              <a:buChar char="§"/>
              <a:defRPr/>
            </a:pPr>
            <a:r>
              <a:rPr lang="en-US" sz="1200" dirty="0" smtClean="0">
                <a:latin typeface="Arial" charset="0"/>
              </a:rPr>
              <a:t>Conference</a:t>
            </a:r>
            <a:r>
              <a:rPr lang="en-US" sz="1200" dirty="0">
                <a:latin typeface="Arial" charset="0"/>
              </a:rPr>
              <a:t>:</a:t>
            </a:r>
          </a:p>
          <a:p>
            <a:pPr marL="354013" lvl="2" indent="-177800">
              <a:lnSpc>
                <a:spcPts val="1600"/>
              </a:lnSpc>
              <a:spcBef>
                <a:spcPts val="300"/>
              </a:spcBef>
              <a:buClr>
                <a:schemeClr val="accent3">
                  <a:lumMod val="75000"/>
                </a:schemeClr>
              </a:buClr>
              <a:buFont typeface="Symbol" pitchFamily="18" charset="2"/>
              <a:buChar char="-"/>
              <a:defRPr/>
            </a:pPr>
            <a:r>
              <a:rPr lang="en-US" sz="1200" dirty="0">
                <a:latin typeface="Arial" charset="0"/>
              </a:rPr>
              <a:t>2 days with 72 speakers and </a:t>
            </a:r>
            <a:r>
              <a:rPr lang="en-US" sz="1200" dirty="0" smtClean="0">
                <a:latin typeface="Arial" charset="0"/>
              </a:rPr>
              <a:t>moderators, in</a:t>
            </a:r>
            <a:r>
              <a:rPr lang="en-US" sz="1200" dirty="0" smtClean="0"/>
              <a:t> </a:t>
            </a:r>
            <a:r>
              <a:rPr lang="en-US" sz="1200" dirty="0"/>
              <a:t>total ~350 participants</a:t>
            </a:r>
          </a:p>
          <a:p>
            <a:pPr marL="354013" lvl="2" indent="-177800">
              <a:lnSpc>
                <a:spcPts val="1600"/>
              </a:lnSpc>
              <a:spcBef>
                <a:spcPts val="300"/>
              </a:spcBef>
              <a:buClr>
                <a:schemeClr val="accent3">
                  <a:lumMod val="75000"/>
                </a:schemeClr>
              </a:buClr>
              <a:buFont typeface="Symbol" pitchFamily="18" charset="2"/>
              <a:buChar char="-"/>
              <a:defRPr/>
            </a:pPr>
            <a:r>
              <a:rPr lang="en-US" sz="1200" dirty="0" smtClean="0">
                <a:latin typeface="Arial" charset="0"/>
              </a:rPr>
              <a:t>Keynotes </a:t>
            </a:r>
            <a:r>
              <a:rPr lang="en-US" sz="1200" dirty="0">
                <a:latin typeface="Arial" charset="0"/>
              </a:rPr>
              <a:t>and opening speeches from Cisco, Telecom Italia, AT&amp;T, DTAG / T-Mobile US, China Mobile, Ericsson, Qualcomm, SK Telecom, Intel, Sony </a:t>
            </a:r>
            <a:r>
              <a:rPr lang="en-US" sz="1200" dirty="0" smtClean="0"/>
              <a:t>Mobile</a:t>
            </a:r>
          </a:p>
          <a:p>
            <a:pPr marL="354013" lvl="2" indent="-177800">
              <a:lnSpc>
                <a:spcPts val="1600"/>
              </a:lnSpc>
              <a:spcBef>
                <a:spcPts val="300"/>
              </a:spcBef>
              <a:buClr>
                <a:schemeClr val="accent3">
                  <a:lumMod val="75000"/>
                </a:schemeClr>
              </a:buClr>
              <a:buFont typeface="Symbol" pitchFamily="18" charset="2"/>
              <a:buChar char="-"/>
              <a:defRPr/>
            </a:pPr>
            <a:r>
              <a:rPr lang="en-US" sz="1200" dirty="0" smtClean="0"/>
              <a:t>Strong </a:t>
            </a:r>
            <a:r>
              <a:rPr lang="en-US" sz="1200" dirty="0"/>
              <a:t>support from NGMN co-operation partners </a:t>
            </a:r>
            <a:r>
              <a:rPr lang="en-US" sz="1200" b="1" dirty="0"/>
              <a:t>ETSI &amp; 3GPP: L-J. Romero</a:t>
            </a:r>
            <a:r>
              <a:rPr lang="en-US" sz="1200" dirty="0"/>
              <a:t>, </a:t>
            </a:r>
            <a:r>
              <a:rPr lang="en-US" sz="1200" b="1" dirty="0"/>
              <a:t>A. Chatterjee</a:t>
            </a:r>
            <a:endParaRPr lang="en-US" sz="1200" dirty="0"/>
          </a:p>
          <a:p>
            <a:pPr marL="0" lvl="1" indent="266700">
              <a:lnSpc>
                <a:spcPts val="1600"/>
              </a:lnSpc>
              <a:spcBef>
                <a:spcPts val="300"/>
              </a:spcBef>
              <a:buClr>
                <a:schemeClr val="accent3">
                  <a:lumMod val="75000"/>
                </a:schemeClr>
              </a:buClr>
              <a:buFont typeface="Wingdings" pitchFamily="2" charset="2"/>
              <a:buChar char="§"/>
              <a:defRPr/>
            </a:pPr>
            <a:r>
              <a:rPr lang="en-US" sz="1200" dirty="0" smtClean="0"/>
              <a:t>Exhibition </a:t>
            </a:r>
            <a:r>
              <a:rPr lang="en-US" sz="1200" dirty="0"/>
              <a:t>with 21 booths including NGMN Project C-RAN </a:t>
            </a:r>
            <a:r>
              <a:rPr lang="en-US" sz="1200" dirty="0" smtClean="0"/>
              <a:t>presentations</a:t>
            </a:r>
          </a:p>
          <a:p>
            <a:pPr marL="266700" lvl="1" indent="-266700">
              <a:lnSpc>
                <a:spcPts val="1600"/>
              </a:lnSpc>
              <a:spcBef>
                <a:spcPts val="300"/>
              </a:spcBef>
              <a:buClr>
                <a:schemeClr val="accent3">
                  <a:lumMod val="75000"/>
                </a:schemeClr>
              </a:buClr>
              <a:buFont typeface="Wingdings" pitchFamily="2" charset="2"/>
              <a:buChar char="§"/>
              <a:defRPr/>
            </a:pPr>
            <a:r>
              <a:rPr lang="en-US" sz="1200" dirty="0" smtClean="0">
                <a:latin typeface="Arial" charset="0"/>
              </a:rPr>
              <a:t>NGMN Requirements covered: </a:t>
            </a:r>
            <a:r>
              <a:rPr lang="en-US" sz="1200" dirty="0"/>
              <a:t>Base Station Antenna Requirements (BASTA), Multi-Band Multi-Mode Requirements (MBMM), NGCOR, ORI, C-RAN, IPR, Spectrum, Service Quality Definition and Measurement (SERQU), Backhaul Evolution (BEV</a:t>
            </a:r>
            <a:r>
              <a:rPr lang="en-US" sz="1200" dirty="0" smtClean="0"/>
              <a:t>)</a:t>
            </a:r>
            <a:endParaRPr lang="en-US" sz="1200" dirty="0"/>
          </a:p>
        </p:txBody>
      </p:sp>
      <p:pic>
        <p:nvPicPr>
          <p:cNvPr id="10247" name="Picture 8" descr="D:\Exhibition_Break.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l="1816" r="3925"/>
          <a:stretch>
            <a:fillRect/>
          </a:stretch>
        </p:blipFill>
        <p:spPr bwMode="auto">
          <a:xfrm>
            <a:off x="2945173" y="4120222"/>
            <a:ext cx="2806700" cy="1987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itel 5"/>
          <p:cNvSpPr>
            <a:spLocks noGrp="1"/>
          </p:cNvSpPr>
          <p:nvPr>
            <p:ph type="title"/>
          </p:nvPr>
        </p:nvSpPr>
        <p:spPr>
          <a:xfrm>
            <a:off x="125622" y="474124"/>
            <a:ext cx="5005189" cy="511175"/>
          </a:xfrm>
        </p:spPr>
        <p:txBody>
          <a:bodyPr/>
          <a:lstStyle/>
          <a:p>
            <a:pPr eaLnBrk="1" hangingPunct="1">
              <a:defRPr/>
            </a:pPr>
            <a:r>
              <a:rPr lang="en-GB" dirty="0" smtClean="0"/>
              <a:t>NGMN </a:t>
            </a:r>
            <a:r>
              <a:rPr lang="en-GB" dirty="0"/>
              <a:t>Industry Conference </a:t>
            </a:r>
            <a:r>
              <a:rPr lang="en-GB" dirty="0" smtClean="0"/>
              <a:t>&amp; Exhibition</a:t>
            </a:r>
            <a:endParaRPr lang="en-GB" dirty="0"/>
          </a:p>
        </p:txBody>
      </p:sp>
      <p:pic>
        <p:nvPicPr>
          <p:cNvPr id="13" name="Picture 2" descr="P:\Events\2012\12-06 Industry Conference San Francisco\Photos\IC 2012\iStock_000003418191Small.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60032" y="149227"/>
            <a:ext cx="2232248" cy="118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5536" y="4126137"/>
            <a:ext cx="2188652" cy="198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156176" y="4126137"/>
            <a:ext cx="2736304" cy="19753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829207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560388"/>
            <a:ext cx="6900863" cy="511175"/>
          </a:xfrm>
        </p:spPr>
        <p:txBody>
          <a:bodyPr/>
          <a:lstStyle/>
          <a:p>
            <a:r>
              <a:rPr lang="en-GB" dirty="0" smtClean="0"/>
              <a:t>Annex</a:t>
            </a:r>
            <a:endParaRPr lang="en-GB" dirty="0"/>
          </a:p>
        </p:txBody>
      </p:sp>
      <p:sp>
        <p:nvSpPr>
          <p:cNvPr id="3" name="Text Placeholder 2"/>
          <p:cNvSpPr>
            <a:spLocks noGrp="1"/>
          </p:cNvSpPr>
          <p:nvPr>
            <p:ph type="body" sz="quarter" idx="15"/>
          </p:nvPr>
        </p:nvSpPr>
        <p:spPr/>
        <p:txBody>
          <a:bodyPr/>
          <a:lstStyle/>
          <a:p>
            <a:endParaRPr lang="en-GB"/>
          </a:p>
        </p:txBody>
      </p:sp>
      <p:sp>
        <p:nvSpPr>
          <p:cNvPr id="4" name="Text Placeholder 3"/>
          <p:cNvSpPr>
            <a:spLocks noGrp="1"/>
          </p:cNvSpPr>
          <p:nvPr>
            <p:ph type="body" sz="quarter" idx="20"/>
          </p:nvPr>
        </p:nvSpPr>
        <p:spPr>
          <a:xfrm>
            <a:off x="142875" y="1772816"/>
            <a:ext cx="7929562" cy="4536504"/>
          </a:xfrm>
        </p:spPr>
        <p:txBody>
          <a:bodyPr/>
          <a:lstStyle/>
          <a:p>
            <a:r>
              <a:rPr lang="en-GB" sz="2000" dirty="0" smtClean="0"/>
              <a:t>Overview of all NGMN projects</a:t>
            </a:r>
          </a:p>
          <a:p>
            <a:r>
              <a:rPr lang="en-GB" sz="2000" dirty="0" smtClean="0"/>
              <a:t>Recent Publications</a:t>
            </a:r>
          </a:p>
        </p:txBody>
      </p:sp>
      <p:sp>
        <p:nvSpPr>
          <p:cNvPr id="5" name="Slide Number Placeholder 4"/>
          <p:cNvSpPr>
            <a:spLocks noGrp="1"/>
          </p:cNvSpPr>
          <p:nvPr>
            <p:ph type="sldNum" sz="quarter" idx="21"/>
          </p:nvPr>
        </p:nvSpPr>
        <p:spPr/>
        <p:txBody>
          <a:bodyPr/>
          <a:lstStyle/>
          <a:p>
            <a:pPr>
              <a:defRPr/>
            </a:pPr>
            <a:fld id="{3F204D83-AD82-4169-AFFA-4D0DC0CB817D}" type="slidenum">
              <a:rPr lang="en-GB" smtClean="0"/>
              <a:pPr>
                <a:defRPr/>
              </a:pPr>
              <a:t>7</a:t>
            </a:fld>
            <a:endParaRPr lang="en-GB" dirty="0"/>
          </a:p>
        </p:txBody>
      </p:sp>
    </p:spTree>
    <p:extLst>
      <p:ext uri="{BB962C8B-B14F-4D97-AF65-F5344CB8AC3E}">
        <p14:creationId xmlns:p14="http://schemas.microsoft.com/office/powerpoint/2010/main" xmlns="" val="2056101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98562464-258C-4AC3-B009-AF675787F18C}" type="slidenum">
              <a:rPr lang="en-US">
                <a:solidFill>
                  <a:srgbClr val="898989"/>
                </a:solidFill>
                <a:latin typeface="DIN 1451 Com Mittelschrift" pitchFamily="34" charset="0"/>
              </a:rPr>
              <a:pPr eaLnBrk="1" hangingPunct="1"/>
              <a:t>8</a:t>
            </a:fld>
            <a:endParaRPr lang="en-US">
              <a:solidFill>
                <a:srgbClr val="898989"/>
              </a:solidFill>
              <a:latin typeface="DIN 1451 Com Mittelschrift" pitchFamily="34" charset="0"/>
            </a:endParaRPr>
          </a:p>
        </p:txBody>
      </p:sp>
      <p:sp>
        <p:nvSpPr>
          <p:cNvPr id="16388" name="Rectangle 5"/>
          <p:cNvSpPr>
            <a:spLocks noGrp="1"/>
          </p:cNvSpPr>
          <p:nvPr>
            <p:ph type="title"/>
          </p:nvPr>
        </p:nvSpPr>
        <p:spPr/>
        <p:txBody>
          <a:bodyPr/>
          <a:lstStyle/>
          <a:p>
            <a:pPr eaLnBrk="1" hangingPunct="1">
              <a:defRPr/>
            </a:pPr>
            <a:r>
              <a:rPr lang="en-US" dirty="0" smtClean="0">
                <a:latin typeface="+mn-lt"/>
              </a:rPr>
              <a:t>Overview of NGMN running projects (1/3)</a:t>
            </a:r>
          </a:p>
        </p:txBody>
      </p:sp>
      <p:sp>
        <p:nvSpPr>
          <p:cNvPr id="15" name="Rectangle 19"/>
          <p:cNvSpPr>
            <a:spLocks noChangeArrowheads="1"/>
          </p:cNvSpPr>
          <p:nvPr/>
        </p:nvSpPr>
        <p:spPr bwMode="auto">
          <a:xfrm>
            <a:off x="1509713" y="1736725"/>
            <a:ext cx="889000"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US" altLang="de-DE" sz="1300" b="1">
                <a:solidFill>
                  <a:schemeClr val="bg1"/>
                </a:solidFill>
                <a:cs typeface="Arial" pitchFamily="34" charset="0"/>
              </a:rPr>
              <a:t>Lead</a:t>
            </a:r>
          </a:p>
        </p:txBody>
      </p:sp>
      <p:sp>
        <p:nvSpPr>
          <p:cNvPr id="16" name="Rectangle 19"/>
          <p:cNvSpPr>
            <a:spLocks noChangeArrowheads="1"/>
          </p:cNvSpPr>
          <p:nvPr/>
        </p:nvSpPr>
        <p:spPr bwMode="auto">
          <a:xfrm>
            <a:off x="2474913" y="1736725"/>
            <a:ext cx="6518275"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US" altLang="de-DE" sz="1300" b="1">
                <a:solidFill>
                  <a:schemeClr val="bg1"/>
                </a:solidFill>
                <a:cs typeface="Arial" pitchFamily="34" charset="0"/>
              </a:rPr>
              <a:t>Scope</a:t>
            </a:r>
          </a:p>
        </p:txBody>
      </p:sp>
      <p:sp>
        <p:nvSpPr>
          <p:cNvPr id="20486" name="Rectangle 15"/>
          <p:cNvSpPr>
            <a:spLocks noChangeArrowheads="1"/>
          </p:cNvSpPr>
          <p:nvPr/>
        </p:nvSpPr>
        <p:spPr bwMode="auto">
          <a:xfrm>
            <a:off x="2474913" y="4340225"/>
            <a:ext cx="6508750" cy="733425"/>
          </a:xfrm>
          <a:prstGeom prst="rect">
            <a:avLst/>
          </a:prstGeom>
          <a:solidFill>
            <a:schemeClr val="bg1"/>
          </a:solidFill>
          <a:ln w="12700" algn="ctr">
            <a:solidFill>
              <a:schemeClr val="tx1"/>
            </a:solidFill>
            <a:miter lim="800000"/>
            <a:headEnd/>
            <a:tailEnd/>
          </a:ln>
        </p:spPr>
        <p:txBody>
          <a:bodyPr tIns="36000" bIns="0" anchor="ctr"/>
          <a:lstStyle/>
          <a:p>
            <a:pPr marL="190500" indent="-190500" algn="just">
              <a:lnSpc>
                <a:spcPts val="1100"/>
              </a:lnSpc>
              <a:spcBef>
                <a:spcPts val="400"/>
              </a:spcBef>
              <a:spcAft>
                <a:spcPts val="400"/>
              </a:spcAft>
              <a:buClr>
                <a:srgbClr val="699419"/>
              </a:buClr>
              <a:buSzPct val="100000"/>
              <a:buFont typeface="Wingdings" pitchFamily="2" charset="2"/>
              <a:buChar char="§"/>
            </a:pPr>
            <a:r>
              <a:rPr lang="en-US" sz="1200" dirty="0"/>
              <a:t>O&amp;M requirements and guidance to SDOs (3GPP, TMF) and to the industry (TEM, IT O&amp;M supplier, …)</a:t>
            </a:r>
          </a:p>
          <a:p>
            <a:pPr marL="190500" indent="-190500" algn="just">
              <a:lnSpc>
                <a:spcPts val="1100"/>
              </a:lnSpc>
              <a:spcBef>
                <a:spcPts val="400"/>
              </a:spcBef>
              <a:spcAft>
                <a:spcPts val="400"/>
              </a:spcAft>
              <a:buClr>
                <a:srgbClr val="699419"/>
              </a:buClr>
              <a:buSzPct val="100000"/>
              <a:buFont typeface="Wingdings" pitchFamily="2" charset="2"/>
              <a:buChar char="§"/>
            </a:pPr>
            <a:r>
              <a:rPr lang="en-US" sz="1200" dirty="0"/>
              <a:t>Relevant areas: Fault </a:t>
            </a:r>
            <a:r>
              <a:rPr lang="en-US" sz="1200" dirty="0" smtClean="0"/>
              <a:t>management, tooling </a:t>
            </a:r>
            <a:r>
              <a:rPr lang="en-US" sz="1200" dirty="0"/>
              <a:t>requirements, information model, inventory </a:t>
            </a:r>
            <a:r>
              <a:rPr lang="en-US" sz="1200" dirty="0" smtClean="0"/>
              <a:t>management, Performance management, Configuration management.</a:t>
            </a:r>
            <a:endParaRPr lang="en-US" sz="1200" dirty="0"/>
          </a:p>
        </p:txBody>
      </p:sp>
      <p:sp>
        <p:nvSpPr>
          <p:cNvPr id="20487" name="Rectangle 19"/>
          <p:cNvSpPr>
            <a:spLocks noChangeArrowheads="1"/>
          </p:cNvSpPr>
          <p:nvPr/>
        </p:nvSpPr>
        <p:spPr bwMode="auto">
          <a:xfrm>
            <a:off x="214313" y="4338638"/>
            <a:ext cx="1143000" cy="7334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Next Generation Converged Operations</a:t>
            </a:r>
          </a:p>
        </p:txBody>
      </p:sp>
      <p:pic>
        <p:nvPicPr>
          <p:cNvPr id="20488" name="Grafik 73" descr="T_Logo.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00188" y="4506913"/>
            <a:ext cx="852487" cy="37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89" name="Textfeld 70"/>
          <p:cNvSpPr txBox="1">
            <a:spLocks noChangeArrowheads="1"/>
          </p:cNvSpPr>
          <p:nvPr/>
        </p:nvSpPr>
        <p:spPr bwMode="auto">
          <a:xfrm>
            <a:off x="223838" y="6610350"/>
            <a:ext cx="2339975"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000" i="1" dirty="0">
                <a:cs typeface="Arial" pitchFamily="34" charset="0"/>
              </a:rPr>
              <a:t>Status: </a:t>
            </a:r>
            <a:r>
              <a:rPr lang="en-US" sz="1000" i="1" dirty="0" smtClean="0">
                <a:cs typeface="Arial" pitchFamily="34" charset="0"/>
              </a:rPr>
              <a:t>10.10.2012</a:t>
            </a:r>
            <a:endParaRPr lang="en-US" sz="1000" i="1" dirty="0">
              <a:cs typeface="Arial" pitchFamily="34" charset="0"/>
            </a:endParaRPr>
          </a:p>
        </p:txBody>
      </p:sp>
      <p:sp>
        <p:nvSpPr>
          <p:cNvPr id="31" name="TextBox 1"/>
          <p:cNvSpPr txBox="1"/>
          <p:nvPr/>
        </p:nvSpPr>
        <p:spPr>
          <a:xfrm>
            <a:off x="1558925" y="6586538"/>
            <a:ext cx="6761163" cy="261937"/>
          </a:xfrm>
          <a:prstGeom prst="rect">
            <a:avLst/>
          </a:prstGeom>
          <a:noFill/>
        </p:spPr>
        <p:txBody>
          <a:bodyPr wrap="none">
            <a:spAutoFit/>
          </a:bodyPr>
          <a:lstStyle/>
          <a:p>
            <a:pPr>
              <a:defRPr/>
            </a:pPr>
            <a:r>
              <a:rPr lang="en-US" sz="1100" cap="small">
                <a:latin typeface="+mn-lt"/>
                <a:cs typeface="Arial" pitchFamily="34" charset="0"/>
              </a:rPr>
              <a:t>*C-RAN: </a:t>
            </a:r>
            <a:r>
              <a:rPr lang="en-US" sz="1100">
                <a:latin typeface="+mn-lt"/>
                <a:cs typeface="Arial" pitchFamily="34" charset="0"/>
              </a:rPr>
              <a:t>Centralised Processing, Collaborative Radio, Real-Time Cloud Computing, Clean RAN System</a:t>
            </a:r>
          </a:p>
        </p:txBody>
      </p:sp>
      <p:sp>
        <p:nvSpPr>
          <p:cNvPr id="20491" name="Rectangle 15"/>
          <p:cNvSpPr>
            <a:spLocks noChangeArrowheads="1"/>
          </p:cNvSpPr>
          <p:nvPr/>
        </p:nvSpPr>
        <p:spPr bwMode="auto">
          <a:xfrm>
            <a:off x="2474913" y="5208588"/>
            <a:ext cx="6508750" cy="568325"/>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a:t>Analysis of RAN architecture with regards to potential improvement areas</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a:t>Requirements and solutions for future optimised RAN architecture – low-cost, flexible through concepts as e.g. centralized processing, co-operative radio</a:t>
            </a:r>
          </a:p>
        </p:txBody>
      </p:sp>
      <p:sp>
        <p:nvSpPr>
          <p:cNvPr id="20492" name="Rectangle 19"/>
          <p:cNvSpPr>
            <a:spLocks noChangeArrowheads="1"/>
          </p:cNvSpPr>
          <p:nvPr/>
        </p:nvSpPr>
        <p:spPr bwMode="auto">
          <a:xfrm>
            <a:off x="214313" y="5208588"/>
            <a:ext cx="1143000" cy="5683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C-RAN*</a:t>
            </a:r>
          </a:p>
        </p:txBody>
      </p:sp>
      <p:pic>
        <p:nvPicPr>
          <p:cNvPr id="20493" name="Picture 8" descr="P:\Templates\About us Grafiken\Alle Partner Logos\Members\Logo China Mobile.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46213" y="5256213"/>
            <a:ext cx="484187" cy="214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94" name="Picture 15" descr="P:\Templates\About us Grafiken\Alle Partner Logos\Members\Logo SK Telecom.jpg"/>
          <p:cNvPicPr preferRelativeResize="0">
            <a:picLocks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928813" y="5256213"/>
            <a:ext cx="48260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95" name="Grafik 91" descr="Alcatel Lucent.jpg"/>
          <p:cNvPicPr preferRelativeResize="0">
            <a:picLocks/>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446213" y="5530850"/>
            <a:ext cx="48260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96" name="Grafik 75" descr="KT olleh.jpg"/>
          <p:cNvPicPr preferRelativeResize="0">
            <a:picLocks/>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928813" y="5530850"/>
            <a:ext cx="48260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97" name="Rectangle 15"/>
          <p:cNvSpPr>
            <a:spLocks noChangeArrowheads="1"/>
          </p:cNvSpPr>
          <p:nvPr/>
        </p:nvSpPr>
        <p:spPr bwMode="auto">
          <a:xfrm>
            <a:off x="2484438" y="3582988"/>
            <a:ext cx="6508750" cy="622300"/>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100"/>
              </a:lnSpc>
              <a:spcBef>
                <a:spcPts val="400"/>
              </a:spcBef>
              <a:spcAft>
                <a:spcPts val="400"/>
              </a:spcAft>
              <a:buClr>
                <a:srgbClr val="699419"/>
              </a:buClr>
              <a:buSzPct val="100000"/>
              <a:buFont typeface="Wingdings" pitchFamily="2" charset="2"/>
              <a:buChar char="§"/>
            </a:pPr>
            <a:r>
              <a:rPr lang="en-US" sz="1200"/>
              <a:t>Open baseband remote-radio-head interface (at BTS) – Project initially launched at NGMN and then transferred to ETSI in order to develop the related standards</a:t>
            </a:r>
          </a:p>
          <a:p>
            <a:pPr marL="190500" indent="-190500" algn="just">
              <a:lnSpc>
                <a:spcPts val="1100"/>
              </a:lnSpc>
              <a:spcBef>
                <a:spcPts val="400"/>
              </a:spcBef>
              <a:spcAft>
                <a:spcPts val="400"/>
              </a:spcAft>
              <a:buClr>
                <a:srgbClr val="699419"/>
              </a:buClr>
              <a:buSzPct val="100000"/>
              <a:buFont typeface="Wingdings" pitchFamily="2" charset="2"/>
              <a:buChar char="§"/>
            </a:pPr>
            <a:r>
              <a:rPr lang="en-US" sz="1200"/>
              <a:t>Monitoring, issue tracking and support still through NGMN committees</a:t>
            </a:r>
          </a:p>
        </p:txBody>
      </p:sp>
      <p:sp>
        <p:nvSpPr>
          <p:cNvPr id="20498" name="Rectangle 19"/>
          <p:cNvSpPr>
            <a:spLocks noChangeArrowheads="1"/>
          </p:cNvSpPr>
          <p:nvPr/>
        </p:nvSpPr>
        <p:spPr bwMode="auto">
          <a:xfrm>
            <a:off x="225425" y="3578225"/>
            <a:ext cx="1143000" cy="622300"/>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ETSI ISG ORI</a:t>
            </a:r>
          </a:p>
        </p:txBody>
      </p:sp>
      <p:pic>
        <p:nvPicPr>
          <p:cNvPr id="20499" name="Picture 23" descr="P:\Templates\About us Grafiken\Alle Partner Logos\Members\Logo Vodafone.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576388" y="3906838"/>
            <a:ext cx="709612" cy="31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00" name="Grafik 73" descr="T_Logo.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76388" y="3592513"/>
            <a:ext cx="709613" cy="315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68" name="Rectangle 15"/>
          <p:cNvSpPr>
            <a:spLocks noChangeArrowheads="1"/>
          </p:cNvSpPr>
          <p:nvPr/>
        </p:nvSpPr>
        <p:spPr bwMode="auto">
          <a:xfrm>
            <a:off x="2484438" y="2828925"/>
            <a:ext cx="6508750" cy="619125"/>
          </a:xfrm>
          <a:prstGeom prst="rect">
            <a:avLst/>
          </a:prstGeom>
          <a:solidFill>
            <a:schemeClr val="bg1"/>
          </a:solidFill>
          <a:ln w="12700" algn="ctr">
            <a:solidFill>
              <a:schemeClr val="tx1"/>
            </a:solidFill>
            <a:miter lim="800000"/>
            <a:headEnd/>
            <a:tailEnd/>
          </a:ln>
        </p:spPr>
        <p:txBody>
          <a:bodyPr tIns="36000" bIns="0" anchor="ctr"/>
          <a:lstStyle/>
          <a:p>
            <a:pPr marL="190500" indent="-190500" algn="just">
              <a:lnSpc>
                <a:spcPts val="1200"/>
              </a:lnSpc>
              <a:spcBef>
                <a:spcPts val="200"/>
              </a:spcBef>
              <a:spcAft>
                <a:spcPts val="200"/>
              </a:spcAft>
              <a:buClr>
                <a:srgbClr val="699419"/>
              </a:buClr>
              <a:buSzPct val="100000"/>
              <a:buFont typeface="Wingdings" pitchFamily="2" charset="2"/>
              <a:buChar char="§"/>
              <a:defRPr/>
            </a:pPr>
            <a:r>
              <a:rPr lang="en-US" sz="1200" dirty="0">
                <a:cs typeface="Arial" pitchFamily="34" charset="0"/>
              </a:rPr>
              <a:t>Future network transition, seamless Wi-Fi integration</a:t>
            </a:r>
          </a:p>
          <a:p>
            <a:pPr marL="190500" indent="-190500" algn="just">
              <a:lnSpc>
                <a:spcPts val="1200"/>
              </a:lnSpc>
              <a:spcBef>
                <a:spcPts val="200"/>
              </a:spcBef>
              <a:spcAft>
                <a:spcPts val="200"/>
              </a:spcAft>
              <a:buClr>
                <a:srgbClr val="699419"/>
              </a:buClr>
              <a:buSzPct val="100000"/>
              <a:buFont typeface="Wingdings" pitchFamily="2" charset="2"/>
              <a:buChar char="§"/>
              <a:defRPr/>
            </a:pPr>
            <a:r>
              <a:rPr lang="en-US" sz="1200" dirty="0">
                <a:cs typeface="Arial" pitchFamily="34" charset="0"/>
              </a:rPr>
              <a:t>Operations of Heterogeneous Networks </a:t>
            </a:r>
          </a:p>
          <a:p>
            <a:pPr algn="just">
              <a:lnSpc>
                <a:spcPts val="1200"/>
              </a:lnSpc>
              <a:spcBef>
                <a:spcPts val="200"/>
              </a:spcBef>
              <a:spcAft>
                <a:spcPts val="200"/>
              </a:spcAft>
              <a:buClr>
                <a:srgbClr val="699419"/>
              </a:buClr>
              <a:buSzPct val="100000"/>
              <a:defRPr/>
            </a:pPr>
            <a:r>
              <a:rPr lang="en-US" sz="1200" dirty="0">
                <a:cs typeface="Arial" pitchFamily="34" charset="0"/>
              </a:rPr>
              <a:t>     (e.g. interworking functionality, operations intelligence)</a:t>
            </a:r>
          </a:p>
        </p:txBody>
      </p:sp>
      <p:sp>
        <p:nvSpPr>
          <p:cNvPr id="20502" name="Rectangle 19"/>
          <p:cNvSpPr>
            <a:spLocks noChangeArrowheads="1"/>
          </p:cNvSpPr>
          <p:nvPr/>
        </p:nvSpPr>
        <p:spPr bwMode="auto">
          <a:xfrm>
            <a:off x="225425" y="2809875"/>
            <a:ext cx="1143000" cy="6191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err="1">
                <a:solidFill>
                  <a:schemeClr val="bg1"/>
                </a:solidFill>
              </a:rPr>
              <a:t>Heterog</a:t>
            </a:r>
            <a:r>
              <a:rPr lang="en-US" altLang="de-DE" sz="1200" b="1" dirty="0">
                <a:solidFill>
                  <a:schemeClr val="bg1"/>
                </a:solidFill>
              </a:rPr>
              <a:t>. NWs Operations</a:t>
            </a:r>
          </a:p>
        </p:txBody>
      </p:sp>
      <p:sp>
        <p:nvSpPr>
          <p:cNvPr id="20503" name="Rectangle 15"/>
          <p:cNvSpPr>
            <a:spLocks noChangeArrowheads="1"/>
          </p:cNvSpPr>
          <p:nvPr/>
        </p:nvSpPr>
        <p:spPr bwMode="auto">
          <a:xfrm>
            <a:off x="2474913" y="2125663"/>
            <a:ext cx="6508750" cy="568325"/>
          </a:xfrm>
          <a:prstGeom prst="rect">
            <a:avLst/>
          </a:prstGeom>
          <a:solidFill>
            <a:schemeClr val="bg1"/>
          </a:solidFill>
          <a:ln w="12700" algn="ctr">
            <a:solidFill>
              <a:schemeClr val="tx1"/>
            </a:solidFill>
            <a:miter lim="800000"/>
            <a:headEnd/>
            <a:tailEnd/>
          </a:ln>
        </p:spPr>
        <p:txBody>
          <a:bodyPr tIns="36000" bIns="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a:t>Definition of de-facto KPIs / Metrics for end-to-end service quality</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a:t>Measurement of service quality, management of e2e algorithms</a:t>
            </a:r>
          </a:p>
        </p:txBody>
      </p:sp>
      <p:sp>
        <p:nvSpPr>
          <p:cNvPr id="20504" name="Rectangle 19"/>
          <p:cNvSpPr>
            <a:spLocks noChangeArrowheads="1"/>
          </p:cNvSpPr>
          <p:nvPr/>
        </p:nvSpPr>
        <p:spPr bwMode="auto">
          <a:xfrm>
            <a:off x="214313" y="2125663"/>
            <a:ext cx="1143000" cy="5683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Service Quality Definition</a:t>
            </a:r>
          </a:p>
        </p:txBody>
      </p:sp>
      <p:pic>
        <p:nvPicPr>
          <p:cNvPr id="20505" name="Grafik 91" descr="Alcatel Lucent.jpg"/>
          <p:cNvPicPr preferRelativeResize="0">
            <a:picLocks/>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76388" y="2379663"/>
            <a:ext cx="722312" cy="31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06" name="Picture 23" descr="P:\Templates\About us Grafiken\Alle Partner Logos\Members\Logo Vodafone.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576388" y="2098675"/>
            <a:ext cx="717550"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07" name="Picture 13" descr="P:\Templates\About us Grafiken\Alle Partner Logos\Members\Logo Orange.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590675" y="2817813"/>
            <a:ext cx="708025" cy="31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508" name="Grafik 98" descr="Ericsson.jpg"/>
          <p:cNvPicPr preferRelativeResize="0">
            <a:picLocks/>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589088" y="3111500"/>
            <a:ext cx="709612"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605113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FDCDCF6-6847-4D0D-94B2-78112FF51A79}" type="slidenum">
              <a:rPr lang="de-CH">
                <a:solidFill>
                  <a:srgbClr val="898989"/>
                </a:solidFill>
                <a:latin typeface="DIN 1451 Com Mittelschrift" pitchFamily="34" charset="0"/>
              </a:rPr>
              <a:pPr eaLnBrk="1" hangingPunct="1"/>
              <a:t>9</a:t>
            </a:fld>
            <a:endParaRPr lang="de-CH">
              <a:solidFill>
                <a:srgbClr val="898989"/>
              </a:solidFill>
              <a:latin typeface="DIN 1451 Com Mittelschrift" pitchFamily="34" charset="0"/>
            </a:endParaRPr>
          </a:p>
        </p:txBody>
      </p:sp>
      <p:sp>
        <p:nvSpPr>
          <p:cNvPr id="16388" name="Rectangle 5"/>
          <p:cNvSpPr>
            <a:spLocks noGrp="1"/>
          </p:cNvSpPr>
          <p:nvPr>
            <p:ph type="title"/>
          </p:nvPr>
        </p:nvSpPr>
        <p:spPr/>
        <p:txBody>
          <a:bodyPr/>
          <a:lstStyle/>
          <a:p>
            <a:pPr>
              <a:defRPr/>
            </a:pPr>
            <a:r>
              <a:rPr lang="en-US" dirty="0" smtClean="0">
                <a:latin typeface="+mn-lt"/>
              </a:rPr>
              <a:t>Overview </a:t>
            </a:r>
            <a:r>
              <a:rPr lang="en-US" dirty="0"/>
              <a:t>of NGMN </a:t>
            </a:r>
            <a:r>
              <a:rPr lang="en-US" dirty="0" smtClean="0">
                <a:latin typeface="+mn-lt"/>
              </a:rPr>
              <a:t>running projects (2/3)</a:t>
            </a:r>
          </a:p>
        </p:txBody>
      </p:sp>
      <p:sp>
        <p:nvSpPr>
          <p:cNvPr id="15" name="Rectangle 19"/>
          <p:cNvSpPr>
            <a:spLocks noChangeArrowheads="1"/>
          </p:cNvSpPr>
          <p:nvPr/>
        </p:nvSpPr>
        <p:spPr bwMode="auto">
          <a:xfrm>
            <a:off x="1509713" y="1752600"/>
            <a:ext cx="847725"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GB" altLang="de-DE" sz="1300" b="1">
                <a:solidFill>
                  <a:schemeClr val="bg1"/>
                </a:solidFill>
                <a:cs typeface="Arial" pitchFamily="34" charset="0"/>
              </a:rPr>
              <a:t>Lead</a:t>
            </a:r>
          </a:p>
        </p:txBody>
      </p:sp>
      <p:sp>
        <p:nvSpPr>
          <p:cNvPr id="16" name="Rectangle 19"/>
          <p:cNvSpPr>
            <a:spLocks noChangeArrowheads="1"/>
          </p:cNvSpPr>
          <p:nvPr/>
        </p:nvSpPr>
        <p:spPr bwMode="auto">
          <a:xfrm>
            <a:off x="2474913" y="1752600"/>
            <a:ext cx="6508750" cy="285750"/>
          </a:xfrm>
          <a:prstGeom prst="rect">
            <a:avLst/>
          </a:prstGeom>
          <a:solidFill>
            <a:schemeClr val="bg1">
              <a:lumMod val="50000"/>
            </a:schemeClr>
          </a:solidFill>
          <a:ln w="12700" algn="ctr">
            <a:solidFill>
              <a:schemeClr val="bg1">
                <a:lumMod val="65000"/>
              </a:schemeClr>
            </a:solidFill>
            <a:miter lim="800000"/>
            <a:headEnd/>
            <a:tailEnd/>
          </a:ln>
        </p:spPr>
        <p:txBody>
          <a:bodyPr tIns="46800" anchor="ctr"/>
          <a:lstStyle/>
          <a:p>
            <a:pPr algn="ctr">
              <a:defRPr/>
            </a:pPr>
            <a:r>
              <a:rPr lang="en-GB" altLang="de-DE" sz="1300" b="1">
                <a:solidFill>
                  <a:schemeClr val="bg1"/>
                </a:solidFill>
                <a:cs typeface="Arial" pitchFamily="34" charset="0"/>
              </a:rPr>
              <a:t>Scope</a:t>
            </a:r>
          </a:p>
        </p:txBody>
      </p:sp>
      <p:sp>
        <p:nvSpPr>
          <p:cNvPr id="21510" name="Rectangle 15"/>
          <p:cNvSpPr>
            <a:spLocks noChangeArrowheads="1"/>
          </p:cNvSpPr>
          <p:nvPr/>
        </p:nvSpPr>
        <p:spPr bwMode="auto">
          <a:xfrm>
            <a:off x="2474913" y="3006725"/>
            <a:ext cx="6508750" cy="622300"/>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GB" sz="1200"/>
              <a:t>Experience sharing in the area of compact antenna designs and deployment, co-sited multi-system antennas</a:t>
            </a:r>
          </a:p>
          <a:p>
            <a:pPr marL="190500" indent="-190500" algn="just">
              <a:lnSpc>
                <a:spcPts val="1200"/>
              </a:lnSpc>
              <a:spcBef>
                <a:spcPts val="200"/>
              </a:spcBef>
              <a:spcAft>
                <a:spcPts val="200"/>
              </a:spcAft>
              <a:buClr>
                <a:srgbClr val="699419"/>
              </a:buClr>
              <a:buSzPct val="100000"/>
              <a:buFont typeface="Wingdings" pitchFamily="2" charset="2"/>
              <a:buChar char="§"/>
            </a:pPr>
            <a:r>
              <a:rPr lang="en-GB" sz="1200"/>
              <a:t>Guidelines for future multi-antenna deployment</a:t>
            </a:r>
          </a:p>
        </p:txBody>
      </p:sp>
      <p:sp>
        <p:nvSpPr>
          <p:cNvPr id="21511" name="Rectangle 19"/>
          <p:cNvSpPr>
            <a:spLocks noChangeArrowheads="1"/>
          </p:cNvSpPr>
          <p:nvPr/>
        </p:nvSpPr>
        <p:spPr bwMode="auto">
          <a:xfrm>
            <a:off x="225425" y="3033713"/>
            <a:ext cx="1143000" cy="622300"/>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GB" altLang="de-DE" sz="1200" b="1">
                <a:solidFill>
                  <a:schemeClr val="bg1"/>
                </a:solidFill>
              </a:rPr>
              <a:t>Multi Antenna</a:t>
            </a:r>
          </a:p>
        </p:txBody>
      </p:sp>
      <p:sp>
        <p:nvSpPr>
          <p:cNvPr id="21512" name="Rectangle 15"/>
          <p:cNvSpPr>
            <a:spLocks noChangeArrowheads="1"/>
          </p:cNvSpPr>
          <p:nvPr/>
        </p:nvSpPr>
        <p:spPr bwMode="auto">
          <a:xfrm>
            <a:off x="2474913" y="3754438"/>
            <a:ext cx="6508750" cy="622300"/>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GB" sz="1200"/>
              <a:t>Collection and analysis of existing Basestation Antenna (BSA) standards</a:t>
            </a:r>
          </a:p>
          <a:p>
            <a:pPr marL="190500" indent="-190500">
              <a:lnSpc>
                <a:spcPts val="1200"/>
              </a:lnSpc>
              <a:spcBef>
                <a:spcPts val="200"/>
              </a:spcBef>
              <a:spcAft>
                <a:spcPts val="200"/>
              </a:spcAft>
              <a:buClr>
                <a:srgbClr val="699419"/>
              </a:buClr>
              <a:buSzPct val="100000"/>
              <a:buFont typeface="Wingdings" pitchFamily="2" charset="2"/>
              <a:buChar char="§"/>
            </a:pPr>
            <a:r>
              <a:rPr lang="en-GB" sz="1200"/>
              <a:t>Recommendation on global BSA standards – common performance parameters and tolerances, measurement procedures, methodology for compliance etc. </a:t>
            </a:r>
          </a:p>
        </p:txBody>
      </p:sp>
      <p:sp>
        <p:nvSpPr>
          <p:cNvPr id="21513" name="Rectangle 19"/>
          <p:cNvSpPr>
            <a:spLocks noChangeArrowheads="1"/>
          </p:cNvSpPr>
          <p:nvPr/>
        </p:nvSpPr>
        <p:spPr bwMode="auto">
          <a:xfrm>
            <a:off x="238125" y="3771900"/>
            <a:ext cx="1143000" cy="622300"/>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GB" altLang="de-DE" sz="1200" b="1" dirty="0" err="1">
                <a:solidFill>
                  <a:schemeClr val="bg1"/>
                </a:solidFill>
              </a:rPr>
              <a:t>Basestation</a:t>
            </a:r>
            <a:r>
              <a:rPr lang="en-GB" altLang="de-DE" sz="1200" b="1" dirty="0">
                <a:solidFill>
                  <a:schemeClr val="bg1"/>
                </a:solidFill>
              </a:rPr>
              <a:t> Antenna Standards</a:t>
            </a:r>
          </a:p>
        </p:txBody>
      </p:sp>
      <p:pic>
        <p:nvPicPr>
          <p:cNvPr id="21514" name="Picture 8" descr="P:\Templates\About us Grafiken\Alle Partner Logos\Members\Logo China Mobil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62100" y="3033713"/>
            <a:ext cx="714375"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5" name="Grafik 98" descr="Ericsson.jpg"/>
          <p:cNvPicPr preferRelativeResize="0">
            <a:picLocks/>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63688" y="3328988"/>
            <a:ext cx="712787"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6" name="Picture 17" descr="P:\Templates\About us Grafiken\Alle Partner Logos\Members\Logo Telecom Italia.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60513" y="3771900"/>
            <a:ext cx="714375"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7" name="Picture 17" descr="P:\Templates\About us Grafiken\Alle Partner Logos\Members\Logo Telecom Italia.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60513" y="4084638"/>
            <a:ext cx="714375" cy="315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18" name="Grafik 10"/>
          <p:cNvPicPr>
            <a:picLocks noChangeAspect="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66863" y="4083050"/>
            <a:ext cx="712787" cy="31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19" name="Rectangle 15"/>
          <p:cNvSpPr>
            <a:spLocks noChangeArrowheads="1"/>
          </p:cNvSpPr>
          <p:nvPr/>
        </p:nvSpPr>
        <p:spPr bwMode="auto">
          <a:xfrm>
            <a:off x="2474913" y="2147888"/>
            <a:ext cx="6508750" cy="733425"/>
          </a:xfrm>
          <a:prstGeom prst="rect">
            <a:avLst/>
          </a:prstGeom>
          <a:solidFill>
            <a:schemeClr val="bg1"/>
          </a:solidFill>
          <a:ln w="12700" algn="ctr">
            <a:solidFill>
              <a:schemeClr val="tx1"/>
            </a:solidFill>
            <a:miter lim="800000"/>
            <a:headEnd/>
            <a:tailEnd/>
          </a:ln>
        </p:spPr>
        <p:txBody>
          <a:bodyPr tIns="36000" bIns="0" anchor="ctr"/>
          <a:lstStyle/>
          <a:p>
            <a:pPr marL="190500" indent="-190500" algn="just">
              <a:lnSpc>
                <a:spcPts val="1100"/>
              </a:lnSpc>
              <a:spcBef>
                <a:spcPts val="400"/>
              </a:spcBef>
              <a:spcAft>
                <a:spcPts val="400"/>
              </a:spcAft>
              <a:buClr>
                <a:srgbClr val="699419"/>
              </a:buClr>
              <a:buSzPct val="100000"/>
              <a:buFont typeface="Wingdings" pitchFamily="2" charset="2"/>
              <a:buChar char="§"/>
            </a:pPr>
            <a:r>
              <a:rPr lang="en-GB" sz="1200"/>
              <a:t>Overview on operator frequency band / mode requirements (per region, along timeline)</a:t>
            </a:r>
          </a:p>
          <a:p>
            <a:pPr marL="190500" indent="-190500" algn="just">
              <a:lnSpc>
                <a:spcPts val="1100"/>
              </a:lnSpc>
              <a:spcBef>
                <a:spcPts val="400"/>
              </a:spcBef>
              <a:spcAft>
                <a:spcPts val="400"/>
              </a:spcAft>
              <a:buClr>
                <a:srgbClr val="699419"/>
              </a:buClr>
              <a:buSzPct val="100000"/>
              <a:buFont typeface="Wingdings" pitchFamily="2" charset="2"/>
              <a:buChar char="§"/>
            </a:pPr>
            <a:r>
              <a:rPr lang="en-GB" sz="1200"/>
              <a:t>Review and discussion with UE (component / platform) vendors to assess technical feasibility, complexity, potential issues and solutions</a:t>
            </a:r>
          </a:p>
        </p:txBody>
      </p:sp>
      <p:sp>
        <p:nvSpPr>
          <p:cNvPr id="21520" name="Rectangle 19"/>
          <p:cNvSpPr>
            <a:spLocks noChangeArrowheads="1"/>
          </p:cNvSpPr>
          <p:nvPr/>
        </p:nvSpPr>
        <p:spPr bwMode="auto">
          <a:xfrm>
            <a:off x="214313" y="2147888"/>
            <a:ext cx="1143000" cy="733425"/>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GB" altLang="de-DE" sz="1200" b="1" dirty="0">
                <a:solidFill>
                  <a:schemeClr val="bg1"/>
                </a:solidFill>
              </a:rPr>
              <a:t>Multi-Band, Multi-Mode Requirements</a:t>
            </a:r>
          </a:p>
        </p:txBody>
      </p:sp>
      <p:pic>
        <p:nvPicPr>
          <p:cNvPr id="21521" name="Picture 8" descr="P:\Templates\About us Grafiken\Alle Partner Logos\Members\Logo China Mobil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17663" y="2147888"/>
            <a:ext cx="565150" cy="250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22" name="Rectangle 15"/>
          <p:cNvSpPr>
            <a:spLocks noChangeArrowheads="1"/>
          </p:cNvSpPr>
          <p:nvPr/>
        </p:nvSpPr>
        <p:spPr bwMode="auto">
          <a:xfrm>
            <a:off x="2474913" y="4502150"/>
            <a:ext cx="6508750" cy="773113"/>
          </a:xfrm>
          <a:prstGeom prst="rect">
            <a:avLst/>
          </a:prstGeom>
          <a:solidFill>
            <a:schemeClr val="bg1"/>
          </a:solidFill>
          <a:ln w="12700" algn="ctr">
            <a:solidFill>
              <a:schemeClr val="tx1"/>
            </a:solidFill>
            <a:miter lim="800000"/>
            <a:headEnd/>
            <a:tailEnd/>
          </a:ln>
        </p:spPr>
        <p:txBody>
          <a:bodyPr tIns="36000" bIns="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a:t>Requirements and functional break-down of adapted transport solutions for small cell environments </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a:t>QoS Management: Identification of QoS mechanisms, definition of performance measurement and information exchange protocols</a:t>
            </a:r>
          </a:p>
        </p:txBody>
      </p:sp>
      <p:sp>
        <p:nvSpPr>
          <p:cNvPr id="21523" name="Rectangle 19"/>
          <p:cNvSpPr>
            <a:spLocks noChangeArrowheads="1"/>
          </p:cNvSpPr>
          <p:nvPr/>
        </p:nvSpPr>
        <p:spPr bwMode="auto">
          <a:xfrm>
            <a:off x="214313" y="4500563"/>
            <a:ext cx="1143000" cy="773112"/>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a:solidFill>
                  <a:schemeClr val="bg1"/>
                </a:solidFill>
              </a:rPr>
              <a:t>Backhaul Evolution</a:t>
            </a:r>
          </a:p>
        </p:txBody>
      </p:sp>
      <p:pic>
        <p:nvPicPr>
          <p:cNvPr id="21524" name="Picture 13" descr="P:\Templates\About us Grafiken\Alle Partner Logos\Members\Logo Orange.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624013" y="4511675"/>
            <a:ext cx="566737" cy="249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25" name="Grafik 93" descr="Cambridge.jpg"/>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624013" y="4760913"/>
            <a:ext cx="566737"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26" name="Grafik 126" descr="Tellabs.jpg"/>
          <p:cNvPicPr>
            <a:picLocks noChangeAspect="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624013" y="5008563"/>
            <a:ext cx="566737" cy="255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27" name="Textfeld 70"/>
          <p:cNvSpPr txBox="1">
            <a:spLocks noChangeArrowheads="1"/>
          </p:cNvSpPr>
          <p:nvPr/>
        </p:nvSpPr>
        <p:spPr bwMode="auto">
          <a:xfrm>
            <a:off x="223838" y="6610350"/>
            <a:ext cx="2339975"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000" i="1" dirty="0">
                <a:cs typeface="Arial" pitchFamily="34" charset="0"/>
              </a:rPr>
              <a:t>Status: </a:t>
            </a:r>
            <a:r>
              <a:rPr lang="en-US" sz="1000" i="1" dirty="0" smtClean="0">
                <a:cs typeface="Arial" pitchFamily="34" charset="0"/>
              </a:rPr>
              <a:t>10.10.2012</a:t>
            </a:r>
            <a:endParaRPr lang="en-US" sz="1000" i="1" dirty="0">
              <a:cs typeface="Arial" pitchFamily="34" charset="0"/>
            </a:endParaRPr>
          </a:p>
        </p:txBody>
      </p:sp>
      <p:sp>
        <p:nvSpPr>
          <p:cNvPr id="21528" name="Picture 7" descr="P:\Templates\About us Grafiken\Alle Partner Logos\Members\Logo Bell.jpg"/>
          <p:cNvSpPr>
            <a:spLocks noChangeAspect="1" noChangeArrowheads="1"/>
          </p:cNvSpPr>
          <p:nvPr/>
        </p:nvSpPr>
        <p:spPr bwMode="auto">
          <a:xfrm>
            <a:off x="1624013" y="2389188"/>
            <a:ext cx="565150" cy="249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pic>
        <p:nvPicPr>
          <p:cNvPr id="21529" name="Grafik 73" descr="T_Logo.jpg"/>
          <p:cNvPicPr preferRelativeResize="0">
            <a:picLocks/>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617663" y="2633663"/>
            <a:ext cx="565150" cy="252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30" name="Rectangle 15"/>
          <p:cNvSpPr>
            <a:spLocks noChangeArrowheads="1"/>
          </p:cNvSpPr>
          <p:nvPr/>
        </p:nvSpPr>
        <p:spPr bwMode="auto">
          <a:xfrm>
            <a:off x="2465388" y="5402263"/>
            <a:ext cx="6508750" cy="579437"/>
          </a:xfrm>
          <a:prstGeom prst="rect">
            <a:avLst/>
          </a:prstGeom>
          <a:solidFill>
            <a:schemeClr val="bg1"/>
          </a:solidFill>
          <a:ln w="12700" algn="ctr">
            <a:solidFill>
              <a:schemeClr val="tx1"/>
            </a:solidFill>
            <a:miter lim="800000"/>
            <a:headEnd/>
            <a:tailEnd/>
          </a:ln>
        </p:spPr>
        <p:txBody>
          <a:bodyPr tIns="46800" anchor="ctr"/>
          <a:lstStyle/>
          <a:p>
            <a:pPr marL="190500" indent="-190500" algn="just">
              <a:lnSpc>
                <a:spcPts val="1200"/>
              </a:lnSpc>
              <a:spcBef>
                <a:spcPts val="200"/>
              </a:spcBef>
              <a:spcAft>
                <a:spcPts val="200"/>
              </a:spcAft>
              <a:buClr>
                <a:srgbClr val="699419"/>
              </a:buClr>
              <a:buSzPct val="100000"/>
              <a:buFont typeface="Wingdings" pitchFamily="2" charset="2"/>
              <a:buChar char="§"/>
            </a:pPr>
            <a:r>
              <a:rPr lang="en-US" sz="1200"/>
              <a:t>Analysis on services/content to be delivered via broadcast and analysis on eMBMS capabilities, drawbacks and alternatives</a:t>
            </a:r>
          </a:p>
          <a:p>
            <a:pPr marL="190500" indent="-190500" algn="just">
              <a:lnSpc>
                <a:spcPts val="1200"/>
              </a:lnSpc>
              <a:spcBef>
                <a:spcPts val="200"/>
              </a:spcBef>
              <a:spcAft>
                <a:spcPts val="200"/>
              </a:spcAft>
              <a:buClr>
                <a:srgbClr val="699419"/>
              </a:buClr>
              <a:buSzPct val="100000"/>
              <a:buFont typeface="Wingdings" pitchFamily="2" charset="2"/>
              <a:buChar char="§"/>
            </a:pPr>
            <a:r>
              <a:rPr lang="en-US" sz="1200"/>
              <a:t>Identification of deployment scenarios</a:t>
            </a:r>
          </a:p>
        </p:txBody>
      </p:sp>
      <p:sp>
        <p:nvSpPr>
          <p:cNvPr id="21531" name="Rectangle 19"/>
          <p:cNvSpPr>
            <a:spLocks noChangeArrowheads="1"/>
          </p:cNvSpPr>
          <p:nvPr/>
        </p:nvSpPr>
        <p:spPr bwMode="auto">
          <a:xfrm>
            <a:off x="204788" y="5438775"/>
            <a:ext cx="1143000" cy="468313"/>
          </a:xfrm>
          <a:prstGeom prst="rect">
            <a:avLst/>
          </a:prstGeom>
          <a:solidFill>
            <a:srgbClr val="468329"/>
          </a:solidFill>
          <a:ln w="12700" algn="ctr">
            <a:solidFill>
              <a:srgbClr val="699419"/>
            </a:solidFill>
            <a:miter lim="800000"/>
            <a:headEnd/>
            <a:tailEnd/>
          </a:ln>
        </p:spPr>
        <p:txBody>
          <a:bodyPr lIns="36000" tIns="46800" rIns="36000" anchor="ctr"/>
          <a:lstStyle/>
          <a:p>
            <a:pPr algn="ctr"/>
            <a:r>
              <a:rPr lang="en-US" altLang="de-DE" sz="1200" b="1" dirty="0">
                <a:solidFill>
                  <a:schemeClr val="bg1"/>
                </a:solidFill>
              </a:rPr>
              <a:t>Broadcast</a:t>
            </a:r>
          </a:p>
        </p:txBody>
      </p:sp>
      <p:pic>
        <p:nvPicPr>
          <p:cNvPr id="21532" name="Picture 13" descr="P:\Templates\About us Grafiken\Alle Partner Logos\Members\Logo Orange.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484313" y="5473700"/>
            <a:ext cx="858837" cy="376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33" name="Picture 7" descr="P:\Templates\About us Grafiken\Alle Partner Logos\Members\Logo Bell.jpg"/>
          <p:cNvPicPr preferRelativeResize="0">
            <a:picLocks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617663" y="2392363"/>
            <a:ext cx="565150" cy="250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48449232"/>
      </p:ext>
    </p:extLst>
  </p:cSld>
  <p:clrMapOvr>
    <a:masterClrMapping/>
  </p:clrMapOvr>
  <p:timing>
    <p:tnLst>
      <p:par>
        <p:cTn id="1" dur="indefinite" restart="never" nodeType="tmRoot"/>
      </p:par>
    </p:tnLst>
  </p:timing>
</p:sld>
</file>

<file path=ppt/theme/theme1.xml><?xml version="1.0" encoding="utf-8"?>
<a:theme xmlns:a="http://schemas.openxmlformats.org/drawingml/2006/main" name="NGMN Presentatio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NGMN Presentation</Template>
  <TotalTime>2</TotalTime>
  <Words>1442</Words>
  <Application>Microsoft Office PowerPoint</Application>
  <PresentationFormat>On-screen Show (4:3)</PresentationFormat>
  <Paragraphs>155</Paragraphs>
  <Slides>11</Slides>
  <Notes>5</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NGMN Presentation</vt:lpstr>
      <vt:lpstr>NGMN Alliance Report for 3GPP PCG#29</vt:lpstr>
      <vt:lpstr>Presentation Overview</vt:lpstr>
      <vt:lpstr>Update on selected projects</vt:lpstr>
      <vt:lpstr>Update on selected projects</vt:lpstr>
      <vt:lpstr>Update on selected projects</vt:lpstr>
      <vt:lpstr>NGMN Industry Conference &amp; Exhibition</vt:lpstr>
      <vt:lpstr>Annex</vt:lpstr>
      <vt:lpstr>Overview of NGMN running projects (1/3)</vt:lpstr>
      <vt:lpstr>Overview of NGMN running projects (2/3)</vt:lpstr>
      <vt:lpstr>Overview of NGMN running projects (3/3)</vt:lpstr>
      <vt:lpstr>Recently published documents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NGMN Alliance Report for PCG#28</dc:title>
  <dc:creator>Osvaldo Gonsa</dc:creator>
  <cp:lastModifiedBy>scrase</cp:lastModifiedBy>
  <cp:revision>68</cp:revision>
  <dcterms:created xsi:type="dcterms:W3CDTF">2012-04-12T13:51:06Z</dcterms:created>
  <dcterms:modified xsi:type="dcterms:W3CDTF">2012-10-19T13:22:31Z</dcterms:modified>
</cp:coreProperties>
</file>