
<file path=[Content_Types].xml><?xml version="1.0" encoding="utf-8"?>
<Types xmlns="http://schemas.openxmlformats.org/package/2006/content-types">
  <Override PartName="/ppt/charts/chart1.xml" ContentType="application/vnd.openxmlformats-officedocument.drawingml.chart+xml"/>
  <Override PartName="/ppt/slideLayouts/slideLayout1.xml" ContentType="application/vnd.openxmlformats-officedocument.presentationml.slideLayout+xml"/>
  <Default Extension="png" ContentType="image/png"/>
  <Override PartName="/ppt/notesSlides/notesSlide5.xml" ContentType="application/vnd.openxmlformats-officedocument.presentationml.notesSlide+xml"/>
  <Override PartName="/ppt/slides/slide11.xml" ContentType="application/vnd.openxmlformats-officedocument.presentationml.slide+xml"/>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Default Extension="jpeg" ContentType="image/jpeg"/>
  <Default Extension="rels" ContentType="application/vnd.openxmlformats-package.relationships+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charts/chart2.xml" ContentType="application/vnd.openxmlformats-officedocument.drawingml.chart+xml"/>
  <Override PartName="/ppt/slideLayouts/slideLayout2.xml" ContentType="application/vnd.openxmlformats-officedocument.presentationml.slideLayout+xml"/>
  <Override PartName="/ppt/slides/slide1.xml" ContentType="application/vnd.openxmlformats-officedocument.presentationml.slide+xml"/>
  <Override PartName="/ppt/notesSlides/notesSlide6.xml" ContentType="application/vnd.openxmlformats-officedocument.presentationml.notes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charts/chart3.xml" ContentType="application/vnd.openxmlformats-officedocument.drawingml.chart+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18"/>
  </p:notesMasterIdLst>
  <p:sldIdLst>
    <p:sldId id="334" r:id="rId2"/>
    <p:sldId id="337" r:id="rId3"/>
    <p:sldId id="339" r:id="rId4"/>
    <p:sldId id="335" r:id="rId5"/>
    <p:sldId id="336" r:id="rId6"/>
    <p:sldId id="348" r:id="rId7"/>
    <p:sldId id="340" r:id="rId8"/>
    <p:sldId id="341" r:id="rId9"/>
    <p:sldId id="343" r:id="rId10"/>
    <p:sldId id="347" r:id="rId11"/>
    <p:sldId id="344" r:id="rId12"/>
    <p:sldId id="342" r:id="rId13"/>
    <p:sldId id="349" r:id="rId14"/>
    <p:sldId id="338" r:id="rId15"/>
    <p:sldId id="345" r:id="rId16"/>
    <p:sldId id="34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0033"/>
    <a:srgbClr val="FF9999"/>
    <a:srgbClr val="006600"/>
    <a:srgbClr val="A31D1D"/>
    <a:srgbClr val="B80076"/>
    <a:srgbClr val="558ED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napVertSplitter="1" vertBarState="minimized" horzBarState="maximized">
    <p:restoredLeft sz="15620"/>
    <p:restoredTop sz="94660"/>
  </p:normalViewPr>
  <p:slideViewPr>
    <p:cSldViewPr showGuides="1">
      <p:cViewPr varScale="1">
        <p:scale>
          <a:sx n="98" d="100"/>
          <a:sy n="98" d="100"/>
        </p:scale>
        <p:origin x="-904" y="-104"/>
      </p:cViewPr>
      <p:guideLst>
        <p:guide orient="horz" pos="2568"/>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image" Target="../media/image2.jpeg"/><Relationship Id="rId2" Type="http://schemas.openxmlformats.org/officeDocument/2006/relationships/oleObject" Target="file:///C:\Users\ALAN\Desktop\WCDMA_HSPA_Charts_to_LATEST\WCDMA_network_launches_char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LAN\Desktop\WCDMA_HSPA_Charts_to_LATEST\WCDMA_network_launches_char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alanhadden:Desktop:Take_to_Vegas:LTE_Devices_analysis_2907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hart>
    <c:plotArea>
      <c:layout/>
      <c:pieChart>
        <c:varyColors val="1"/>
        <c:ser>
          <c:idx val="0"/>
          <c:order val="0"/>
          <c:dLbls>
            <c:txPr>
              <a:bodyPr/>
              <a:lstStyle/>
              <a:p>
                <a:pPr>
                  <a:defRPr lang="en-GB" sz="1400">
                    <a:solidFill>
                      <a:schemeClr val="bg1"/>
                    </a:solidFill>
                    <a:latin typeface="Arial" pitchFamily="34" charset="0"/>
                    <a:cs typeface="Arial" pitchFamily="34" charset="0"/>
                  </a:defRPr>
                </a:pPr>
                <a:endParaRPr lang="en-US"/>
              </a:p>
            </c:txPr>
            <c:showPercent val="1"/>
            <c:showLeaderLines val="1"/>
          </c:dLbls>
          <c:cat>
            <c:strRef>
              <c:f>HSPA!$B$121:$E$121</c:f>
              <c:strCache>
                <c:ptCount val="4"/>
                <c:pt idx="0">
                  <c:v>1.8 or 3.6 Mbps DL peak</c:v>
                </c:pt>
                <c:pt idx="1">
                  <c:v>7.2 Mbps DL peak</c:v>
                </c:pt>
                <c:pt idx="2">
                  <c:v>14.4 Mbps DL peak</c:v>
                </c:pt>
                <c:pt idx="3">
                  <c:v>HSPA Evolution (HSPA+)</c:v>
                </c:pt>
              </c:strCache>
            </c:strRef>
          </c:cat>
          <c:val>
            <c:numRef>
              <c:f>HSPA!$B$122:$E$122</c:f>
              <c:numCache>
                <c:formatCode>General</c:formatCode>
                <c:ptCount val="4"/>
                <c:pt idx="0">
                  <c:v>123.0</c:v>
                </c:pt>
                <c:pt idx="1">
                  <c:v>112.0</c:v>
                </c:pt>
                <c:pt idx="2">
                  <c:v>39.0</c:v>
                </c:pt>
                <c:pt idx="3">
                  <c:v>136.0</c:v>
                </c:pt>
              </c:numCache>
            </c:numRef>
          </c:val>
        </c:ser>
        <c:firstSliceAng val="0"/>
      </c:pieChart>
    </c:plotArea>
    <c:legend>
      <c:legendPos val="r"/>
      <c:layout>
        <c:manualLayout>
          <c:xMode val="edge"/>
          <c:yMode val="edge"/>
          <c:x val="0.572222222222222"/>
          <c:y val="0.239569845435987"/>
          <c:w val="0.411111111111111"/>
          <c:h val="0.520860309128025"/>
        </c:manualLayout>
      </c:layout>
      <c:txPr>
        <a:bodyPr/>
        <a:lstStyle/>
        <a:p>
          <a:pPr>
            <a:defRPr lang="en-GB" sz="1200">
              <a:solidFill>
                <a:schemeClr val="tx1"/>
              </a:solidFill>
              <a:latin typeface="Arial" pitchFamily="34" charset="0"/>
              <a:cs typeface="Arial" pitchFamily="34" charset="0"/>
            </a:defRPr>
          </a:pPr>
          <a:endParaRPr lang="en-US"/>
        </a:p>
      </c:txPr>
    </c:legend>
    <c:plotVisOnly val="1"/>
  </c:chart>
  <c:spPr>
    <a:blipFill>
      <a:blip xmlns:r="http://schemas.openxmlformats.org/officeDocument/2006/relationships" r:embed="rId1"/>
      <a:tile tx="0" ty="0" sx="100000" sy="100000" flip="none" algn="tl"/>
    </a:blipFill>
    <a:ln w="19050">
      <a:solidFill>
        <a:schemeClr val="tx2">
          <a:lumMod val="75000"/>
        </a:schemeClr>
      </a:solidFill>
    </a:ln>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
  <c:chart>
    <c:plotArea>
      <c:layout/>
      <c:barChart>
        <c:barDir val="col"/>
        <c:grouping val="clustered"/>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idx val="3"/>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Lbls>
            <c:dLbl>
              <c:idx val="5"/>
              <c:tx>
                <c:rich>
                  <a:bodyPr/>
                  <a:lstStyle/>
                  <a:p>
                    <a:r>
                      <a:rPr lang="en-US" sz="1600">
                        <a:solidFill>
                          <a:schemeClr val="bg2"/>
                        </a:solidFill>
                      </a:rPr>
                      <a:t>148</a:t>
                    </a:r>
                  </a:p>
                </c:rich>
              </c:tx>
              <c:showVal val="1"/>
            </c:dLbl>
            <c:dLbl>
              <c:idx val="6"/>
              <c:tx>
                <c:rich>
                  <a:bodyPr/>
                  <a:lstStyle/>
                  <a:p>
                    <a:r>
                      <a:rPr lang="en-US" sz="1600">
                        <a:solidFill>
                          <a:schemeClr val="bg2"/>
                        </a:solidFill>
                      </a:rPr>
                      <a:t>173</a:t>
                    </a:r>
                  </a:p>
                </c:rich>
              </c:tx>
              <c:showVal val="1"/>
            </c:dLbl>
            <c:txPr>
              <a:bodyPr/>
              <a:lstStyle/>
              <a:p>
                <a:pPr>
                  <a:defRPr lang="en-GB" sz="1600">
                    <a:solidFill>
                      <a:schemeClr val="bg2"/>
                    </a:solidFill>
                    <a:latin typeface="Arial" pitchFamily="34" charset="0"/>
                    <a:cs typeface="Arial" pitchFamily="34" charset="0"/>
                  </a:defRPr>
                </a:pPr>
                <a:endParaRPr lang="en-US"/>
              </a:p>
            </c:txPr>
            <c:showVal val="1"/>
          </c:dLbls>
          <c:cat>
            <c:strRef>
              <c:f>HSPA!$E$84:$H$84</c:f>
              <c:strCache>
                <c:ptCount val="4"/>
                <c:pt idx="0">
                  <c:v>2009</c:v>
                </c:pt>
                <c:pt idx="1">
                  <c:v>2010</c:v>
                </c:pt>
                <c:pt idx="2">
                  <c:v>July 18, 2011</c:v>
                </c:pt>
                <c:pt idx="3">
                  <c:v>2011 forecast</c:v>
                </c:pt>
              </c:strCache>
            </c:strRef>
          </c:cat>
          <c:val>
            <c:numRef>
              <c:f>HSPA!$E$85:$H$85</c:f>
              <c:numCache>
                <c:formatCode>General</c:formatCode>
                <c:ptCount val="4"/>
                <c:pt idx="0">
                  <c:v>47.0</c:v>
                </c:pt>
                <c:pt idx="1">
                  <c:v>111.0</c:v>
                </c:pt>
                <c:pt idx="2">
                  <c:v>136.0</c:v>
                </c:pt>
                <c:pt idx="3">
                  <c:v>170.0</c:v>
                </c:pt>
              </c:numCache>
            </c:numRef>
          </c:val>
        </c:ser>
        <c:axId val="491096280"/>
        <c:axId val="491099432"/>
      </c:barChart>
      <c:catAx>
        <c:axId val="491096280"/>
        <c:scaling>
          <c:orientation val="minMax"/>
        </c:scaling>
        <c:axPos val="b"/>
        <c:numFmt formatCode="@" sourceLinked="1"/>
        <c:tickLblPos val="nextTo"/>
        <c:txPr>
          <a:bodyPr/>
          <a:lstStyle/>
          <a:p>
            <a:pPr>
              <a:defRPr lang="en-GB" sz="1200">
                <a:solidFill>
                  <a:schemeClr val="bg2"/>
                </a:solidFill>
              </a:defRPr>
            </a:pPr>
            <a:endParaRPr lang="en-US"/>
          </a:p>
        </c:txPr>
        <c:crossAx val="491099432"/>
        <c:crosses val="autoZero"/>
        <c:auto val="1"/>
        <c:lblAlgn val="ctr"/>
        <c:lblOffset val="100"/>
      </c:catAx>
      <c:valAx>
        <c:axId val="491099432"/>
        <c:scaling>
          <c:orientation val="minMax"/>
        </c:scaling>
        <c:axPos val="l"/>
        <c:majorGridlines/>
        <c:numFmt formatCode="General" sourceLinked="1"/>
        <c:tickLblPos val="nextTo"/>
        <c:txPr>
          <a:bodyPr/>
          <a:lstStyle/>
          <a:p>
            <a:pPr>
              <a:defRPr lang="en-GB"/>
            </a:pPr>
            <a:endParaRPr lang="en-US"/>
          </a:p>
        </c:txPr>
        <c:crossAx val="491096280"/>
        <c:crosses val="autoZero"/>
        <c:crossBetween val="between"/>
      </c:valAx>
    </c:plotArea>
    <c:plotVisOnly val="1"/>
  </c:chart>
  <c:spPr>
    <a:solidFill>
      <a:schemeClr val="tx1"/>
    </a:solidFill>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
  <c:chart>
    <c:plotArea>
      <c:layout/>
      <c:pieChart>
        <c:varyColors val="1"/>
        <c:ser>
          <c:idx val="0"/>
          <c:order val="0"/>
          <c:dLbls>
            <c:txPr>
              <a:bodyPr/>
              <a:lstStyle/>
              <a:p>
                <a:pPr>
                  <a:defRPr lang="en-GB" sz="1200" b="1">
                    <a:solidFill>
                      <a:schemeClr val="bg2"/>
                    </a:solidFill>
                  </a:defRPr>
                </a:pPr>
                <a:endParaRPr lang="en-US"/>
              </a:p>
            </c:txPr>
            <c:showVal val="1"/>
            <c:showLeaderLines val="1"/>
          </c:dLbls>
          <c:cat>
            <c:strRef>
              <c:f>'Form Factors'!$A$3:$G$3</c:f>
              <c:strCache>
                <c:ptCount val="7"/>
                <c:pt idx="0">
                  <c:v>Modules</c:v>
                </c:pt>
                <c:pt idx="1">
                  <c:v>Tablets</c:v>
                </c:pt>
                <c:pt idx="2">
                  <c:v>Notebooks</c:v>
                </c:pt>
                <c:pt idx="3">
                  <c:v>PC Cards</c:v>
                </c:pt>
                <c:pt idx="4">
                  <c:v>Smartphones</c:v>
                </c:pt>
                <c:pt idx="5">
                  <c:v>Routers</c:v>
                </c:pt>
                <c:pt idx="6">
                  <c:v>Dongles</c:v>
                </c:pt>
              </c:strCache>
            </c:strRef>
          </c:cat>
          <c:val>
            <c:numRef>
              <c:f>'Form Factors'!$A$4:$G$4</c:f>
              <c:numCache>
                <c:formatCode>General</c:formatCode>
                <c:ptCount val="7"/>
                <c:pt idx="0">
                  <c:v>29.0</c:v>
                </c:pt>
                <c:pt idx="1">
                  <c:v>8.0</c:v>
                </c:pt>
                <c:pt idx="2">
                  <c:v>10.0</c:v>
                </c:pt>
                <c:pt idx="3">
                  <c:v>2.0</c:v>
                </c:pt>
                <c:pt idx="4">
                  <c:v>8.0</c:v>
                </c:pt>
                <c:pt idx="5">
                  <c:v>63.0</c:v>
                </c:pt>
                <c:pt idx="6">
                  <c:v>41.0</c:v>
                </c:pt>
              </c:numCache>
            </c:numRef>
          </c:val>
        </c:ser>
        <c:firstSliceAng val="0"/>
      </c:pieChart>
    </c:plotArea>
    <c:legend>
      <c:legendPos val="r"/>
      <c:layout/>
      <c:txPr>
        <a:bodyPr/>
        <a:lstStyle/>
        <a:p>
          <a:pPr>
            <a:defRPr lang="en-GB">
              <a:solidFill>
                <a:schemeClr val="tx1"/>
              </a:solidFill>
            </a:defRPr>
          </a:pPr>
          <a:endParaRPr lang="en-US"/>
        </a:p>
      </c:txPr>
    </c:legend>
    <c:plotVisOnly val="1"/>
  </c:chart>
  <c:spPr>
    <a:noFill/>
    <a:ln w="22225">
      <a:solidFill>
        <a:schemeClr val="tx2"/>
      </a:solidFill>
    </a:ln>
  </c:sp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C310CC-0247-40A5-A8FD-C59957BD1382}" type="datetimeFigureOut">
              <a:rPr lang="en-US" smtClean="0"/>
              <a:pPr/>
              <a:t>10/25/11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B87BA5-5794-46FB-974B-CBF25B31A156}"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8B87BA5-5794-46FB-974B-CBF25B31A156}" type="slidenum">
              <a:rPr lang="en-GB" smtClean="0"/>
              <a:pPr/>
              <a:t>14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EB0A214-ADCD-4B03-BC3D-2370A61D49C6}" type="datetimeFigureOut">
              <a:rPr lang="en-US" smtClean="0"/>
              <a:pPr/>
              <a:t>10/25/11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4A8507-974E-4E5B-B342-9340601C7927}" type="slidenum">
              <a:rPr lang="en-GB" smtClean="0"/>
              <a:pPr/>
              <a:t>‹#›</a:t>
            </a:fld>
            <a:endParaRPr lang="en-GB"/>
          </a:p>
        </p:txBody>
      </p:sp>
      <p:pic>
        <p:nvPicPr>
          <p:cNvPr id="7" name="Picture 49" descr="G:\DATEN\SAG\GSA_CD-ROM\Quellen\gsa_logo.gif"/>
          <p:cNvPicPr>
            <a:picLocks noChangeAspect="1" noChangeArrowheads="1"/>
          </p:cNvPicPr>
          <p:nvPr userDrawn="1"/>
        </p:nvPicPr>
        <p:blipFill>
          <a:blip r:embed="rId2" cstate="print"/>
          <a:srcRect/>
          <a:stretch>
            <a:fillRect/>
          </a:stretch>
        </p:blipFill>
        <p:spPr bwMode="auto">
          <a:xfrm>
            <a:off x="8174037" y="42863"/>
            <a:ext cx="860425" cy="723900"/>
          </a:xfrm>
          <a:prstGeom prst="rect">
            <a:avLst/>
          </a:prstGeom>
          <a:noFill/>
          <a:ln w="9525">
            <a:noFill/>
            <a:miter lim="800000"/>
            <a:headEnd/>
            <a:tailEnd/>
          </a:ln>
        </p:spPr>
      </p:pic>
      <p:sp>
        <p:nvSpPr>
          <p:cNvPr id="8" name="TextBox 7"/>
          <p:cNvSpPr txBox="1"/>
          <p:nvPr userDrawn="1"/>
        </p:nvSpPr>
        <p:spPr>
          <a:xfrm>
            <a:off x="7787538" y="714356"/>
            <a:ext cx="1356462" cy="246221"/>
          </a:xfrm>
          <a:prstGeom prst="rect">
            <a:avLst/>
          </a:prstGeom>
          <a:noFill/>
        </p:spPr>
        <p:txBody>
          <a:bodyPr wrap="none" rtlCol="0">
            <a:spAutoFit/>
          </a:bodyPr>
          <a:lstStyle/>
          <a:p>
            <a:pPr algn="r"/>
            <a:r>
              <a:rPr lang="en-GB" sz="1000" dirty="0" err="1" smtClean="0">
                <a:latin typeface="Verdana" pitchFamily="34" charset="0"/>
                <a:ea typeface="Verdana" pitchFamily="34" charset="0"/>
                <a:cs typeface="Verdana" pitchFamily="34" charset="0"/>
              </a:rPr>
              <a:t>www.gsacom.com</a:t>
            </a:r>
            <a:endParaRPr lang="en-GB" sz="1000" dirty="0">
              <a:latin typeface="Verdana" pitchFamily="34" charset="0"/>
              <a:ea typeface="Verdana" pitchFamily="34" charset="0"/>
              <a:cs typeface="Verdana"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B0A214-ADCD-4B03-BC3D-2370A61D49C6}" type="datetimeFigureOut">
              <a:rPr lang="en-US" smtClean="0"/>
              <a:pPr/>
              <a:t>10/25/11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B0A214-ADCD-4B03-BC3D-2370A61D49C6}" type="datetimeFigureOut">
              <a:rPr lang="en-US" smtClean="0"/>
              <a:pPr/>
              <a:t>10/25/11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EB0A214-ADCD-4B03-BC3D-2370A61D49C6}" type="datetimeFigureOut">
              <a:rPr lang="en-US" smtClean="0"/>
              <a:pPr/>
              <a:t>10/25/11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4A8507-974E-4E5B-B342-9340601C7927}" type="slidenum">
              <a:rPr lang="en-GB" smtClean="0"/>
              <a:pPr/>
              <a:t>‹#›</a:t>
            </a:fld>
            <a:endParaRPr lang="en-GB"/>
          </a:p>
        </p:txBody>
      </p:sp>
      <p:pic>
        <p:nvPicPr>
          <p:cNvPr id="7" name="Picture 49" descr="G:\DATEN\SAG\GSA_CD-ROM\Quellen\gsa_logo.gif"/>
          <p:cNvPicPr>
            <a:picLocks noChangeAspect="1" noChangeArrowheads="1"/>
          </p:cNvPicPr>
          <p:nvPr userDrawn="1"/>
        </p:nvPicPr>
        <p:blipFill>
          <a:blip r:embed="rId2" cstate="print"/>
          <a:srcRect/>
          <a:stretch>
            <a:fillRect/>
          </a:stretch>
        </p:blipFill>
        <p:spPr bwMode="auto">
          <a:xfrm>
            <a:off x="8174037" y="42863"/>
            <a:ext cx="860425" cy="723900"/>
          </a:xfrm>
          <a:prstGeom prst="rect">
            <a:avLst/>
          </a:prstGeom>
          <a:noFill/>
          <a:ln w="9525">
            <a:noFill/>
            <a:miter lim="800000"/>
            <a:headEnd/>
            <a:tailEnd/>
          </a:ln>
        </p:spPr>
      </p:pic>
      <p:sp>
        <p:nvSpPr>
          <p:cNvPr id="8" name="TextBox 7"/>
          <p:cNvSpPr txBox="1"/>
          <p:nvPr userDrawn="1"/>
        </p:nvSpPr>
        <p:spPr>
          <a:xfrm>
            <a:off x="7787538" y="714356"/>
            <a:ext cx="1356462" cy="246221"/>
          </a:xfrm>
          <a:prstGeom prst="rect">
            <a:avLst/>
          </a:prstGeom>
          <a:noFill/>
        </p:spPr>
        <p:txBody>
          <a:bodyPr wrap="none" rtlCol="0">
            <a:spAutoFit/>
          </a:bodyPr>
          <a:lstStyle/>
          <a:p>
            <a:pPr algn="r"/>
            <a:r>
              <a:rPr lang="en-GB" sz="1000" dirty="0" err="1" smtClean="0">
                <a:latin typeface="Verdana" pitchFamily="34" charset="0"/>
                <a:ea typeface="Verdana" pitchFamily="34" charset="0"/>
                <a:cs typeface="Verdana" pitchFamily="34" charset="0"/>
              </a:rPr>
              <a:t>www.gsacom.com</a:t>
            </a:r>
            <a:endParaRPr lang="en-GB" sz="1000" dirty="0">
              <a:latin typeface="Verdana" pitchFamily="34" charset="0"/>
              <a:ea typeface="Verdana" pitchFamily="34" charset="0"/>
              <a:cs typeface="Verdana"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B0A214-ADCD-4B03-BC3D-2370A61D49C6}" type="datetimeFigureOut">
              <a:rPr lang="en-US" smtClean="0"/>
              <a:pPr/>
              <a:t>10/25/11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EB0A214-ADCD-4B03-BC3D-2370A61D49C6}" type="datetimeFigureOut">
              <a:rPr lang="en-US" smtClean="0"/>
              <a:pPr/>
              <a:t>10/25/11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EB0A214-ADCD-4B03-BC3D-2370A61D49C6}" type="datetimeFigureOut">
              <a:rPr lang="en-US" smtClean="0"/>
              <a:pPr/>
              <a:t>10/25/11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EB0A214-ADCD-4B03-BC3D-2370A61D49C6}" type="datetimeFigureOut">
              <a:rPr lang="en-US" smtClean="0"/>
              <a:pPr/>
              <a:t>10/25/11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B0A214-ADCD-4B03-BC3D-2370A61D49C6}" type="datetimeFigureOut">
              <a:rPr lang="en-US" smtClean="0"/>
              <a:pPr/>
              <a:t>10/25/11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B0A214-ADCD-4B03-BC3D-2370A61D49C6}" type="datetimeFigureOut">
              <a:rPr lang="en-US" smtClean="0"/>
              <a:pPr/>
              <a:t>10/25/11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B0A214-ADCD-4B03-BC3D-2370A61D49C6}" type="datetimeFigureOut">
              <a:rPr lang="en-US" smtClean="0"/>
              <a:pPr/>
              <a:t>10/25/11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4A8507-974E-4E5B-B342-9340601C7927}"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B0A214-ADCD-4B03-BC3D-2370A61D49C6}" type="datetimeFigureOut">
              <a:rPr lang="en-US" smtClean="0"/>
              <a:pPr/>
              <a:t>10/25/11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4A8507-974E-4E5B-B342-9340601C792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85800" y="1905000"/>
            <a:ext cx="7772400" cy="3847207"/>
          </a:xfrm>
          <a:prstGeom prst="rect">
            <a:avLst/>
          </a:prstGeom>
          <a:noFill/>
        </p:spPr>
        <p:txBody>
          <a:bodyPr wrap="square" rtlCol="0">
            <a:spAutoFit/>
          </a:bodyPr>
          <a:lstStyle/>
          <a:p>
            <a:pPr algn="ctr"/>
            <a:r>
              <a:rPr lang="en-GB" sz="3600" dirty="0" smtClean="0"/>
              <a:t>Report to 3GPP PCG 27, Paris</a:t>
            </a:r>
          </a:p>
          <a:p>
            <a:pPr algn="ctr"/>
            <a:r>
              <a:rPr lang="en-GB" sz="2400" dirty="0" smtClean="0"/>
              <a:t>October 24, 2011</a:t>
            </a:r>
          </a:p>
          <a:p>
            <a:pPr algn="ctr"/>
            <a:endParaRPr lang="en-GB" sz="3600" dirty="0" smtClean="0"/>
          </a:p>
          <a:p>
            <a:pPr algn="ctr"/>
            <a:endParaRPr lang="en-GB" sz="3600" dirty="0" smtClean="0"/>
          </a:p>
          <a:p>
            <a:pPr algn="ctr"/>
            <a:r>
              <a:rPr lang="en-GB" sz="2800" dirty="0" smtClean="0"/>
              <a:t>Alan </a:t>
            </a:r>
            <a:r>
              <a:rPr lang="en-GB" sz="2800" dirty="0" err="1" smtClean="0"/>
              <a:t>Hadden</a:t>
            </a:r>
            <a:r>
              <a:rPr lang="en-GB" sz="2800" dirty="0" smtClean="0"/>
              <a:t>, President</a:t>
            </a:r>
          </a:p>
          <a:p>
            <a:pPr algn="ctr"/>
            <a:r>
              <a:rPr lang="en-GB" sz="2800" dirty="0" smtClean="0"/>
              <a:t>GSA - Global mobile Suppliers Association</a:t>
            </a:r>
          </a:p>
          <a:p>
            <a:pPr algn="ctr"/>
            <a:endParaRPr lang="en-GB" sz="2800" dirty="0" smtClean="0"/>
          </a:p>
          <a:p>
            <a:pPr algn="ctr"/>
            <a:r>
              <a:rPr lang="en-GB" sz="2800" dirty="0" err="1" smtClean="0"/>
              <a:t>www.gsacom.com</a:t>
            </a:r>
            <a:endParaRPr lang="en-GB" sz="2800" dirty="0"/>
          </a:p>
        </p:txBody>
      </p:sp>
      <p:sp>
        <p:nvSpPr>
          <p:cNvPr id="3" name="TextBox 2"/>
          <p:cNvSpPr txBox="1"/>
          <p:nvPr/>
        </p:nvSpPr>
        <p:spPr>
          <a:xfrm>
            <a:off x="107950" y="142852"/>
            <a:ext cx="4768850" cy="769441"/>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GSA</a:t>
            </a:r>
          </a:p>
          <a:p>
            <a:pPr fontAlgn="auto">
              <a:spcBef>
                <a:spcPts val="0"/>
              </a:spcBef>
              <a:spcAft>
                <a:spcPts val="0"/>
              </a:spcAft>
              <a:defRPr/>
            </a:pPr>
            <a:r>
              <a:rPr lang="en-GB" sz="20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3GPP Market Representation Partner</a:t>
            </a:r>
          </a:p>
        </p:txBody>
      </p:sp>
      <p:sp>
        <p:nvSpPr>
          <p:cNvPr id="4" name="TextBox 3"/>
          <p:cNvSpPr txBox="1"/>
          <p:nvPr/>
        </p:nvSpPr>
        <p:spPr>
          <a:xfrm>
            <a:off x="172999" y="1295400"/>
            <a:ext cx="1351001" cy="369332"/>
          </a:xfrm>
          <a:prstGeom prst="rect">
            <a:avLst/>
          </a:prstGeom>
          <a:noFill/>
        </p:spPr>
        <p:txBody>
          <a:bodyPr wrap="none" rtlCol="0">
            <a:spAutoFit/>
          </a:bodyPr>
          <a:lstStyle/>
          <a:p>
            <a:r>
              <a:rPr lang="en-US" dirty="0" smtClean="0"/>
              <a:t>PCG27_20r1</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3034755"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LTE1800 promotion</a:t>
            </a:r>
          </a:p>
        </p:txBody>
      </p:sp>
      <p:sp>
        <p:nvSpPr>
          <p:cNvPr id="3" name="TextBox 2"/>
          <p:cNvSpPr txBox="1"/>
          <p:nvPr/>
        </p:nvSpPr>
        <p:spPr>
          <a:xfrm>
            <a:off x="0" y="1447800"/>
            <a:ext cx="4456544" cy="800219"/>
          </a:xfrm>
          <a:prstGeom prst="rect">
            <a:avLst/>
          </a:prstGeom>
          <a:noFill/>
        </p:spPr>
        <p:txBody>
          <a:bodyPr wrap="none" rtlCol="0">
            <a:spAutoFit/>
          </a:bodyPr>
          <a:lstStyle/>
          <a:p>
            <a:r>
              <a:rPr lang="en-US" sz="2800" dirty="0" smtClean="0"/>
              <a:t>Joint GSMA – GSA workshops</a:t>
            </a:r>
          </a:p>
          <a:p>
            <a:r>
              <a:rPr lang="en-US" dirty="0" smtClean="0"/>
              <a:t>Barcelona (Feb 2011) and London (Mar 2011)</a:t>
            </a:r>
            <a:endParaRPr lang="en-US" dirty="0"/>
          </a:p>
        </p:txBody>
      </p:sp>
      <p:sp>
        <p:nvSpPr>
          <p:cNvPr id="4" name="TextBox 3"/>
          <p:cNvSpPr txBox="1"/>
          <p:nvPr/>
        </p:nvSpPr>
        <p:spPr>
          <a:xfrm>
            <a:off x="0" y="2678430"/>
            <a:ext cx="5520787" cy="1631216"/>
          </a:xfrm>
          <a:prstGeom prst="rect">
            <a:avLst/>
          </a:prstGeom>
          <a:noFill/>
        </p:spPr>
        <p:txBody>
          <a:bodyPr wrap="none" rtlCol="0">
            <a:spAutoFit/>
          </a:bodyPr>
          <a:lstStyle/>
          <a:p>
            <a:r>
              <a:rPr lang="en-US" sz="2800" dirty="0" smtClean="0"/>
              <a:t>LTE1800 Zone set up on GSA website</a:t>
            </a:r>
          </a:p>
          <a:p>
            <a:r>
              <a:rPr lang="en-US" dirty="0" smtClean="0"/>
              <a:t>www.gsacom.com/lte1800</a:t>
            </a:r>
          </a:p>
          <a:p>
            <a:endParaRPr lang="en-US" dirty="0" smtClean="0"/>
          </a:p>
          <a:p>
            <a:r>
              <a:rPr lang="en-US" dirty="0" smtClean="0"/>
              <a:t>Several new white papers produced</a:t>
            </a:r>
          </a:p>
          <a:p>
            <a:r>
              <a:rPr lang="en-US" dirty="0" smtClean="0"/>
              <a:t>Other related resources</a:t>
            </a:r>
          </a:p>
        </p:txBody>
      </p:sp>
      <p:sp>
        <p:nvSpPr>
          <p:cNvPr id="5" name="TextBox 4"/>
          <p:cNvSpPr txBox="1"/>
          <p:nvPr/>
        </p:nvSpPr>
        <p:spPr>
          <a:xfrm>
            <a:off x="0" y="4648200"/>
            <a:ext cx="7929938" cy="1077218"/>
          </a:xfrm>
          <a:prstGeom prst="rect">
            <a:avLst/>
          </a:prstGeom>
          <a:noFill/>
        </p:spPr>
        <p:txBody>
          <a:bodyPr wrap="none" rtlCol="0">
            <a:spAutoFit/>
          </a:bodyPr>
          <a:lstStyle/>
          <a:p>
            <a:r>
              <a:rPr lang="en-US" sz="2800" dirty="0" smtClean="0"/>
              <a:t>LTE1800 </a:t>
            </a:r>
            <a:r>
              <a:rPr lang="en-US" sz="2800" dirty="0" err="1" smtClean="0"/>
              <a:t>LinkedIN</a:t>
            </a:r>
            <a:r>
              <a:rPr lang="en-US" sz="2800" dirty="0" smtClean="0"/>
              <a:t> Group:  </a:t>
            </a:r>
            <a:r>
              <a:rPr lang="en-US" dirty="0" err="1" smtClean="0"/>
              <a:t>www.linkedin.com/groups?gid</a:t>
            </a:r>
            <a:r>
              <a:rPr lang="en-US" dirty="0" smtClean="0"/>
              <a:t>=3129390</a:t>
            </a:r>
          </a:p>
          <a:p>
            <a:r>
              <a:rPr lang="en-US" dirty="0" smtClean="0"/>
              <a:t>Established June 2010</a:t>
            </a:r>
          </a:p>
          <a:p>
            <a:r>
              <a:rPr lang="en-US" dirty="0" smtClean="0"/>
              <a:t>Membership increased 10x since February 2011</a:t>
            </a:r>
            <a:endParaRPr lang="en-US" dirty="0"/>
          </a:p>
        </p:txBody>
      </p:sp>
      <p:sp>
        <p:nvSpPr>
          <p:cNvPr id="6" name="TextBox 5"/>
          <p:cNvSpPr txBox="1"/>
          <p:nvPr/>
        </p:nvSpPr>
        <p:spPr>
          <a:xfrm>
            <a:off x="107950" y="142852"/>
            <a:ext cx="4387850"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LTE1800: practical activities</a:t>
            </a:r>
          </a:p>
        </p:txBody>
      </p:sp>
      <p:pic>
        <p:nvPicPr>
          <p:cNvPr id="8" name="Picture 7" descr="LTE1800_300x98.jpg"/>
          <p:cNvPicPr>
            <a:picLocks noChangeAspect="1"/>
          </p:cNvPicPr>
          <p:nvPr/>
        </p:nvPicPr>
        <p:blipFill>
          <a:blip r:embed="rId2"/>
          <a:stretch>
            <a:fillRect/>
          </a:stretch>
        </p:blipFill>
        <p:spPr>
          <a:xfrm>
            <a:off x="4876800" y="3209777"/>
            <a:ext cx="3470275" cy="1133623"/>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 y="762000"/>
            <a:ext cx="5105400" cy="5726926"/>
          </a:xfrm>
          <a:prstGeom prst="rect">
            <a:avLst/>
          </a:prstGeom>
        </p:spPr>
      </p:pic>
      <p:sp>
        <p:nvSpPr>
          <p:cNvPr id="3" name="TextBox 2"/>
          <p:cNvSpPr txBox="1"/>
          <p:nvPr/>
        </p:nvSpPr>
        <p:spPr>
          <a:xfrm>
            <a:off x="107950" y="142852"/>
            <a:ext cx="3903633"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LTE TDD is market reality</a:t>
            </a:r>
          </a:p>
        </p:txBody>
      </p:sp>
      <p:sp>
        <p:nvSpPr>
          <p:cNvPr id="4" name="TextBox 3"/>
          <p:cNvSpPr txBox="1"/>
          <p:nvPr/>
        </p:nvSpPr>
        <p:spPr>
          <a:xfrm>
            <a:off x="5791200" y="990600"/>
            <a:ext cx="2819400" cy="5262979"/>
          </a:xfrm>
          <a:prstGeom prst="rect">
            <a:avLst/>
          </a:prstGeom>
          <a:noFill/>
        </p:spPr>
        <p:txBody>
          <a:bodyPr wrap="square" rtlCol="0">
            <a:spAutoFit/>
          </a:bodyPr>
          <a:lstStyle/>
          <a:p>
            <a:pPr algn="ctr"/>
            <a:r>
              <a:rPr lang="en-US" sz="2400" dirty="0" smtClean="0"/>
              <a:t>LTE TDD commercial services launched in September 2011 on two networks in Saudi Arabia</a:t>
            </a:r>
          </a:p>
          <a:p>
            <a:pPr algn="ctr"/>
            <a:endParaRPr lang="en-US" dirty="0" smtClean="0"/>
          </a:p>
          <a:p>
            <a:pPr algn="ctr"/>
            <a:r>
              <a:rPr lang="en-US" sz="2400" i="1" dirty="0" err="1" smtClean="0">
                <a:solidFill>
                  <a:srgbClr val="FF0000"/>
                </a:solidFill>
              </a:rPr>
              <a:t>Etisalat</a:t>
            </a:r>
            <a:endParaRPr lang="en-US" sz="2400" i="1" dirty="0" smtClean="0">
              <a:solidFill>
                <a:srgbClr val="FF0000"/>
              </a:solidFill>
            </a:endParaRPr>
          </a:p>
          <a:p>
            <a:pPr algn="ctr"/>
            <a:r>
              <a:rPr lang="en-US" sz="2400" i="1" dirty="0" smtClean="0">
                <a:solidFill>
                  <a:srgbClr val="FF0000"/>
                </a:solidFill>
              </a:rPr>
              <a:t>STC</a:t>
            </a:r>
          </a:p>
          <a:p>
            <a:pPr algn="ctr"/>
            <a:endParaRPr lang="en-US" dirty="0" smtClean="0"/>
          </a:p>
          <a:p>
            <a:pPr algn="ctr"/>
            <a:r>
              <a:rPr lang="en-US" dirty="0" smtClean="0"/>
              <a:t>More commercial launches expected in the coming weeks</a:t>
            </a:r>
          </a:p>
          <a:p>
            <a:pPr algn="ctr"/>
            <a:endParaRPr lang="en-US" dirty="0" smtClean="0"/>
          </a:p>
          <a:p>
            <a:pPr algn="ctr"/>
            <a:r>
              <a:rPr lang="en-US" sz="1400" dirty="0" smtClean="0"/>
              <a:t>Source: GSA’s Evolution to LTE report</a:t>
            </a:r>
          </a:p>
          <a:p>
            <a:pPr algn="ctr"/>
            <a:r>
              <a:rPr lang="en-US" sz="1400" dirty="0" smtClean="0"/>
              <a:t>October 12, 2011</a:t>
            </a:r>
          </a:p>
          <a:p>
            <a:pPr algn="ctr"/>
            <a:endParaRPr lang="en-US" dirty="0"/>
          </a:p>
        </p:txBody>
      </p:sp>
      <p:sp>
        <p:nvSpPr>
          <p:cNvPr id="5" name="TextBox 4"/>
          <p:cNvSpPr txBox="1"/>
          <p:nvPr/>
        </p:nvSpPr>
        <p:spPr>
          <a:xfrm>
            <a:off x="4343400" y="6211669"/>
            <a:ext cx="4953000" cy="646331"/>
          </a:xfrm>
          <a:prstGeom prst="rect">
            <a:avLst/>
          </a:prstGeom>
          <a:noFill/>
        </p:spPr>
        <p:txBody>
          <a:bodyPr wrap="square" rtlCol="0">
            <a:spAutoFit/>
          </a:bodyPr>
          <a:lstStyle/>
          <a:p>
            <a:pPr algn="ctr"/>
            <a:r>
              <a:rPr lang="en-US" dirty="0" smtClean="0"/>
              <a:t>LTE TDD </a:t>
            </a:r>
            <a:r>
              <a:rPr lang="en-US" dirty="0" err="1" smtClean="0"/>
              <a:t>LinkedIN</a:t>
            </a:r>
            <a:r>
              <a:rPr lang="en-US" dirty="0" smtClean="0"/>
              <a:t> Group:</a:t>
            </a:r>
          </a:p>
          <a:p>
            <a:pPr algn="ctr"/>
            <a:r>
              <a:rPr lang="en-US" dirty="0" err="1" smtClean="0"/>
              <a:t>www.linkedin.com/groups?home</a:t>
            </a:r>
            <a:r>
              <a:rPr lang="en-US" dirty="0" smtClean="0"/>
              <a:t>=&amp;</a:t>
            </a:r>
            <a:r>
              <a:rPr lang="en-US" dirty="0" err="1" smtClean="0"/>
              <a:t>gid</a:t>
            </a:r>
            <a:r>
              <a:rPr lang="en-US" dirty="0" smtClean="0"/>
              <a:t>=3978061</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2693616"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LTE user devices</a:t>
            </a:r>
          </a:p>
        </p:txBody>
      </p:sp>
      <p:graphicFrame>
        <p:nvGraphicFramePr>
          <p:cNvPr id="3" name="Chart 2"/>
          <p:cNvGraphicFramePr/>
          <p:nvPr/>
        </p:nvGraphicFramePr>
        <p:xfrm>
          <a:off x="3886200" y="4114800"/>
          <a:ext cx="5080000" cy="25654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3307" y="1066800"/>
            <a:ext cx="6916827" cy="3385542"/>
          </a:xfrm>
          <a:prstGeom prst="rect">
            <a:avLst/>
          </a:prstGeom>
          <a:noFill/>
        </p:spPr>
        <p:txBody>
          <a:bodyPr wrap="none" rtlCol="0">
            <a:spAutoFit/>
          </a:bodyPr>
          <a:lstStyle/>
          <a:p>
            <a:r>
              <a:rPr lang="en-US" sz="2400" dirty="0" smtClean="0"/>
              <a:t>161 user devices announced</a:t>
            </a:r>
          </a:p>
          <a:p>
            <a:endParaRPr lang="en-US" sz="2400" dirty="0" smtClean="0"/>
          </a:p>
          <a:p>
            <a:r>
              <a:rPr lang="en-US" sz="2400" dirty="0" smtClean="0"/>
              <a:t>155% growth in 6 months</a:t>
            </a:r>
          </a:p>
          <a:p>
            <a:endParaRPr lang="en-US" sz="2400" dirty="0" smtClean="0"/>
          </a:p>
          <a:p>
            <a:r>
              <a:rPr lang="en-US" sz="2400" dirty="0" smtClean="0"/>
              <a:t>All form factors supported; 45 suppliers</a:t>
            </a:r>
          </a:p>
          <a:p>
            <a:endParaRPr lang="en-US" sz="2400" dirty="0" smtClean="0"/>
          </a:p>
          <a:p>
            <a:r>
              <a:rPr lang="en-US" sz="2400" dirty="0" smtClean="0"/>
              <a:t>100 products support LTE and HSPA (or HSPA+) modes</a:t>
            </a:r>
          </a:p>
          <a:p>
            <a:endParaRPr lang="en-US" dirty="0" smtClean="0"/>
          </a:p>
          <a:p>
            <a:r>
              <a:rPr lang="en-US" sz="1400" dirty="0" smtClean="0"/>
              <a:t>Source: GSA’s Status of the LTE Ecosystem report</a:t>
            </a:r>
          </a:p>
          <a:p>
            <a:r>
              <a:rPr lang="en-US" sz="1400" dirty="0" smtClean="0"/>
              <a:t>July 29, 2011</a:t>
            </a:r>
            <a:endParaRPr lang="en-US"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4768703"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Mobile subscriptions – Q2 2011</a:t>
            </a:r>
            <a:endPar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4" name="TextBox 3"/>
          <p:cNvSpPr txBox="1"/>
          <p:nvPr/>
        </p:nvSpPr>
        <p:spPr>
          <a:xfrm>
            <a:off x="153307" y="1400176"/>
            <a:ext cx="8587695" cy="5232201"/>
          </a:xfrm>
          <a:prstGeom prst="rect">
            <a:avLst/>
          </a:prstGeom>
          <a:noFill/>
        </p:spPr>
        <p:txBody>
          <a:bodyPr wrap="none" rtlCol="0">
            <a:spAutoFit/>
          </a:bodyPr>
          <a:lstStyle/>
          <a:p>
            <a:r>
              <a:rPr lang="en-US" sz="2400" dirty="0" smtClean="0"/>
              <a:t>All 3GPP mobile technologies</a:t>
            </a:r>
          </a:p>
          <a:p>
            <a:r>
              <a:rPr lang="en-US" sz="2400" dirty="0" smtClean="0"/>
              <a:t>(GSM/EDGE, </a:t>
            </a:r>
            <a:r>
              <a:rPr lang="en-US" sz="2400" dirty="0" smtClean="0"/>
              <a:t>WCDMA-</a:t>
            </a:r>
            <a:r>
              <a:rPr lang="en-US" sz="2400" dirty="0" smtClean="0"/>
              <a:t>HSPA/HSPA+, LTE)		5.1 billion subs</a:t>
            </a:r>
          </a:p>
          <a:p>
            <a:endParaRPr lang="en-US" sz="2400" dirty="0" smtClean="0"/>
          </a:p>
          <a:p>
            <a:r>
              <a:rPr lang="en-US" sz="2400" dirty="0" smtClean="0"/>
              <a:t>Mobile market share 					89.6%</a:t>
            </a:r>
          </a:p>
          <a:p>
            <a:endParaRPr lang="en-US" sz="2400" dirty="0" smtClean="0"/>
          </a:p>
          <a:p>
            <a:r>
              <a:rPr lang="en-US" sz="2400" dirty="0" smtClean="0"/>
              <a:t>WCDMA </a:t>
            </a:r>
            <a:r>
              <a:rPr lang="en-US" i="1" dirty="0" smtClean="0"/>
              <a:t>(included in above total)</a:t>
            </a:r>
            <a:r>
              <a:rPr lang="en-US" sz="2400" dirty="0" smtClean="0"/>
              <a:t>				753 million</a:t>
            </a:r>
          </a:p>
          <a:p>
            <a:r>
              <a:rPr lang="en-US" sz="2400" dirty="0" smtClean="0"/>
              <a:t>						</a:t>
            </a:r>
          </a:p>
          <a:p>
            <a:r>
              <a:rPr lang="en-US" sz="2400" dirty="0" smtClean="0"/>
              <a:t>						</a:t>
            </a:r>
            <a:r>
              <a:rPr lang="en-US" sz="2000" i="1" dirty="0" smtClean="0"/>
              <a:t>(includes 467 million HSPA)</a:t>
            </a:r>
          </a:p>
          <a:p>
            <a:endParaRPr lang="en-US" sz="2400" dirty="0" smtClean="0"/>
          </a:p>
          <a:p>
            <a:endParaRPr lang="en-US" sz="2400" dirty="0" smtClean="0"/>
          </a:p>
          <a:p>
            <a:r>
              <a:rPr lang="en-US" sz="2400" dirty="0" smtClean="0"/>
              <a:t>LTE						 	 2+ million</a:t>
            </a:r>
            <a:endParaRPr lang="en-US" sz="1400" dirty="0" smtClean="0"/>
          </a:p>
          <a:p>
            <a:endParaRPr lang="en-US" sz="1400" dirty="0" smtClean="0"/>
          </a:p>
          <a:p>
            <a:endParaRPr lang="en-US" sz="1400" dirty="0" smtClean="0"/>
          </a:p>
          <a:p>
            <a:endParaRPr lang="en-US" sz="1400" dirty="0" smtClean="0"/>
          </a:p>
          <a:p>
            <a:r>
              <a:rPr lang="en-US" sz="1400" dirty="0" smtClean="0"/>
              <a:t>Source</a:t>
            </a:r>
            <a:r>
              <a:rPr lang="en-US" sz="1400" dirty="0" smtClean="0"/>
              <a:t>:</a:t>
            </a:r>
            <a:r>
              <a:rPr lang="en-US" sz="1400" dirty="0" smtClean="0"/>
              <a:t> </a:t>
            </a:r>
            <a:r>
              <a:rPr lang="en-US" sz="1400" dirty="0" err="1" smtClean="0"/>
              <a:t>Informa</a:t>
            </a:r>
            <a:r>
              <a:rPr lang="en-US" sz="1400" dirty="0" smtClean="0"/>
              <a:t> Telecoms and Media</a:t>
            </a:r>
          </a:p>
          <a:p>
            <a:r>
              <a:rPr lang="en-US" sz="1400" dirty="0" smtClean="0"/>
              <a:t>Figures provided to GSA on September 22, 2011</a:t>
            </a:r>
            <a:endParaRPr lang="en-US" sz="1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5721310" cy="707886"/>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Mobile HD Voice (using WB-AMR)</a:t>
            </a:r>
          </a:p>
          <a:p>
            <a:pPr>
              <a:defRPr/>
            </a:pPr>
            <a:r>
              <a:rPr lang="en-GB" sz="16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29 countries with commercial service – October 3, 2011</a:t>
            </a:r>
            <a:endPar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5" name="TextBox 4"/>
          <p:cNvSpPr txBox="1"/>
          <p:nvPr/>
        </p:nvSpPr>
        <p:spPr>
          <a:xfrm>
            <a:off x="2339113" y="6237312"/>
            <a:ext cx="4465774" cy="307777"/>
          </a:xfrm>
          <a:prstGeom prst="rect">
            <a:avLst/>
          </a:prstGeom>
          <a:noFill/>
        </p:spPr>
        <p:txBody>
          <a:bodyPr wrap="none" rtlCol="0">
            <a:spAutoFit/>
          </a:bodyPr>
          <a:lstStyle/>
          <a:p>
            <a:r>
              <a:rPr lang="en-GB" sz="1400" dirty="0" smtClean="0">
                <a:latin typeface="Arial" pitchFamily="34" charset="0"/>
                <a:cs typeface="Arial" pitchFamily="34" charset="0"/>
              </a:rPr>
              <a:t>Source: GSA - Mobile HD Voice: Global Update report</a:t>
            </a:r>
            <a:endParaRPr lang="en-GB" sz="1400" dirty="0">
              <a:latin typeface="Arial" pitchFamily="34" charset="0"/>
              <a:cs typeface="Arial" pitchFamily="34" charset="0"/>
            </a:endParaRPr>
          </a:p>
        </p:txBody>
      </p:sp>
      <p:pic>
        <p:nvPicPr>
          <p:cNvPr id="171010" name="Picture 2"/>
          <p:cNvPicPr>
            <a:picLocks noChangeAspect="1" noChangeArrowheads="1"/>
          </p:cNvPicPr>
          <p:nvPr/>
        </p:nvPicPr>
        <p:blipFill>
          <a:blip r:embed="rId3" cstate="print"/>
          <a:srcRect/>
          <a:stretch>
            <a:fillRect/>
          </a:stretch>
        </p:blipFill>
        <p:spPr bwMode="auto">
          <a:xfrm>
            <a:off x="155920" y="1566178"/>
            <a:ext cx="8832160" cy="4383102"/>
          </a:xfrm>
          <a:prstGeom prst="rect">
            <a:avLst/>
          </a:prstGeom>
          <a:noFill/>
          <a:ln w="9525">
            <a:noFill/>
            <a:miter lim="800000"/>
            <a:headEnd/>
            <a:tailEnd/>
          </a:ln>
        </p:spPr>
      </p:pic>
      <p:sp>
        <p:nvSpPr>
          <p:cNvPr id="4" name="TextBox 3"/>
          <p:cNvSpPr txBox="1"/>
          <p:nvPr/>
        </p:nvSpPr>
        <p:spPr>
          <a:xfrm>
            <a:off x="3281422" y="5301208"/>
            <a:ext cx="2581156" cy="261610"/>
          </a:xfrm>
          <a:prstGeom prst="rect">
            <a:avLst/>
          </a:prstGeom>
          <a:noFill/>
        </p:spPr>
        <p:txBody>
          <a:bodyPr wrap="none" rtlCol="0">
            <a:spAutoFit/>
          </a:bodyPr>
          <a:lstStyle/>
          <a:p>
            <a:r>
              <a:rPr lang="en-GB" sz="1100" i="1" dirty="0" smtClean="0">
                <a:latin typeface="Arial" pitchFamily="34" charset="0"/>
                <a:cs typeface="Arial" pitchFamily="34" charset="0"/>
              </a:rPr>
              <a:t>© Global mobile Suppliers Association</a:t>
            </a:r>
            <a:endParaRPr lang="en-GB" sz="11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2681293"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Communications</a:t>
            </a:r>
          </a:p>
        </p:txBody>
      </p:sp>
      <p:sp>
        <p:nvSpPr>
          <p:cNvPr id="3" name="TextBox 2"/>
          <p:cNvSpPr txBox="1"/>
          <p:nvPr/>
        </p:nvSpPr>
        <p:spPr>
          <a:xfrm>
            <a:off x="228600" y="1143000"/>
            <a:ext cx="8763000" cy="1569660"/>
          </a:xfrm>
          <a:prstGeom prst="rect">
            <a:avLst/>
          </a:prstGeom>
          <a:noFill/>
        </p:spPr>
        <p:txBody>
          <a:bodyPr wrap="square" rtlCol="0">
            <a:spAutoFit/>
          </a:bodyPr>
          <a:lstStyle/>
          <a:p>
            <a:r>
              <a:rPr lang="en-US" sz="2400" dirty="0" smtClean="0"/>
              <a:t>Via the GSA website: 43,300+ registered users</a:t>
            </a:r>
          </a:p>
          <a:p>
            <a:pPr>
              <a:buFontTx/>
              <a:buChar char="-"/>
            </a:pPr>
            <a:r>
              <a:rPr lang="en-US" dirty="0" smtClean="0"/>
              <a:t> growing by ~1000 every 5 weeks</a:t>
            </a:r>
          </a:p>
          <a:p>
            <a:pPr>
              <a:buFontTx/>
              <a:buChar char="-"/>
            </a:pPr>
            <a:r>
              <a:rPr lang="en-US" dirty="0" smtClean="0"/>
              <a:t> LTE in particular is attracting registrations not only from telecoms players but also from new sectors like aviation, automotive, energy, retail, travel industry, content providers, media, government agencies (public broadband programs, emergency services, etc.)</a:t>
            </a:r>
          </a:p>
        </p:txBody>
      </p:sp>
      <p:sp>
        <p:nvSpPr>
          <p:cNvPr id="4" name="TextBox 3"/>
          <p:cNvSpPr txBox="1"/>
          <p:nvPr/>
        </p:nvSpPr>
        <p:spPr>
          <a:xfrm>
            <a:off x="228600" y="2895600"/>
            <a:ext cx="8763000" cy="1569660"/>
          </a:xfrm>
          <a:prstGeom prst="rect">
            <a:avLst/>
          </a:prstGeom>
          <a:noFill/>
        </p:spPr>
        <p:txBody>
          <a:bodyPr wrap="square" rtlCol="0">
            <a:spAutoFit/>
          </a:bodyPr>
          <a:lstStyle/>
          <a:p>
            <a:r>
              <a:rPr lang="en-US" sz="2400" dirty="0" smtClean="0"/>
              <a:t>400,000+ GSA reports, papers downloaded in past 2 years</a:t>
            </a:r>
          </a:p>
          <a:p>
            <a:pPr>
              <a:buFontTx/>
              <a:buChar char="-"/>
            </a:pPr>
            <a:r>
              <a:rPr lang="en-US" dirty="0" smtClean="0"/>
              <a:t> LTE dominates: networks status, user devices ecosystem</a:t>
            </a:r>
          </a:p>
          <a:p>
            <a:pPr>
              <a:buFontTx/>
              <a:buChar char="-"/>
            </a:pPr>
            <a:r>
              <a:rPr lang="en-US" dirty="0" smtClean="0"/>
              <a:t> continuing high interest in HSPA, HSPA+</a:t>
            </a:r>
          </a:p>
          <a:p>
            <a:pPr>
              <a:buFontTx/>
              <a:buChar char="-"/>
            </a:pPr>
            <a:r>
              <a:rPr lang="en-US" dirty="0" smtClean="0"/>
              <a:t> GSA reports are globally trusted - facts and statistics are widely used by the industry concerning mobile broadband developments</a:t>
            </a:r>
          </a:p>
        </p:txBody>
      </p:sp>
      <p:sp>
        <p:nvSpPr>
          <p:cNvPr id="5" name="TextBox 4"/>
          <p:cNvSpPr txBox="1"/>
          <p:nvPr/>
        </p:nvSpPr>
        <p:spPr>
          <a:xfrm>
            <a:off x="304800" y="4648200"/>
            <a:ext cx="7391400" cy="461665"/>
          </a:xfrm>
          <a:prstGeom prst="rect">
            <a:avLst/>
          </a:prstGeom>
          <a:noFill/>
        </p:spPr>
        <p:txBody>
          <a:bodyPr wrap="square" rtlCol="0">
            <a:spAutoFit/>
          </a:bodyPr>
          <a:lstStyle/>
          <a:p>
            <a:r>
              <a:rPr lang="en-US" sz="2400" dirty="0" smtClean="0"/>
              <a:t>26 press releases issued by GSA in 2011 (to October 13)</a:t>
            </a:r>
          </a:p>
        </p:txBody>
      </p:sp>
      <p:sp>
        <p:nvSpPr>
          <p:cNvPr id="6" name="TextBox 5"/>
          <p:cNvSpPr txBox="1"/>
          <p:nvPr/>
        </p:nvSpPr>
        <p:spPr>
          <a:xfrm>
            <a:off x="304800" y="5257800"/>
            <a:ext cx="4267200" cy="461665"/>
          </a:xfrm>
          <a:prstGeom prst="rect">
            <a:avLst/>
          </a:prstGeom>
          <a:noFill/>
        </p:spPr>
        <p:txBody>
          <a:bodyPr wrap="square" rtlCol="0">
            <a:spAutoFit/>
          </a:bodyPr>
          <a:lstStyle/>
          <a:p>
            <a:r>
              <a:rPr lang="en-US" sz="2400" dirty="0" smtClean="0"/>
              <a:t>Participation in key conferences</a:t>
            </a:r>
          </a:p>
        </p:txBody>
      </p:sp>
      <p:sp>
        <p:nvSpPr>
          <p:cNvPr id="7" name="TextBox 6"/>
          <p:cNvSpPr txBox="1"/>
          <p:nvPr/>
        </p:nvSpPr>
        <p:spPr>
          <a:xfrm>
            <a:off x="304800" y="5943600"/>
            <a:ext cx="7086600" cy="461665"/>
          </a:xfrm>
          <a:prstGeom prst="rect">
            <a:avLst/>
          </a:prstGeom>
          <a:noFill/>
        </p:spPr>
        <p:txBody>
          <a:bodyPr wrap="square" rtlCol="0">
            <a:spAutoFit/>
          </a:bodyPr>
          <a:lstStyle/>
          <a:p>
            <a:r>
              <a:rPr lang="en-US" sz="2400" dirty="0" smtClean="0"/>
              <a:t>Briefings given to media and other key audiences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6171281"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Social networks reaching new audiences</a:t>
            </a:r>
          </a:p>
        </p:txBody>
      </p:sp>
      <p:sp>
        <p:nvSpPr>
          <p:cNvPr id="3" name="TextBox 2"/>
          <p:cNvSpPr txBox="1"/>
          <p:nvPr/>
        </p:nvSpPr>
        <p:spPr>
          <a:xfrm>
            <a:off x="533400" y="1600200"/>
            <a:ext cx="184666" cy="369332"/>
          </a:xfrm>
          <a:prstGeom prst="rect">
            <a:avLst/>
          </a:prstGeom>
          <a:noFill/>
        </p:spPr>
        <p:txBody>
          <a:bodyPr wrap="none" rtlCol="0">
            <a:spAutoFit/>
          </a:bodyPr>
          <a:lstStyle/>
          <a:p>
            <a:endParaRPr lang="en-US" dirty="0"/>
          </a:p>
        </p:txBody>
      </p:sp>
      <p:pic>
        <p:nvPicPr>
          <p:cNvPr id="4" name="Picture 3"/>
          <p:cNvPicPr>
            <a:picLocks noChangeAspect="1"/>
          </p:cNvPicPr>
          <p:nvPr/>
        </p:nvPicPr>
        <p:blipFill>
          <a:blip r:embed="rId2"/>
          <a:stretch>
            <a:fillRect/>
          </a:stretch>
        </p:blipFill>
        <p:spPr>
          <a:xfrm>
            <a:off x="533400" y="914400"/>
            <a:ext cx="3505200" cy="5739590"/>
          </a:xfrm>
          <a:prstGeom prst="rect">
            <a:avLst/>
          </a:prstGeom>
        </p:spPr>
      </p:pic>
      <p:sp>
        <p:nvSpPr>
          <p:cNvPr id="5" name="TextBox 4"/>
          <p:cNvSpPr txBox="1"/>
          <p:nvPr/>
        </p:nvSpPr>
        <p:spPr>
          <a:xfrm>
            <a:off x="4401608" y="1143000"/>
            <a:ext cx="4328053" cy="5570756"/>
          </a:xfrm>
          <a:prstGeom prst="rect">
            <a:avLst/>
          </a:prstGeom>
          <a:noFill/>
        </p:spPr>
        <p:txBody>
          <a:bodyPr wrap="none" rtlCol="0">
            <a:spAutoFit/>
          </a:bodyPr>
          <a:lstStyle/>
          <a:p>
            <a:pPr algn="ctr"/>
            <a:r>
              <a:rPr lang="en-US" dirty="0" smtClean="0"/>
              <a:t>Members/followers:</a:t>
            </a:r>
          </a:p>
          <a:p>
            <a:pPr algn="ctr"/>
            <a:endParaRPr lang="en-US" dirty="0" smtClean="0"/>
          </a:p>
          <a:p>
            <a:pPr algn="ctr"/>
            <a:r>
              <a:rPr lang="en-US" sz="2000" dirty="0" smtClean="0"/>
              <a:t>GSA </a:t>
            </a:r>
            <a:r>
              <a:rPr lang="en-US" sz="2000" dirty="0" err="1" smtClean="0"/>
              <a:t>LinkedIN</a:t>
            </a:r>
            <a:r>
              <a:rPr lang="en-US" sz="2000" dirty="0" smtClean="0"/>
              <a:t> Group: 3,348</a:t>
            </a:r>
          </a:p>
          <a:p>
            <a:pPr algn="ctr"/>
            <a:endParaRPr lang="en-US" sz="2000" dirty="0" smtClean="0"/>
          </a:p>
          <a:p>
            <a:pPr algn="ctr"/>
            <a:r>
              <a:rPr lang="en-US" sz="2000" dirty="0" smtClean="0"/>
              <a:t>LTE1800 </a:t>
            </a:r>
            <a:r>
              <a:rPr lang="en-US" sz="2000" dirty="0" err="1" smtClean="0"/>
              <a:t>LinkedIN</a:t>
            </a:r>
            <a:r>
              <a:rPr lang="en-US" sz="2000" dirty="0" smtClean="0"/>
              <a:t> group: 835</a:t>
            </a:r>
          </a:p>
          <a:p>
            <a:pPr algn="ctr"/>
            <a:endParaRPr lang="en-US" sz="2000" dirty="0" smtClean="0"/>
          </a:p>
          <a:p>
            <a:pPr algn="ctr"/>
            <a:r>
              <a:rPr lang="en-US" sz="2000" dirty="0" smtClean="0"/>
              <a:t>LTE TDD </a:t>
            </a:r>
            <a:r>
              <a:rPr lang="en-US" sz="2000" dirty="0" err="1" smtClean="0"/>
              <a:t>LinkedIN</a:t>
            </a:r>
            <a:r>
              <a:rPr lang="en-US" sz="2000" dirty="0" smtClean="0"/>
              <a:t> Group: 541</a:t>
            </a:r>
          </a:p>
          <a:p>
            <a:pPr algn="ctr"/>
            <a:endParaRPr lang="en-US" sz="2000" dirty="0" smtClean="0"/>
          </a:p>
          <a:p>
            <a:pPr algn="ctr"/>
            <a:r>
              <a:rPr lang="en-US" sz="2000" dirty="0" smtClean="0"/>
              <a:t>UMTS900 </a:t>
            </a:r>
            <a:r>
              <a:rPr lang="en-US" sz="2000" dirty="0" err="1" smtClean="0"/>
              <a:t>LinkedIN</a:t>
            </a:r>
            <a:r>
              <a:rPr lang="en-US" sz="2000" dirty="0" smtClean="0"/>
              <a:t> Group: 100</a:t>
            </a:r>
          </a:p>
          <a:p>
            <a:pPr algn="ctr"/>
            <a:endParaRPr lang="en-US" sz="2000" dirty="0" smtClean="0"/>
          </a:p>
          <a:p>
            <a:pPr algn="ctr"/>
            <a:r>
              <a:rPr lang="en-US" sz="2000" dirty="0" smtClean="0"/>
              <a:t>HD Voice (W-AMR) </a:t>
            </a:r>
            <a:r>
              <a:rPr lang="en-US" sz="2000" dirty="0" err="1" smtClean="0"/>
              <a:t>LinkedIN</a:t>
            </a:r>
            <a:r>
              <a:rPr lang="en-US" sz="2000" dirty="0" smtClean="0"/>
              <a:t> Group: 237</a:t>
            </a:r>
          </a:p>
          <a:p>
            <a:pPr algn="ctr"/>
            <a:endParaRPr lang="en-US" sz="2000" dirty="0" smtClean="0"/>
          </a:p>
          <a:p>
            <a:pPr algn="ctr"/>
            <a:r>
              <a:rPr lang="en-US" sz="2000" dirty="0" smtClean="0"/>
              <a:t>Twitter: 973</a:t>
            </a:r>
          </a:p>
          <a:p>
            <a:pPr algn="ctr"/>
            <a:endParaRPr lang="en-US" sz="2000" dirty="0" smtClean="0"/>
          </a:p>
          <a:p>
            <a:pPr algn="ctr"/>
            <a:r>
              <a:rPr lang="en-US" sz="2000" dirty="0" err="1" smtClean="0"/>
              <a:t>Facebook</a:t>
            </a:r>
            <a:r>
              <a:rPr lang="en-US" sz="2000" dirty="0" smtClean="0"/>
              <a:t>: 329</a:t>
            </a:r>
          </a:p>
          <a:p>
            <a:pPr algn="ctr"/>
            <a:endParaRPr lang="en-US" sz="2000" dirty="0" smtClean="0"/>
          </a:p>
          <a:p>
            <a:pPr algn="ctr"/>
            <a:endParaRPr lang="en-US" sz="2000" dirty="0" smtClean="0"/>
          </a:p>
          <a:p>
            <a:pPr algn="ctr"/>
            <a:r>
              <a:rPr lang="en-US" sz="1600" dirty="0" smtClean="0"/>
              <a:t>(October 23, 2011)</a:t>
            </a:r>
            <a:endParaRPr lang="en-US" sz="1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24051" y="1752600"/>
            <a:ext cx="4097295" cy="1261884"/>
          </a:xfrm>
          <a:prstGeom prst="rect">
            <a:avLst/>
          </a:prstGeom>
          <a:noFill/>
        </p:spPr>
        <p:txBody>
          <a:bodyPr wrap="none" rtlCol="0">
            <a:spAutoFit/>
          </a:bodyPr>
          <a:lstStyle/>
          <a:p>
            <a:r>
              <a:rPr lang="en-GB" sz="2800" b="1" dirty="0" smtClean="0">
                <a:solidFill>
                  <a:srgbClr val="0000FF"/>
                </a:solidFill>
              </a:rPr>
              <a:t>Mobile broadband update</a:t>
            </a:r>
          </a:p>
          <a:p>
            <a:r>
              <a:rPr lang="en-GB" sz="2400" dirty="0" smtClean="0"/>
              <a:t>HSPA, HSPA+</a:t>
            </a:r>
          </a:p>
          <a:p>
            <a:r>
              <a:rPr lang="en-GB" sz="2400" dirty="0" smtClean="0"/>
              <a:t>LTE</a:t>
            </a:r>
            <a:endParaRPr lang="en-GB" sz="2400" dirty="0"/>
          </a:p>
        </p:txBody>
      </p:sp>
      <p:sp>
        <p:nvSpPr>
          <p:cNvPr id="4" name="TextBox 3"/>
          <p:cNvSpPr txBox="1"/>
          <p:nvPr/>
        </p:nvSpPr>
        <p:spPr>
          <a:xfrm>
            <a:off x="402588" y="3515380"/>
            <a:ext cx="2664511" cy="523220"/>
          </a:xfrm>
          <a:prstGeom prst="rect">
            <a:avLst/>
          </a:prstGeom>
          <a:noFill/>
        </p:spPr>
        <p:txBody>
          <a:bodyPr wrap="none" rtlCol="0">
            <a:spAutoFit/>
          </a:bodyPr>
          <a:lstStyle/>
          <a:p>
            <a:r>
              <a:rPr lang="en-GB" sz="2800" b="1" dirty="0" smtClean="0">
                <a:solidFill>
                  <a:srgbClr val="0000FF"/>
                </a:solidFill>
              </a:rPr>
              <a:t>Mobile HD Voice</a:t>
            </a:r>
            <a:endParaRPr lang="en-GB" sz="2800" b="1" dirty="0">
              <a:solidFill>
                <a:srgbClr val="0000FF"/>
              </a:solidFill>
            </a:endParaRPr>
          </a:p>
        </p:txBody>
      </p:sp>
      <p:sp>
        <p:nvSpPr>
          <p:cNvPr id="5" name="TextBox 4"/>
          <p:cNvSpPr txBox="1"/>
          <p:nvPr/>
        </p:nvSpPr>
        <p:spPr>
          <a:xfrm>
            <a:off x="402588" y="4658380"/>
            <a:ext cx="4101328" cy="523220"/>
          </a:xfrm>
          <a:prstGeom prst="rect">
            <a:avLst/>
          </a:prstGeom>
          <a:noFill/>
        </p:spPr>
        <p:txBody>
          <a:bodyPr wrap="none" rtlCol="0">
            <a:spAutoFit/>
          </a:bodyPr>
          <a:lstStyle/>
          <a:p>
            <a:r>
              <a:rPr lang="en-GB" sz="2800" b="1" dirty="0" smtClean="0">
                <a:solidFill>
                  <a:srgbClr val="0000FF"/>
                </a:solidFill>
              </a:rPr>
              <a:t>Communications activities</a:t>
            </a:r>
          </a:p>
        </p:txBody>
      </p:sp>
      <p:sp>
        <p:nvSpPr>
          <p:cNvPr id="6" name="TextBox 5"/>
          <p:cNvSpPr txBox="1"/>
          <p:nvPr/>
        </p:nvSpPr>
        <p:spPr>
          <a:xfrm>
            <a:off x="107950" y="142852"/>
            <a:ext cx="3244850"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Scope of this report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 name="Rounded Rectangle 26"/>
          <p:cNvSpPr/>
          <p:nvPr/>
        </p:nvSpPr>
        <p:spPr>
          <a:xfrm>
            <a:off x="899592" y="1412776"/>
            <a:ext cx="7416824" cy="468052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4" descr="Small confetti"/>
          <p:cNvSpPr>
            <a:spLocks noChangeArrowheads="1"/>
          </p:cNvSpPr>
          <p:nvPr/>
        </p:nvSpPr>
        <p:spPr bwMode="auto">
          <a:xfrm>
            <a:off x="1462088" y="2156048"/>
            <a:ext cx="2646362"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4" name="Rectangle 6" descr="Small confetti"/>
          <p:cNvSpPr>
            <a:spLocks noChangeArrowheads="1"/>
          </p:cNvSpPr>
          <p:nvPr/>
        </p:nvSpPr>
        <p:spPr bwMode="auto">
          <a:xfrm>
            <a:off x="6470650" y="2156048"/>
            <a:ext cx="838200"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5" name="Rectangle 7" descr="Small confetti"/>
          <p:cNvSpPr>
            <a:spLocks noChangeArrowheads="1"/>
          </p:cNvSpPr>
          <p:nvPr/>
        </p:nvSpPr>
        <p:spPr bwMode="auto">
          <a:xfrm>
            <a:off x="1466850" y="2918048"/>
            <a:ext cx="2646363"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6" name="Rectangle 8" descr="Small confetti"/>
          <p:cNvSpPr>
            <a:spLocks noChangeArrowheads="1"/>
          </p:cNvSpPr>
          <p:nvPr/>
        </p:nvSpPr>
        <p:spPr bwMode="auto">
          <a:xfrm>
            <a:off x="6454775" y="2918048"/>
            <a:ext cx="838200"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7" name="Rectangle 9" descr="Small confetti"/>
          <p:cNvSpPr>
            <a:spLocks noChangeArrowheads="1"/>
          </p:cNvSpPr>
          <p:nvPr/>
        </p:nvSpPr>
        <p:spPr bwMode="auto">
          <a:xfrm>
            <a:off x="1455738" y="3680048"/>
            <a:ext cx="2646362"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8" name="Rectangle 10" descr="Small confetti"/>
          <p:cNvSpPr>
            <a:spLocks noChangeArrowheads="1"/>
          </p:cNvSpPr>
          <p:nvPr/>
        </p:nvSpPr>
        <p:spPr bwMode="auto">
          <a:xfrm>
            <a:off x="6470650" y="3680048"/>
            <a:ext cx="838200"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9" name="Rectangle 11" descr="Small confetti"/>
          <p:cNvSpPr>
            <a:spLocks noChangeArrowheads="1"/>
          </p:cNvSpPr>
          <p:nvPr/>
        </p:nvSpPr>
        <p:spPr bwMode="auto">
          <a:xfrm>
            <a:off x="1493838" y="4518248"/>
            <a:ext cx="2646362"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10" name="Rectangle 12" descr="Small confetti"/>
          <p:cNvSpPr>
            <a:spLocks noChangeArrowheads="1"/>
          </p:cNvSpPr>
          <p:nvPr/>
        </p:nvSpPr>
        <p:spPr bwMode="auto">
          <a:xfrm>
            <a:off x="6470650" y="4518248"/>
            <a:ext cx="838200" cy="381000"/>
          </a:xfrm>
          <a:prstGeom prst="rect">
            <a:avLst/>
          </a:prstGeom>
          <a:pattFill prst="smConfetti">
            <a:fgClr>
              <a:srgbClr val="99CCFF"/>
            </a:fgClr>
            <a:bgClr>
              <a:srgbClr val="FFFFFF"/>
            </a:bgClr>
          </a:pattFill>
          <a:ln w="9525">
            <a:solidFill>
              <a:schemeClr val="tx1"/>
            </a:solidFill>
            <a:miter lim="800000"/>
            <a:headEnd/>
            <a:tailEnd/>
          </a:ln>
        </p:spPr>
        <p:txBody>
          <a:bodyPr wrap="none" anchor="ctr"/>
          <a:lstStyle/>
          <a:p>
            <a:endParaRPr lang="en-US"/>
          </a:p>
        </p:txBody>
      </p:sp>
      <p:sp>
        <p:nvSpPr>
          <p:cNvPr id="11" name="Rectangle 18" descr="Small confetti"/>
          <p:cNvSpPr>
            <a:spLocks noChangeArrowheads="1"/>
          </p:cNvSpPr>
          <p:nvPr/>
        </p:nvSpPr>
        <p:spPr bwMode="auto">
          <a:xfrm>
            <a:off x="6470650" y="5280248"/>
            <a:ext cx="838200" cy="381000"/>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3" name="Text Box 21"/>
          <p:cNvSpPr txBox="1">
            <a:spLocks noChangeArrowheads="1"/>
          </p:cNvSpPr>
          <p:nvPr/>
        </p:nvSpPr>
        <p:spPr bwMode="auto">
          <a:xfrm>
            <a:off x="2303463" y="2186211"/>
            <a:ext cx="906462" cy="396875"/>
          </a:xfrm>
          <a:prstGeom prst="rect">
            <a:avLst/>
          </a:prstGeom>
          <a:noFill/>
          <a:ln w="9525">
            <a:noFill/>
            <a:miter lim="800000"/>
            <a:headEnd/>
            <a:tailEnd/>
          </a:ln>
        </p:spPr>
        <p:txBody>
          <a:bodyPr wrap="none">
            <a:spAutoFit/>
          </a:bodyPr>
          <a:lstStyle/>
          <a:p>
            <a:r>
              <a:rPr lang="en-GB" sz="2000">
                <a:solidFill>
                  <a:schemeClr val="tx1"/>
                </a:solidFill>
                <a:latin typeface="Arial" pitchFamily="34" charset="0"/>
              </a:rPr>
              <a:t>APAC</a:t>
            </a:r>
          </a:p>
        </p:txBody>
      </p:sp>
      <p:sp>
        <p:nvSpPr>
          <p:cNvPr id="14" name="Text Box 22"/>
          <p:cNvSpPr txBox="1">
            <a:spLocks noChangeArrowheads="1"/>
          </p:cNvSpPr>
          <p:nvPr/>
        </p:nvSpPr>
        <p:spPr bwMode="auto">
          <a:xfrm>
            <a:off x="1504950" y="2918048"/>
            <a:ext cx="2513013" cy="396875"/>
          </a:xfrm>
          <a:prstGeom prst="rect">
            <a:avLst/>
          </a:prstGeom>
          <a:noFill/>
          <a:ln w="9525">
            <a:noFill/>
            <a:miter lim="800000"/>
            <a:headEnd/>
            <a:tailEnd/>
          </a:ln>
        </p:spPr>
        <p:txBody>
          <a:bodyPr>
            <a:spAutoFit/>
          </a:bodyPr>
          <a:lstStyle/>
          <a:p>
            <a:pPr algn="ctr"/>
            <a:r>
              <a:rPr lang="en-GB" sz="2000">
                <a:solidFill>
                  <a:schemeClr val="tx1"/>
                </a:solidFill>
                <a:latin typeface="Arial" pitchFamily="34" charset="0"/>
              </a:rPr>
              <a:t>Europe</a:t>
            </a:r>
          </a:p>
        </p:txBody>
      </p:sp>
      <p:sp>
        <p:nvSpPr>
          <p:cNvPr id="15" name="Text Box 23"/>
          <p:cNvSpPr txBox="1">
            <a:spLocks noChangeArrowheads="1"/>
          </p:cNvSpPr>
          <p:nvPr/>
        </p:nvSpPr>
        <p:spPr bwMode="auto">
          <a:xfrm>
            <a:off x="2376488" y="3680048"/>
            <a:ext cx="749300" cy="396875"/>
          </a:xfrm>
          <a:prstGeom prst="rect">
            <a:avLst/>
          </a:prstGeom>
          <a:noFill/>
          <a:ln w="9525">
            <a:noFill/>
            <a:miter lim="800000"/>
            <a:headEnd/>
            <a:tailEnd/>
          </a:ln>
        </p:spPr>
        <p:txBody>
          <a:bodyPr wrap="none">
            <a:spAutoFit/>
          </a:bodyPr>
          <a:lstStyle/>
          <a:p>
            <a:pPr algn="ctr"/>
            <a:r>
              <a:rPr lang="en-GB" sz="2000">
                <a:solidFill>
                  <a:schemeClr val="tx1"/>
                </a:solidFill>
                <a:latin typeface="Arial" pitchFamily="34" charset="0"/>
              </a:rPr>
              <a:t>MEA</a:t>
            </a:r>
          </a:p>
        </p:txBody>
      </p:sp>
      <p:sp>
        <p:nvSpPr>
          <p:cNvPr id="16" name="Text Box 24"/>
          <p:cNvSpPr txBox="1">
            <a:spLocks noChangeArrowheads="1"/>
          </p:cNvSpPr>
          <p:nvPr/>
        </p:nvSpPr>
        <p:spPr bwMode="auto">
          <a:xfrm>
            <a:off x="1462088" y="4518248"/>
            <a:ext cx="2654300" cy="396875"/>
          </a:xfrm>
          <a:prstGeom prst="rect">
            <a:avLst/>
          </a:prstGeom>
          <a:noFill/>
          <a:ln w="9525">
            <a:noFill/>
            <a:miter lim="800000"/>
            <a:headEnd/>
            <a:tailEnd/>
          </a:ln>
        </p:spPr>
        <p:txBody>
          <a:bodyPr wrap="none">
            <a:spAutoFit/>
          </a:bodyPr>
          <a:lstStyle/>
          <a:p>
            <a:pPr algn="ctr"/>
            <a:r>
              <a:rPr lang="en-GB" sz="2000">
                <a:solidFill>
                  <a:schemeClr val="tx1"/>
                </a:solidFill>
                <a:latin typeface="Arial" pitchFamily="34" charset="0"/>
              </a:rPr>
              <a:t>Americas-Caribbean</a:t>
            </a:r>
          </a:p>
        </p:txBody>
      </p:sp>
      <p:sp>
        <p:nvSpPr>
          <p:cNvPr id="17" name="Text Box 25"/>
          <p:cNvSpPr txBox="1">
            <a:spLocks noChangeArrowheads="1"/>
          </p:cNvSpPr>
          <p:nvPr/>
        </p:nvSpPr>
        <p:spPr bwMode="auto">
          <a:xfrm>
            <a:off x="6689725" y="2156048"/>
            <a:ext cx="470000" cy="400110"/>
          </a:xfrm>
          <a:prstGeom prst="rect">
            <a:avLst/>
          </a:prstGeom>
          <a:noFill/>
          <a:ln w="9525">
            <a:noFill/>
            <a:miter lim="800000"/>
            <a:headEnd/>
            <a:tailEnd/>
          </a:ln>
        </p:spPr>
        <p:txBody>
          <a:bodyPr wrap="none">
            <a:spAutoFit/>
          </a:bodyPr>
          <a:lstStyle/>
          <a:p>
            <a:r>
              <a:rPr lang="en-GB" sz="2000" dirty="0" smtClean="0">
                <a:solidFill>
                  <a:schemeClr val="tx1"/>
                </a:solidFill>
                <a:latin typeface="Arial" pitchFamily="34" charset="0"/>
              </a:rPr>
              <a:t>81</a:t>
            </a:r>
            <a:endParaRPr lang="en-GB" sz="2000" dirty="0">
              <a:solidFill>
                <a:schemeClr val="tx1"/>
              </a:solidFill>
              <a:latin typeface="Arial" pitchFamily="34" charset="0"/>
            </a:endParaRPr>
          </a:p>
        </p:txBody>
      </p:sp>
      <p:sp>
        <p:nvSpPr>
          <p:cNvPr id="18" name="Text Box 26"/>
          <p:cNvSpPr txBox="1">
            <a:spLocks noChangeArrowheads="1"/>
          </p:cNvSpPr>
          <p:nvPr/>
        </p:nvSpPr>
        <p:spPr bwMode="auto">
          <a:xfrm>
            <a:off x="6543782" y="2918048"/>
            <a:ext cx="612668" cy="400110"/>
          </a:xfrm>
          <a:prstGeom prst="rect">
            <a:avLst/>
          </a:prstGeom>
          <a:noFill/>
          <a:ln w="9525">
            <a:noFill/>
            <a:miter lim="800000"/>
            <a:headEnd/>
            <a:tailEnd/>
          </a:ln>
        </p:spPr>
        <p:txBody>
          <a:bodyPr wrap="none">
            <a:spAutoFit/>
          </a:bodyPr>
          <a:lstStyle/>
          <a:p>
            <a:pPr algn="r"/>
            <a:r>
              <a:rPr lang="en-GB" sz="2000" dirty="0" smtClean="0">
                <a:solidFill>
                  <a:schemeClr val="tx1"/>
                </a:solidFill>
                <a:latin typeface="Arial" pitchFamily="34" charset="0"/>
              </a:rPr>
              <a:t>166</a:t>
            </a:r>
            <a:endParaRPr lang="en-GB" sz="2000" dirty="0">
              <a:solidFill>
                <a:schemeClr val="tx1"/>
              </a:solidFill>
              <a:latin typeface="Arial" pitchFamily="34" charset="0"/>
            </a:endParaRPr>
          </a:p>
        </p:txBody>
      </p:sp>
      <p:sp>
        <p:nvSpPr>
          <p:cNvPr id="19" name="Text Box 27"/>
          <p:cNvSpPr txBox="1">
            <a:spLocks noChangeArrowheads="1"/>
          </p:cNvSpPr>
          <p:nvPr/>
        </p:nvSpPr>
        <p:spPr bwMode="auto">
          <a:xfrm>
            <a:off x="6689725" y="3680048"/>
            <a:ext cx="469900" cy="400050"/>
          </a:xfrm>
          <a:prstGeom prst="rect">
            <a:avLst/>
          </a:prstGeom>
          <a:noFill/>
          <a:ln w="9525">
            <a:noFill/>
            <a:miter lim="800000"/>
            <a:headEnd/>
            <a:tailEnd/>
          </a:ln>
        </p:spPr>
        <p:txBody>
          <a:bodyPr wrap="none">
            <a:spAutoFit/>
          </a:bodyPr>
          <a:lstStyle/>
          <a:p>
            <a:r>
              <a:rPr lang="en-GB" sz="2000" dirty="0" smtClean="0">
                <a:solidFill>
                  <a:schemeClr val="tx1"/>
                </a:solidFill>
                <a:latin typeface="Arial" pitchFamily="34" charset="0"/>
              </a:rPr>
              <a:t>74</a:t>
            </a:r>
            <a:endParaRPr lang="en-GB" sz="2000" dirty="0">
              <a:solidFill>
                <a:schemeClr val="tx1"/>
              </a:solidFill>
              <a:latin typeface="Arial" pitchFamily="34" charset="0"/>
            </a:endParaRPr>
          </a:p>
        </p:txBody>
      </p:sp>
      <p:sp>
        <p:nvSpPr>
          <p:cNvPr id="20" name="Text Box 28"/>
          <p:cNvSpPr txBox="1">
            <a:spLocks noChangeArrowheads="1"/>
          </p:cNvSpPr>
          <p:nvPr/>
        </p:nvSpPr>
        <p:spPr bwMode="auto">
          <a:xfrm>
            <a:off x="6689725" y="4518248"/>
            <a:ext cx="470000" cy="400110"/>
          </a:xfrm>
          <a:prstGeom prst="rect">
            <a:avLst/>
          </a:prstGeom>
          <a:noFill/>
          <a:ln w="9525">
            <a:noFill/>
            <a:miter lim="800000"/>
            <a:headEnd/>
            <a:tailEnd/>
          </a:ln>
        </p:spPr>
        <p:txBody>
          <a:bodyPr wrap="none">
            <a:spAutoFit/>
          </a:bodyPr>
          <a:lstStyle/>
          <a:p>
            <a:r>
              <a:rPr lang="en-GB" sz="2000" dirty="0" smtClean="0">
                <a:solidFill>
                  <a:schemeClr val="tx1"/>
                </a:solidFill>
                <a:latin typeface="Arial" pitchFamily="34" charset="0"/>
              </a:rPr>
              <a:t>89</a:t>
            </a:r>
            <a:endParaRPr lang="en-GB" sz="2000" dirty="0">
              <a:solidFill>
                <a:schemeClr val="tx1"/>
              </a:solidFill>
              <a:latin typeface="Arial" pitchFamily="34" charset="0"/>
            </a:endParaRPr>
          </a:p>
        </p:txBody>
      </p:sp>
      <p:sp>
        <p:nvSpPr>
          <p:cNvPr id="21" name="Text Box 29"/>
          <p:cNvSpPr txBox="1">
            <a:spLocks noChangeArrowheads="1"/>
          </p:cNvSpPr>
          <p:nvPr/>
        </p:nvSpPr>
        <p:spPr bwMode="auto">
          <a:xfrm>
            <a:off x="6588224" y="5259581"/>
            <a:ext cx="612668" cy="400110"/>
          </a:xfrm>
          <a:prstGeom prst="rect">
            <a:avLst/>
          </a:prstGeom>
          <a:noFill/>
          <a:ln w="9525">
            <a:noFill/>
            <a:miter lim="800000"/>
            <a:headEnd/>
            <a:tailEnd/>
          </a:ln>
        </p:spPr>
        <p:txBody>
          <a:bodyPr wrap="none">
            <a:spAutoFit/>
          </a:bodyPr>
          <a:lstStyle/>
          <a:p>
            <a:r>
              <a:rPr lang="en-GB" sz="2000" dirty="0" smtClean="0">
                <a:solidFill>
                  <a:schemeClr val="bg2"/>
                </a:solidFill>
                <a:latin typeface="Arial" pitchFamily="34" charset="0"/>
              </a:rPr>
              <a:t>410</a:t>
            </a:r>
            <a:endParaRPr lang="en-GB" sz="2000" dirty="0">
              <a:solidFill>
                <a:schemeClr val="bg2"/>
              </a:solidFill>
              <a:latin typeface="Arial" pitchFamily="34" charset="0"/>
            </a:endParaRPr>
          </a:p>
        </p:txBody>
      </p:sp>
      <p:sp>
        <p:nvSpPr>
          <p:cNvPr id="23" name="TextBox 22"/>
          <p:cNvSpPr txBox="1"/>
          <p:nvPr/>
        </p:nvSpPr>
        <p:spPr>
          <a:xfrm>
            <a:off x="107950" y="142852"/>
            <a:ext cx="5400154" cy="707886"/>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410 commercial HSPA operators</a:t>
            </a:r>
          </a:p>
          <a:p>
            <a:pPr fontAlgn="auto">
              <a:spcBef>
                <a:spcPts val="0"/>
              </a:spcBef>
              <a:spcAft>
                <a:spcPts val="0"/>
              </a:spcAft>
              <a:buFont typeface="Wingdings" pitchFamily="2" charset="2"/>
              <a:buChar char="q"/>
              <a:defRPr/>
            </a:pPr>
            <a:r>
              <a:rPr lang="en-GB" sz="16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 commercial HSPA operators per region</a:t>
            </a:r>
            <a:endParaRPr lang="en-GB" sz="1600" b="1" dirty="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24" name="TextBox 23"/>
          <p:cNvSpPr txBox="1"/>
          <p:nvPr/>
        </p:nvSpPr>
        <p:spPr>
          <a:xfrm>
            <a:off x="1667166" y="6453336"/>
            <a:ext cx="5492273" cy="307777"/>
          </a:xfrm>
          <a:prstGeom prst="rect">
            <a:avLst/>
          </a:prstGeom>
          <a:noFill/>
        </p:spPr>
        <p:txBody>
          <a:bodyPr wrap="none" rtlCol="0">
            <a:spAutoFit/>
          </a:bodyPr>
          <a:lstStyle/>
          <a:p>
            <a:r>
              <a:rPr lang="en-GB" sz="1400" dirty="0" smtClean="0">
                <a:latin typeface="Arial" pitchFamily="34" charset="0"/>
                <a:cs typeface="Arial" pitchFamily="34" charset="0"/>
              </a:rPr>
              <a:t>Source: GSA report - HSPA Operator Commitments (July 18, 2011)</a:t>
            </a:r>
            <a:endParaRPr lang="en-GB"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ounded Rectangle 2"/>
          <p:cNvSpPr/>
          <p:nvPr/>
        </p:nvSpPr>
        <p:spPr>
          <a:xfrm>
            <a:off x="251520" y="6237312"/>
            <a:ext cx="8640960" cy="43204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latin typeface="Arial" pitchFamily="34" charset="0"/>
                <a:cs typeface="Arial" pitchFamily="34" charset="0"/>
              </a:rPr>
              <a:t>70% of HSPA networks support 7.2 Mbps or higher peak DL data speed</a:t>
            </a:r>
            <a:endParaRPr lang="en-GB" sz="2000" dirty="0">
              <a:latin typeface="Arial" pitchFamily="34" charset="0"/>
              <a:cs typeface="Arial" pitchFamily="34" charset="0"/>
            </a:endParaRPr>
          </a:p>
        </p:txBody>
      </p:sp>
      <p:sp>
        <p:nvSpPr>
          <p:cNvPr id="4" name="TextBox 3"/>
          <p:cNvSpPr txBox="1"/>
          <p:nvPr/>
        </p:nvSpPr>
        <p:spPr>
          <a:xfrm>
            <a:off x="107950" y="142852"/>
            <a:ext cx="5760194" cy="707886"/>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HSPA networks peak DL data speeds</a:t>
            </a:r>
          </a:p>
          <a:p>
            <a:pPr fontAlgn="auto">
              <a:spcBef>
                <a:spcPts val="0"/>
              </a:spcBef>
              <a:spcAft>
                <a:spcPts val="0"/>
              </a:spcAft>
              <a:defRPr/>
            </a:pPr>
            <a:r>
              <a:rPr lang="en-GB" sz="16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410 commercial systems: July 18, 2011</a:t>
            </a:r>
            <a:endParaRPr lang="en-GB" sz="1600" b="1" dirty="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5" name="Rounded Rectangle 4"/>
          <p:cNvSpPr/>
          <p:nvPr/>
        </p:nvSpPr>
        <p:spPr>
          <a:xfrm>
            <a:off x="6858682" y="2458034"/>
            <a:ext cx="2195736" cy="899529"/>
          </a:xfrm>
          <a:prstGeom prst="round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latin typeface="Arial" pitchFamily="34" charset="0"/>
                <a:cs typeface="Arial" pitchFamily="34" charset="0"/>
              </a:rPr>
              <a:t>One-third of HSPA operators have launched HSPA+</a:t>
            </a:r>
            <a:endParaRPr lang="en-GB" sz="1600" dirty="0">
              <a:latin typeface="Arial" pitchFamily="34" charset="0"/>
              <a:cs typeface="Arial" pitchFamily="34" charset="0"/>
            </a:endParaRPr>
          </a:p>
        </p:txBody>
      </p:sp>
      <p:sp>
        <p:nvSpPr>
          <p:cNvPr id="9" name="TextBox 8"/>
          <p:cNvSpPr txBox="1"/>
          <p:nvPr/>
        </p:nvSpPr>
        <p:spPr>
          <a:xfrm>
            <a:off x="107504" y="5589240"/>
            <a:ext cx="8993231" cy="307777"/>
          </a:xfrm>
          <a:prstGeom prst="rect">
            <a:avLst/>
          </a:prstGeom>
          <a:noFill/>
        </p:spPr>
        <p:txBody>
          <a:bodyPr wrap="none" rtlCol="0">
            <a:spAutoFit/>
          </a:bodyPr>
          <a:lstStyle/>
          <a:p>
            <a:r>
              <a:rPr lang="en-GB" sz="1400" dirty="0" smtClean="0">
                <a:latin typeface="Arial" pitchFamily="34" charset="0"/>
                <a:cs typeface="Arial" pitchFamily="34" charset="0"/>
              </a:rPr>
              <a:t>Source: Global HSPA+ Network Commitments and Deployments report - July 18, 2011, GSA </a:t>
            </a:r>
            <a:r>
              <a:rPr lang="en-GB" sz="1400" dirty="0" err="1" smtClean="0">
                <a:latin typeface="Arial" pitchFamily="34" charset="0"/>
                <a:cs typeface="Arial" pitchFamily="34" charset="0"/>
              </a:rPr>
              <a:t>www.gsacom.com</a:t>
            </a:r>
            <a:endParaRPr lang="en-GB" sz="1400" dirty="0">
              <a:latin typeface="Arial" pitchFamily="34" charset="0"/>
              <a:cs typeface="Arial" pitchFamily="34" charset="0"/>
            </a:endParaRPr>
          </a:p>
        </p:txBody>
      </p:sp>
      <p:sp>
        <p:nvSpPr>
          <p:cNvPr id="8" name="Rounded Rectangle 7"/>
          <p:cNvSpPr/>
          <p:nvPr/>
        </p:nvSpPr>
        <p:spPr>
          <a:xfrm>
            <a:off x="6858682" y="1268760"/>
            <a:ext cx="2195736" cy="108012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latin typeface="Arial" pitchFamily="34" charset="0"/>
                <a:cs typeface="Arial" pitchFamily="34" charset="0"/>
              </a:rPr>
              <a:t>All WCDMA operators have launched HSPA</a:t>
            </a:r>
            <a:endParaRPr lang="en-GB" dirty="0">
              <a:latin typeface="Arial" pitchFamily="34" charset="0"/>
              <a:cs typeface="Arial" pitchFamily="34" charset="0"/>
            </a:endParaRPr>
          </a:p>
        </p:txBody>
      </p:sp>
      <p:graphicFrame>
        <p:nvGraphicFramePr>
          <p:cNvPr id="11" name="Chart 10"/>
          <p:cNvGraphicFramePr/>
          <p:nvPr/>
        </p:nvGraphicFramePr>
        <p:xfrm>
          <a:off x="251520" y="1268760"/>
          <a:ext cx="6373216" cy="41695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3635896" y="1844824"/>
            <a:ext cx="2581156" cy="261610"/>
          </a:xfrm>
          <a:prstGeom prst="rect">
            <a:avLst/>
          </a:prstGeom>
          <a:noFill/>
        </p:spPr>
        <p:txBody>
          <a:bodyPr wrap="none" rtlCol="0">
            <a:spAutoFit/>
          </a:bodyPr>
          <a:lstStyle/>
          <a:p>
            <a:r>
              <a:rPr lang="en-GB" sz="1100" i="1" dirty="0" smtClean="0">
                <a:latin typeface="Arial" pitchFamily="34" charset="0"/>
                <a:cs typeface="Arial" pitchFamily="34" charset="0"/>
              </a:rPr>
              <a:t>© Global mobile Suppliers Association</a:t>
            </a:r>
            <a:endParaRPr lang="en-GB" sz="1100" i="1" dirty="0">
              <a:latin typeface="Arial" pitchFamily="34" charset="0"/>
              <a:cs typeface="Arial" pitchFamily="34" charset="0"/>
            </a:endParaRPr>
          </a:p>
        </p:txBody>
      </p:sp>
      <p:sp>
        <p:nvSpPr>
          <p:cNvPr id="12" name="TextBox 11"/>
          <p:cNvSpPr txBox="1"/>
          <p:nvPr/>
        </p:nvSpPr>
        <p:spPr>
          <a:xfrm>
            <a:off x="4283968" y="4509120"/>
            <a:ext cx="1023037" cy="261610"/>
          </a:xfrm>
          <a:prstGeom prst="rect">
            <a:avLst/>
          </a:prstGeom>
          <a:noFill/>
        </p:spPr>
        <p:txBody>
          <a:bodyPr wrap="none" rtlCol="0">
            <a:spAutoFit/>
          </a:bodyPr>
          <a:lstStyle/>
          <a:p>
            <a:r>
              <a:rPr lang="en-GB" sz="1100" i="1" dirty="0" smtClean="0">
                <a:latin typeface="Arial" pitchFamily="34" charset="0"/>
                <a:cs typeface="Arial" pitchFamily="34" charset="0"/>
              </a:rPr>
              <a:t>July 18, 2011</a:t>
            </a:r>
            <a:endParaRPr lang="en-GB" sz="1100" i="1" dirty="0">
              <a:latin typeface="Arial" pitchFamily="34" charset="0"/>
              <a:cs typeface="Arial" pitchFamily="34" charset="0"/>
            </a:endParaRPr>
          </a:p>
        </p:txBody>
      </p:sp>
      <p:sp>
        <p:nvSpPr>
          <p:cNvPr id="13" name="Rounded Rectangle 12"/>
          <p:cNvSpPr/>
          <p:nvPr/>
        </p:nvSpPr>
        <p:spPr>
          <a:xfrm>
            <a:off x="6858682" y="3429000"/>
            <a:ext cx="2195736" cy="936104"/>
          </a:xfrm>
          <a:prstGeom prst="roundRect">
            <a:avLst/>
          </a:prstGeom>
          <a:solidFill>
            <a:srgbClr val="B8007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latin typeface="Arial" pitchFamily="34" charset="0"/>
                <a:cs typeface="Arial" pitchFamily="34" charset="0"/>
              </a:rPr>
              <a:t>39 launched</a:t>
            </a:r>
          </a:p>
          <a:p>
            <a:pPr algn="ctr"/>
            <a:r>
              <a:rPr lang="en-GB" sz="1600" dirty="0" smtClean="0">
                <a:latin typeface="Arial" pitchFamily="34" charset="0"/>
                <a:cs typeface="Arial" pitchFamily="34" charset="0"/>
              </a:rPr>
              <a:t>42 Mbps DC-HSPA+ commercial networks</a:t>
            </a:r>
            <a:endParaRPr lang="en-GB" sz="1600" dirty="0">
              <a:latin typeface="Arial" pitchFamily="34" charset="0"/>
              <a:cs typeface="Arial" pitchFamily="34" charset="0"/>
            </a:endParaRPr>
          </a:p>
        </p:txBody>
      </p:sp>
      <p:sp>
        <p:nvSpPr>
          <p:cNvPr id="14" name="Rounded Rectangle 13"/>
          <p:cNvSpPr/>
          <p:nvPr/>
        </p:nvSpPr>
        <p:spPr>
          <a:xfrm>
            <a:off x="6858682" y="4437112"/>
            <a:ext cx="2195736" cy="936104"/>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latin typeface="Arial" pitchFamily="34" charset="0"/>
                <a:cs typeface="Arial" pitchFamily="34" charset="0"/>
              </a:rPr>
              <a:t>40% of HSPA operators have launched HSUPA</a:t>
            </a:r>
            <a:endParaRPr lang="en-GB"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5677773" cy="707886"/>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HSPA+ commercial network launches</a:t>
            </a:r>
          </a:p>
          <a:p>
            <a:pPr fontAlgn="auto">
              <a:spcBef>
                <a:spcPts val="0"/>
              </a:spcBef>
              <a:spcAft>
                <a:spcPts val="0"/>
              </a:spcAft>
              <a:defRPr/>
            </a:pPr>
            <a:r>
              <a:rPr lang="en-GB" sz="16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Cumulative – to July 18, 2011</a:t>
            </a:r>
            <a:endParaRPr lang="en-GB" sz="1600" b="1" dirty="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3" name="TextBox 2"/>
          <p:cNvSpPr txBox="1"/>
          <p:nvPr/>
        </p:nvSpPr>
        <p:spPr>
          <a:xfrm>
            <a:off x="1302098" y="6453336"/>
            <a:ext cx="6539804" cy="307777"/>
          </a:xfrm>
          <a:prstGeom prst="rect">
            <a:avLst/>
          </a:prstGeom>
          <a:noFill/>
        </p:spPr>
        <p:txBody>
          <a:bodyPr wrap="none" rtlCol="0">
            <a:spAutoFit/>
          </a:bodyPr>
          <a:lstStyle/>
          <a:p>
            <a:r>
              <a:rPr lang="en-GB" sz="1400" dirty="0" smtClean="0">
                <a:latin typeface="Arial" pitchFamily="34" charset="0"/>
                <a:cs typeface="Arial" pitchFamily="34" charset="0"/>
              </a:rPr>
              <a:t>Source: GSA surveys – Global HSPA+ Network Commitments and Deployments</a:t>
            </a:r>
            <a:endParaRPr lang="en-GB" sz="1400" dirty="0">
              <a:latin typeface="Arial" pitchFamily="34" charset="0"/>
              <a:cs typeface="Arial" pitchFamily="34" charset="0"/>
            </a:endParaRPr>
          </a:p>
        </p:txBody>
      </p:sp>
      <p:graphicFrame>
        <p:nvGraphicFramePr>
          <p:cNvPr id="7" name="Chart 6"/>
          <p:cNvGraphicFramePr/>
          <p:nvPr/>
        </p:nvGraphicFramePr>
        <p:xfrm>
          <a:off x="467544" y="1196752"/>
          <a:ext cx="8208912" cy="492534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043608" y="1916832"/>
            <a:ext cx="2777876" cy="276999"/>
          </a:xfrm>
          <a:prstGeom prst="rect">
            <a:avLst/>
          </a:prstGeom>
          <a:noFill/>
        </p:spPr>
        <p:txBody>
          <a:bodyPr wrap="none" rtlCol="0">
            <a:spAutoFit/>
          </a:bodyPr>
          <a:lstStyle/>
          <a:p>
            <a:r>
              <a:rPr lang="en-GB" sz="1200" i="1" dirty="0" smtClean="0">
                <a:solidFill>
                  <a:schemeClr val="bg2"/>
                </a:solidFill>
                <a:latin typeface="Arial" pitchFamily="34" charset="0"/>
                <a:cs typeface="Arial" pitchFamily="34" charset="0"/>
              </a:rPr>
              <a:t>© Global mobile Suppliers Association</a:t>
            </a:r>
            <a:endParaRPr lang="en-GB" sz="1200" i="1" dirty="0">
              <a:solidFill>
                <a:schemeClr val="bg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4247978" cy="707886"/>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HSPA, HSPA+ user devices</a:t>
            </a:r>
          </a:p>
          <a:p>
            <a:pPr fontAlgn="auto">
              <a:spcBef>
                <a:spcPts val="0"/>
              </a:spcBef>
              <a:spcAft>
                <a:spcPts val="0"/>
              </a:spcAft>
              <a:defRPr/>
            </a:pPr>
            <a:r>
              <a:rPr lang="en-GB" sz="16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3,227 products launched – August 4, 2011</a:t>
            </a:r>
            <a:endParaRPr lang="en-GB" sz="1600" b="1" dirty="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endParaRPr>
          </a:p>
        </p:txBody>
      </p:sp>
      <p:sp>
        <p:nvSpPr>
          <p:cNvPr id="3" name="TextBox 2"/>
          <p:cNvSpPr txBox="1"/>
          <p:nvPr/>
        </p:nvSpPr>
        <p:spPr>
          <a:xfrm>
            <a:off x="228600" y="1524000"/>
            <a:ext cx="8610600" cy="5170646"/>
          </a:xfrm>
          <a:prstGeom prst="rect">
            <a:avLst/>
          </a:prstGeom>
          <a:noFill/>
        </p:spPr>
        <p:txBody>
          <a:bodyPr wrap="square" rtlCol="0">
            <a:spAutoFit/>
          </a:bodyPr>
          <a:lstStyle/>
          <a:p>
            <a:r>
              <a:rPr lang="en-US" sz="2400" dirty="0" smtClean="0"/>
              <a:t>25% annual growth</a:t>
            </a:r>
          </a:p>
          <a:p>
            <a:endParaRPr lang="en-US" sz="2400" dirty="0" smtClean="0"/>
          </a:p>
          <a:p>
            <a:r>
              <a:rPr lang="en-US" sz="2400" dirty="0" smtClean="0"/>
              <a:t>264 manufacturers</a:t>
            </a:r>
          </a:p>
          <a:p>
            <a:endParaRPr lang="en-US" dirty="0" smtClean="0"/>
          </a:p>
          <a:p>
            <a:r>
              <a:rPr lang="en-US" sz="2400" dirty="0" smtClean="0"/>
              <a:t>35 manufacturers have introduced 182 HSPA+ products</a:t>
            </a:r>
            <a:endParaRPr lang="en-US" dirty="0" smtClean="0"/>
          </a:p>
          <a:p>
            <a:r>
              <a:rPr lang="en-US" dirty="0" smtClean="0"/>
              <a:t>264% </a:t>
            </a:r>
            <a:r>
              <a:rPr lang="en-US" dirty="0" err="1" smtClean="0"/>
              <a:t>YoY</a:t>
            </a:r>
            <a:r>
              <a:rPr lang="en-US" dirty="0" smtClean="0"/>
              <a:t> growth</a:t>
            </a:r>
          </a:p>
          <a:p>
            <a:endParaRPr lang="en-US" dirty="0" smtClean="0"/>
          </a:p>
          <a:p>
            <a:r>
              <a:rPr lang="en-US" sz="2400" dirty="0" smtClean="0"/>
              <a:t>HSUPA: 1,184 products launched</a:t>
            </a:r>
          </a:p>
          <a:p>
            <a:r>
              <a:rPr lang="en-US" dirty="0" smtClean="0"/>
              <a:t>729 HSUPA devices, 100% higher than a year ago, support 5.76 Mbps or higher peak</a:t>
            </a:r>
          </a:p>
          <a:p>
            <a:r>
              <a:rPr lang="en-US" dirty="0" smtClean="0"/>
              <a:t>40 products, 10x higher than a year ago, can support 11.5 Mbps peak</a:t>
            </a:r>
          </a:p>
          <a:p>
            <a:endParaRPr lang="en-US" dirty="0" smtClean="0"/>
          </a:p>
          <a:p>
            <a:r>
              <a:rPr lang="en-US" sz="2400" dirty="0" smtClean="0"/>
              <a:t>663 UMTS900 devices support HSPA (some are HSPA+)</a:t>
            </a:r>
          </a:p>
          <a:p>
            <a:r>
              <a:rPr lang="en-US" dirty="0" smtClean="0"/>
              <a:t>65% higher than one year ago</a:t>
            </a:r>
          </a:p>
          <a:p>
            <a:r>
              <a:rPr lang="en-US" dirty="0" smtClean="0"/>
              <a:t>34 commercial UMTS900 networks</a:t>
            </a:r>
          </a:p>
          <a:p>
            <a:endParaRPr lang="en-US" dirty="0" smtClean="0"/>
          </a:p>
          <a:p>
            <a:r>
              <a:rPr lang="en-US" sz="2400" dirty="0" smtClean="0"/>
              <a:t>100 dual-mode HSPA-LTE devices launched</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07950" y="142852"/>
            <a:ext cx="4027214"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Commercial LTE networks</a:t>
            </a:r>
          </a:p>
        </p:txBody>
      </p:sp>
      <p:pic>
        <p:nvPicPr>
          <p:cNvPr id="4" name="Picture 3"/>
          <p:cNvPicPr>
            <a:picLocks noChangeAspect="1"/>
          </p:cNvPicPr>
          <p:nvPr/>
        </p:nvPicPr>
        <p:blipFill>
          <a:blip r:embed="rId2"/>
          <a:stretch>
            <a:fillRect/>
          </a:stretch>
        </p:blipFill>
        <p:spPr>
          <a:xfrm>
            <a:off x="304800" y="1488632"/>
            <a:ext cx="3962400" cy="1330768"/>
          </a:xfrm>
          <a:prstGeom prst="rect">
            <a:avLst/>
          </a:prstGeom>
        </p:spPr>
      </p:pic>
      <p:pic>
        <p:nvPicPr>
          <p:cNvPr id="5" name="Picture 4"/>
          <p:cNvPicPr>
            <a:picLocks noChangeAspect="1"/>
          </p:cNvPicPr>
          <p:nvPr/>
        </p:nvPicPr>
        <p:blipFill>
          <a:blip r:embed="rId3"/>
          <a:stretch>
            <a:fillRect/>
          </a:stretch>
        </p:blipFill>
        <p:spPr>
          <a:xfrm>
            <a:off x="4771132" y="685800"/>
            <a:ext cx="3001268" cy="6013450"/>
          </a:xfrm>
          <a:prstGeom prst="rect">
            <a:avLst/>
          </a:prstGeom>
        </p:spPr>
      </p:pic>
      <p:sp>
        <p:nvSpPr>
          <p:cNvPr id="6" name="TextBox 5"/>
          <p:cNvSpPr txBox="1"/>
          <p:nvPr/>
        </p:nvSpPr>
        <p:spPr>
          <a:xfrm>
            <a:off x="304800" y="3267670"/>
            <a:ext cx="3581400" cy="923330"/>
          </a:xfrm>
          <a:prstGeom prst="rect">
            <a:avLst/>
          </a:prstGeom>
          <a:noFill/>
        </p:spPr>
        <p:txBody>
          <a:bodyPr wrap="square" rtlCol="0">
            <a:spAutoFit/>
          </a:bodyPr>
          <a:lstStyle/>
          <a:p>
            <a:r>
              <a:rPr lang="en-US" dirty="0" smtClean="0"/>
              <a:t>Firm commitments to deploy commercial networks are 64% higher than a year ago</a:t>
            </a:r>
            <a:endParaRPr lang="en-US" dirty="0"/>
          </a:p>
        </p:txBody>
      </p:sp>
      <p:sp>
        <p:nvSpPr>
          <p:cNvPr id="7" name="TextBox 6"/>
          <p:cNvSpPr txBox="1"/>
          <p:nvPr/>
        </p:nvSpPr>
        <p:spPr>
          <a:xfrm>
            <a:off x="304800" y="4514671"/>
            <a:ext cx="4419600" cy="1200329"/>
          </a:xfrm>
          <a:prstGeom prst="rect">
            <a:avLst/>
          </a:prstGeom>
          <a:noFill/>
        </p:spPr>
        <p:txBody>
          <a:bodyPr wrap="square" rtlCol="0">
            <a:spAutoFit/>
          </a:bodyPr>
          <a:lstStyle/>
          <a:p>
            <a:r>
              <a:rPr lang="en-US" dirty="0" smtClean="0"/>
              <a:t>LTE commercial network launches timetable:2009: 2 networks launched – all FDD</a:t>
            </a:r>
          </a:p>
          <a:p>
            <a:r>
              <a:rPr lang="en-US" dirty="0" smtClean="0"/>
              <a:t>2010: 15 networks launched – all FDD</a:t>
            </a:r>
          </a:p>
          <a:p>
            <a:r>
              <a:rPr lang="en-US" dirty="0" smtClean="0"/>
              <a:t>2011: 18 networks launched – 16 FDD, 2 TDD</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7950" y="142852"/>
            <a:ext cx="5083443" cy="461665"/>
          </a:xfrm>
          <a:prstGeom prst="rect">
            <a:avLst/>
          </a:prstGeom>
          <a:solidFill>
            <a:schemeClr val="tx1">
              <a:lumMod val="95000"/>
              <a:lumOff val="5000"/>
            </a:schemeClr>
          </a:solidFill>
          <a:effectLst>
            <a:glow rad="228600">
              <a:schemeClr val="accent1">
                <a:satMod val="175000"/>
                <a:alpha val="40000"/>
              </a:schemeClr>
            </a:glow>
            <a:reflection blurRad="6350" stA="50000" endA="300" endPos="38500" dist="50800" dir="5400000" sy="-100000" algn="bl" rotWithShape="0"/>
          </a:effectLst>
        </p:spPr>
        <p:txBody>
          <a:bodyPr wrap="none">
            <a:spAutoFit/>
          </a:bodyPr>
          <a:lstStyle/>
          <a:p>
            <a:pPr fontAlgn="auto">
              <a:spcBef>
                <a:spcPts val="0"/>
              </a:spcBef>
              <a:spcAft>
                <a:spcPts val="0"/>
              </a:spcAft>
              <a:defRPr/>
            </a:pPr>
            <a:r>
              <a:rPr lang="en-GB" sz="2400" b="1" dirty="0" smtClean="0">
                <a:solidFill>
                  <a:schemeClr val="accent1">
                    <a:lumMod val="20000"/>
                    <a:lumOff val="80000"/>
                  </a:schemeClr>
                </a:solidFill>
                <a:effectLst>
                  <a:outerShdw blurRad="38100" dist="38100" dir="2700000" algn="tl">
                    <a:srgbClr val="000000">
                      <a:alpha val="43137"/>
                    </a:srgbClr>
                  </a:outerShdw>
                </a:effectLst>
                <a:latin typeface="Arial" pitchFamily="34" charset="0"/>
                <a:ea typeface="Verdana" pitchFamily="34" charset="0"/>
                <a:cs typeface="Arial" pitchFamily="34" charset="0"/>
              </a:rPr>
              <a:t>LTE1800 gaining traction globally</a:t>
            </a:r>
          </a:p>
        </p:txBody>
      </p:sp>
      <p:pic>
        <p:nvPicPr>
          <p:cNvPr id="3" name="Picture 2"/>
          <p:cNvPicPr>
            <a:picLocks noChangeAspect="1"/>
          </p:cNvPicPr>
          <p:nvPr/>
        </p:nvPicPr>
        <p:blipFill>
          <a:blip r:embed="rId2"/>
          <a:stretch>
            <a:fillRect/>
          </a:stretch>
        </p:blipFill>
        <p:spPr>
          <a:xfrm>
            <a:off x="5190346" y="685800"/>
            <a:ext cx="2610808" cy="5867400"/>
          </a:xfrm>
          <a:prstGeom prst="rect">
            <a:avLst/>
          </a:prstGeom>
        </p:spPr>
      </p:pic>
      <p:sp>
        <p:nvSpPr>
          <p:cNvPr id="4" name="TextBox 3"/>
          <p:cNvSpPr txBox="1"/>
          <p:nvPr/>
        </p:nvSpPr>
        <p:spPr>
          <a:xfrm>
            <a:off x="381000" y="762000"/>
            <a:ext cx="4343400" cy="5909311"/>
          </a:xfrm>
          <a:prstGeom prst="rect">
            <a:avLst/>
          </a:prstGeom>
          <a:noFill/>
        </p:spPr>
        <p:txBody>
          <a:bodyPr wrap="square" rtlCol="0">
            <a:spAutoFit/>
          </a:bodyPr>
          <a:lstStyle/>
          <a:p>
            <a:r>
              <a:rPr lang="en-US" dirty="0" smtClean="0"/>
              <a:t>Coverage area approx 2x compared to deploying in 2.6 GHz</a:t>
            </a:r>
          </a:p>
          <a:p>
            <a:endParaRPr lang="en-US" dirty="0" smtClean="0"/>
          </a:p>
          <a:p>
            <a:r>
              <a:rPr lang="en-US" dirty="0" smtClean="0"/>
              <a:t>Possibility to re-use assets</a:t>
            </a:r>
          </a:p>
          <a:p>
            <a:endParaRPr lang="en-US" dirty="0" smtClean="0"/>
          </a:p>
          <a:p>
            <a:r>
              <a:rPr lang="en-US" dirty="0" smtClean="0"/>
              <a:t>1800 MHz band widely available throughout Europe, APAC, MEA, parts of South America; sufficient bandwidth often available to realize full benefits of LTE</a:t>
            </a:r>
          </a:p>
          <a:p>
            <a:endParaRPr lang="en-US" dirty="0" smtClean="0"/>
          </a:p>
          <a:p>
            <a:r>
              <a:rPr lang="en-US" dirty="0" smtClean="0"/>
              <a:t>Often easier to re-farm than 900 MHz</a:t>
            </a:r>
          </a:p>
          <a:p>
            <a:endParaRPr lang="en-US" dirty="0" smtClean="0"/>
          </a:p>
          <a:p>
            <a:r>
              <a:rPr lang="en-US" dirty="0" smtClean="0"/>
              <a:t>Potential global band for LTE roaming</a:t>
            </a:r>
          </a:p>
          <a:p>
            <a:endParaRPr lang="en-US" dirty="0" smtClean="0"/>
          </a:p>
          <a:p>
            <a:r>
              <a:rPr lang="en-US" dirty="0" smtClean="0"/>
              <a:t>Can be a transition strategy between HSPA/HSPA+ and availability of new spectrum (e.g. 2.6 GHz, or 700/800 MHz DD)</a:t>
            </a:r>
          </a:p>
          <a:p>
            <a:endParaRPr lang="en-US" dirty="0" smtClean="0"/>
          </a:p>
          <a:p>
            <a:r>
              <a:rPr lang="en-US" dirty="0" smtClean="0">
                <a:solidFill>
                  <a:srgbClr val="FF0000"/>
                </a:solidFill>
              </a:rPr>
              <a:t>9 commercial LTE1800 networks launched</a:t>
            </a:r>
          </a:p>
          <a:p>
            <a:endParaRPr lang="en-US" dirty="0" smtClean="0"/>
          </a:p>
          <a:p>
            <a:r>
              <a:rPr lang="en-US" dirty="0" smtClean="0"/>
              <a:t>Several LTE1800 user devices available</a:t>
            </a:r>
          </a:p>
        </p:txBody>
      </p:sp>
      <p:sp>
        <p:nvSpPr>
          <p:cNvPr id="5" name="TextBox 4"/>
          <p:cNvSpPr txBox="1"/>
          <p:nvPr/>
        </p:nvSpPr>
        <p:spPr>
          <a:xfrm>
            <a:off x="4800600" y="6553200"/>
            <a:ext cx="3347503" cy="307777"/>
          </a:xfrm>
          <a:prstGeom prst="rect">
            <a:avLst/>
          </a:prstGeom>
          <a:noFill/>
        </p:spPr>
        <p:txBody>
          <a:bodyPr wrap="none" rtlCol="0">
            <a:spAutoFit/>
          </a:bodyPr>
          <a:lstStyle/>
          <a:p>
            <a:r>
              <a:rPr lang="en-US" sz="1400" i="1" dirty="0" smtClean="0"/>
              <a:t>LTE1800 network status – October 12, 2011</a:t>
            </a:r>
            <a:endParaRPr lang="en-US" sz="1400"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2499</TotalTime>
  <Words>950</Words>
  <Application>Microsoft Macintosh PowerPoint</Application>
  <PresentationFormat>On-screen Show (4:3)</PresentationFormat>
  <Paragraphs>178</Paragraphs>
  <Slides>16</Slides>
  <Notes>6</Notes>
  <HiddenSlides>0</HiddenSlides>
  <MMClips>0</MMClips>
  <ScaleCrop>false</ScaleCrop>
  <HeadingPairs>
    <vt:vector size="4" baseType="variant">
      <vt:variant>
        <vt:lpstr>Design Template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GSA report to 3GPP PCG27</dc:title>
  <dc:subject/>
  <dc:creator>GSA</dc:creator>
  <cp:keywords/>
  <dc:description/>
  <cp:lastModifiedBy>ALAN HADDEN</cp:lastModifiedBy>
  <cp:revision>161</cp:revision>
  <dcterms:created xsi:type="dcterms:W3CDTF">2011-10-25T07:53:13Z</dcterms:created>
  <dcterms:modified xsi:type="dcterms:W3CDTF">2011-10-25T08:05:47Z</dcterms:modified>
  <cp:category/>
</cp:coreProperties>
</file>