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83" r:id="rId8"/>
    <p:sldId id="379" r:id="rId9"/>
    <p:sldId id="381" r:id="rId10"/>
    <p:sldId id="368" r:id="rId11"/>
    <p:sldId id="373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694" autoAdjust="0"/>
  </p:normalViewPr>
  <p:slideViewPr>
    <p:cSldViewPr snapToGrid="0">
      <p:cViewPr varScale="1">
        <p:scale>
          <a:sx n="113" d="100"/>
          <a:sy n="113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MHPG#14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30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April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OPmp250004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 - recap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 - recap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3GPP meeting planning: overall </a:t>
            </a:r>
            <a:r>
              <a:rPr lang="en-US" altLang="en-US" dirty="0" err="1"/>
              <a:t>rota</a:t>
            </a:r>
            <a:r>
              <a:rPr lang="en-US" altLang="en-US" dirty="0"/>
              <a:t> and 2027 plans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r>
              <a:rPr lang="en-GB" altLang="en-US" dirty="0"/>
              <a:t> - recap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Proposed MHPG Mode of Operation and </a:t>
            </a:r>
            <a:r>
              <a:rPr lang="en-US" altLang="en-US" dirty="0" err="1"/>
              <a:t>ToR</a:t>
            </a:r>
            <a:r>
              <a:rPr lang="en-US" altLang="en-US" dirty="0"/>
              <a:t> post PCG#52/OP#51 </a:t>
            </a:r>
            <a:br>
              <a:rPr lang="en-US" altLang="en-US" dirty="0"/>
            </a:br>
            <a:r>
              <a:rPr lang="en-US" altLang="en-US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dirty="0"/>
              <a:t> MHPG to continue as a standing group with a streamlined focus on compiling the 3GPP calendar of meetings and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 - recap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  <a:p>
            <a:pPr marL="0" indent="0">
              <a:buNone/>
            </a:pPr>
            <a:r>
              <a:rPr lang="en-US" altLang="en-US" sz="2400" i="1"/>
              <a:t>  </a:t>
            </a:r>
            <a:r>
              <a:rPr lang="en-US" altLang="en-US" sz="2400" i="1" dirty="0"/>
              <a:t> </a:t>
            </a:r>
            <a:r>
              <a:rPr lang="en-US" altLang="en-US" sz="2400" i="1"/>
              <a:t>Note-iii</a:t>
            </a:r>
            <a:r>
              <a:rPr lang="en-US" altLang="en-US" sz="2400" i="1" dirty="0"/>
              <a:t>: 2-way FTP access will be provided for meetings with one-way </a:t>
            </a:r>
            <a:r>
              <a:rPr lang="en-US" altLang="en-US" sz="2400" i="1"/>
              <a:t>remote access</a:t>
            </a: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  <a:endParaRPr lang="en-US" altLang="en-US" sz="2400" dirty="0"/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  <a:br>
              <a:rPr lang="en-US" altLang="en-US" sz="2400" dirty="0"/>
            </a:br>
            <a:r>
              <a:rPr lang="en-US" altLang="en-US" sz="2400" dirty="0"/>
              <a:t>	</a:t>
            </a:r>
            <a:r>
              <a:rPr lang="en-US" altLang="en-US" sz="2400" dirty="0">
                <a:highlight>
                  <a:srgbClr val="00FF00"/>
                </a:highlight>
              </a:rPr>
              <a:t> Above Principles confirmed at MHPG#11 (Feb/2024)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>
                <a:solidFill>
                  <a:srgbClr val="FF0000"/>
                </a:solidFill>
              </a:rPr>
              <a:t>Shall we pull the calendar/location decision  forward to “May for year (N+2)”?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 proposal)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8950"/>
            <a:ext cx="105156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2000" b="1" u="sng" dirty="0"/>
              <a:t>2026</a:t>
            </a:r>
            <a:r>
              <a:rPr lang="en-US" sz="2000" b="1" dirty="0"/>
              <a:t>		</a:t>
            </a:r>
            <a:r>
              <a:rPr lang="en-US" sz="2000" b="1" u="sng" dirty="0"/>
              <a:t>2027</a:t>
            </a:r>
            <a:r>
              <a:rPr lang="en-US" sz="2000" b="1" dirty="0"/>
              <a:t>	</a:t>
            </a:r>
            <a:r>
              <a:rPr lang="en-US" sz="2000" b="1" u="sng" dirty="0"/>
              <a:t>2028</a:t>
            </a:r>
            <a:r>
              <a:rPr lang="en-US" sz="2000" b="1" dirty="0"/>
              <a:t>	</a:t>
            </a:r>
            <a:r>
              <a:rPr lang="en-US" sz="2000" b="1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India 	Korea	Japan</a:t>
            </a:r>
          </a:p>
          <a:p>
            <a:r>
              <a:rPr lang="en-US" sz="1600" dirty="0"/>
              <a:t>April CT1/3/4, SA2/3/4/5/6, RAN1/2/3/4 WGs: 		Europe		Europe	</a:t>
            </a:r>
            <a:r>
              <a:rPr lang="en-US" sz="1600" dirty="0">
                <a:highlight>
                  <a:srgbClr val="FFFF00"/>
                </a:highlight>
              </a:rPr>
              <a:t>Europe</a:t>
            </a:r>
            <a:r>
              <a:rPr lang="en-US" sz="1600" dirty="0"/>
              <a:t>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 err="1">
                <a:highlight>
                  <a:srgbClr val="FFFF00"/>
                </a:highlight>
              </a:rPr>
              <a:t>China</a:t>
            </a:r>
            <a:r>
              <a:rPr lang="en-US" altLang="ja-JP" sz="1600" dirty="0" err="1">
                <a:highlight>
                  <a:srgbClr val="FFFF00"/>
                </a:highlight>
                <a:sym typeface="Wingdings" pitchFamily="2" charset="2"/>
              </a:rPr>
              <a:t>Singapore</a:t>
            </a:r>
            <a:r>
              <a:rPr lang="en-US" altLang="ja-JP" sz="1600" dirty="0"/>
              <a:t>	China	China	</a:t>
            </a:r>
            <a:r>
              <a:rPr lang="en-US" altLang="ja-JP" sz="1600" dirty="0">
                <a:highlight>
                  <a:srgbClr val="FFFF00"/>
                </a:highlight>
              </a:rPr>
              <a:t>China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Europe	Europe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</a:t>
            </a:r>
            <a:r>
              <a:rPr lang="en-US" sz="1600" dirty="0">
                <a:highlight>
                  <a:srgbClr val="FFFF00"/>
                </a:highlight>
              </a:rPr>
              <a:t>NorAm</a:t>
            </a:r>
            <a:r>
              <a:rPr lang="en-US" sz="1600" dirty="0"/>
              <a:t>	NorAm	NorAm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2F048C-E735-E7AB-4B29-52659A4732E1}"/>
              </a:ext>
            </a:extLst>
          </p:cNvPr>
          <p:cNvSpPr txBox="1"/>
          <p:nvPr/>
        </p:nvSpPr>
        <p:spPr>
          <a:xfrm>
            <a:off x="7041932" y="6579477"/>
            <a:ext cx="4183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FFFF00"/>
                </a:highlight>
                <a:latin typeface="+mn-lt"/>
              </a:rPr>
              <a:t>Earmarked for potential non-OP hosting offers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6302"/>
            <a:ext cx="10515600" cy="4499905"/>
          </a:xfrm>
        </p:spPr>
        <p:txBody>
          <a:bodyPr/>
          <a:lstStyle/>
          <a:p>
            <a:r>
              <a:rPr lang="en-US" sz="2000" b="0" dirty="0"/>
              <a:t>February  CT WGs, SA WGs:	 		F2F in </a:t>
            </a:r>
            <a:r>
              <a:rPr lang="en-US" sz="2000" dirty="0"/>
              <a:t>Korea</a:t>
            </a:r>
          </a:p>
          <a:p>
            <a:r>
              <a:rPr lang="en-US" sz="2000" b="0" dirty="0"/>
              <a:t>February RAN WGs:				F2F in Japan</a:t>
            </a:r>
          </a:p>
          <a:p>
            <a:r>
              <a:rPr lang="en-US" sz="2000" b="0" dirty="0"/>
              <a:t>March TSGs:	 				F2F in </a:t>
            </a:r>
            <a:r>
              <a:rPr lang="en-US" sz="2000" dirty="0"/>
              <a:t>India</a:t>
            </a:r>
            <a:endParaRPr lang="en-US" sz="2000" b="0" dirty="0"/>
          </a:p>
          <a:p>
            <a:r>
              <a:rPr lang="en-US" sz="2000" b="0" dirty="0"/>
              <a:t>April </a:t>
            </a:r>
            <a:r>
              <a:rPr lang="en-US" sz="2000" dirty="0"/>
              <a:t>SA2/3/4/5/6, </a:t>
            </a:r>
            <a:r>
              <a:rPr lang="en-US" sz="2000" b="0" dirty="0"/>
              <a:t>CT1/3/4, RAN1/2/3/4 WGs: 	F2F in Europ</a:t>
            </a:r>
            <a:r>
              <a:rPr lang="en-US" sz="2000" dirty="0"/>
              <a:t>e</a:t>
            </a:r>
            <a:endParaRPr lang="en-US" sz="2000" b="0" dirty="0"/>
          </a:p>
          <a:p>
            <a:r>
              <a:rPr lang="en-US" sz="2000" b="0" dirty="0"/>
              <a:t>May RAN, SA, CT WGs:				F2F in China</a:t>
            </a:r>
            <a:endParaRPr lang="en-US" sz="2000" dirty="0"/>
          </a:p>
          <a:p>
            <a:r>
              <a:rPr lang="en-US" sz="2000" b="0" dirty="0"/>
              <a:t>June TSGs:					F2F in </a:t>
            </a:r>
            <a:r>
              <a:rPr lang="en-US" sz="2000" b="0" dirty="0">
                <a:sym typeface="Wingdings" pitchFamily="2" charset="2"/>
              </a:rPr>
              <a:t>China</a:t>
            </a:r>
            <a:endParaRPr lang="en-US" sz="2000" dirty="0"/>
          </a:p>
          <a:p>
            <a:r>
              <a:rPr lang="en-US" sz="2000" b="0" dirty="0"/>
              <a:t>August </a:t>
            </a:r>
            <a:r>
              <a:rPr lang="en-US" sz="2000" dirty="0"/>
              <a:t>RAN, SA, </a:t>
            </a:r>
            <a:r>
              <a:rPr lang="en-US" sz="2000" b="0" dirty="0"/>
              <a:t>CT WGs:			F2F in Europe </a:t>
            </a:r>
          </a:p>
          <a:p>
            <a:r>
              <a:rPr lang="en-US" sz="2000" b="0" dirty="0"/>
              <a:t>September TSGs:				F2F in Europe</a:t>
            </a:r>
            <a:endParaRPr lang="en-US" sz="2000" dirty="0"/>
          </a:p>
          <a:p>
            <a:r>
              <a:rPr lang="en-US" sz="2000" b="0" dirty="0"/>
              <a:t>Oct SA2/3/4/5/6, CT1/3/4, RAN1/2/3/4 WGs:	</a:t>
            </a:r>
            <a:r>
              <a:rPr lang="en-US" sz="2000" dirty="0"/>
              <a:t>F2F in Europe</a:t>
            </a:r>
          </a:p>
          <a:p>
            <a:r>
              <a:rPr lang="en-US" sz="2000" dirty="0"/>
              <a:t>November CT WGs, SA WGs, RAN WGs:		F2F in NA</a:t>
            </a:r>
          </a:p>
          <a:p>
            <a:r>
              <a:rPr lang="en-US" sz="2000" b="0" dirty="0"/>
              <a:t>Dec TSGs:					F2F in </a:t>
            </a:r>
            <a:r>
              <a:rPr lang="en-US" sz="2000" dirty="0"/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79a257e-872f-4c98-9e8a-0a9c104f72c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16816</TotalTime>
  <Words>752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</vt:lpstr>
      <vt:lpstr>Outline</vt:lpstr>
      <vt:lpstr>MHPG meetings and MoO - recap</vt:lpstr>
      <vt:lpstr>Remote access principles - recap</vt:lpstr>
      <vt:lpstr>Location rota principles 2026 onwards</vt:lpstr>
      <vt:lpstr>Overall blueprint 2026 onwards(I,J&amp;K proposal)</vt:lpstr>
      <vt:lpstr>2027 plan for ordinary F2F meetings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comment</cp:lastModifiedBy>
  <cp:revision>630</cp:revision>
  <dcterms:created xsi:type="dcterms:W3CDTF">2010-02-05T13:52:04Z</dcterms:created>
  <dcterms:modified xsi:type="dcterms:W3CDTF">2025-04-28T09:02:22Z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