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8" r:id="rId8"/>
    <p:sldId id="378" r:id="rId9"/>
    <p:sldId id="373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5266" autoAdjust="0"/>
    <p:restoredTop sz="94694" autoAdjust="0"/>
  </p:normalViewPr>
  <p:slideViewPr>
    <p:cSldViewPr snapToGrid="0">
      <p:cViewPr varScale="1">
        <p:scale>
          <a:sx n="111" d="100"/>
          <a:sy n="111" d="100"/>
        </p:scale>
        <p:origin x="1068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BB491CF6-6535-4919-8D87-C9BCA2695C78}"/>
    <pc:docChg chg="modMainMaster">
      <pc:chgData name="Issam Toufik" userId="910a7b8e-d50d-42b5-8a90-c9aaeb763a91" providerId="ADAL" clId="{BB491CF6-6535-4919-8D87-C9BCA2695C78}" dt="2023-12-19T10:15:17.395" v="1" actId="20577"/>
      <pc:docMkLst>
        <pc:docMk/>
      </pc:docMkLst>
      <pc:sldMasterChg chg="modSp mod">
        <pc:chgData name="Issam Toufik" userId="910a7b8e-d50d-42b5-8a90-c9aaeb763a91" providerId="ADAL" clId="{BB491CF6-6535-4919-8D87-C9BCA2695C78}" dt="2023-12-19T10:15:17.395" v="1" actId="20577"/>
        <pc:sldMasterMkLst>
          <pc:docMk/>
          <pc:sldMasterMk cId="0" sldId="2147485146"/>
        </pc:sldMasterMkLst>
        <pc:spChg chg="mod">
          <ac:chgData name="Issam Toufik" userId="910a7b8e-d50d-42b5-8a90-c9aaeb763a91" providerId="ADAL" clId="{BB491CF6-6535-4919-8D87-C9BCA2695C78}" dt="2023-12-19T10:15:17.395" v="1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 MHPG#10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20</a:t>
            </a:r>
            <a:r>
              <a:rPr lang="en-US" altLang="en-US" sz="1200" b="1" baseline="30000" noProof="0" dirty="0">
                <a:latin typeface="Arial "/>
              </a:rPr>
              <a:t>th</a:t>
            </a:r>
            <a:r>
              <a:rPr lang="en-US" altLang="en-US" sz="1200" b="1" noProof="0" dirty="0">
                <a:latin typeface="Arial "/>
              </a:rPr>
              <a:t> December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OPmp230074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Meeting plan </a:t>
            </a:r>
            <a:br>
              <a:rPr lang="en-GB" altLang="en-US" dirty="0"/>
            </a:br>
            <a:r>
              <a:rPr lang="en-GB" altLang="en-US" dirty="0"/>
              <a:t>2025 and beyond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Convenor (</a:t>
            </a:r>
            <a:r>
              <a:rPr lang="en-GB" altLang="en-US" dirty="0" err="1"/>
              <a:t>Balazs</a:t>
            </a:r>
            <a:r>
              <a:rPr lang="en-GB" altLang="en-US" dirty="0"/>
              <a:t> </a:t>
            </a:r>
            <a:r>
              <a:rPr lang="en-GB" altLang="en-US" dirty="0" err="1"/>
              <a:t>Bertenyi</a:t>
            </a:r>
            <a:r>
              <a:rPr lang="en-GB" altLang="en-US" dirty="0"/>
              <a:t>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2260"/>
            <a:ext cx="10515600" cy="4081189"/>
          </a:xfrm>
        </p:spPr>
        <p:txBody>
          <a:bodyPr/>
          <a:lstStyle/>
          <a:p>
            <a:r>
              <a:rPr lang="en-US" altLang="en-US" dirty="0"/>
              <a:t> MHPG meetings and </a:t>
            </a:r>
            <a:r>
              <a:rPr lang="en-US" altLang="en-US" dirty="0" err="1"/>
              <a:t>MoO</a:t>
            </a:r>
            <a:r>
              <a:rPr lang="en-US" altLang="en-US" dirty="0"/>
              <a:t>/</a:t>
            </a:r>
            <a:r>
              <a:rPr lang="en-US" altLang="en-US" dirty="0" err="1"/>
              <a:t>ToR</a:t>
            </a:r>
            <a:r>
              <a:rPr lang="en-US" altLang="en-US" dirty="0"/>
              <a:t> going forward</a:t>
            </a:r>
          </a:p>
          <a:p>
            <a:endParaRPr lang="en-US" altLang="en-US" dirty="0"/>
          </a:p>
          <a:p>
            <a:r>
              <a:rPr lang="en-US" altLang="en-US" dirty="0"/>
              <a:t> Finalizing 3GPP meeting locations for 2025</a:t>
            </a:r>
          </a:p>
          <a:p>
            <a:endParaRPr lang="en-US" altLang="en-US" dirty="0"/>
          </a:p>
          <a:p>
            <a:r>
              <a:rPr lang="en-US" altLang="en-US" dirty="0"/>
              <a:t> Draft 3GPP meeting </a:t>
            </a:r>
            <a:r>
              <a:rPr lang="en-US" altLang="en-US" dirty="0" err="1"/>
              <a:t>rota</a:t>
            </a:r>
            <a:r>
              <a:rPr lang="en-US" altLang="en-US" dirty="0"/>
              <a:t> blueprint 2026 and beyond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 and </a:t>
            </a:r>
            <a:r>
              <a:rPr lang="en-GB" altLang="en-US" dirty="0" err="1"/>
              <a:t>MoO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MHPG#10:	20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December 13-15h UTC</a:t>
            </a:r>
          </a:p>
          <a:p>
            <a:r>
              <a:rPr lang="en-US" altLang="en-US" sz="2400" dirty="0"/>
              <a:t> MHPG#11: 21</a:t>
            </a:r>
            <a:r>
              <a:rPr lang="en-US" altLang="en-US" sz="2400" baseline="30000" dirty="0"/>
              <a:t>st</a:t>
            </a:r>
            <a:r>
              <a:rPr lang="en-US" altLang="en-US" sz="2400" dirty="0"/>
              <a:t> Feb (Wed) 13-15h UTC – </a:t>
            </a:r>
            <a:r>
              <a:rPr lang="en-US" altLang="en-US" sz="2400" dirty="0">
                <a:highlight>
                  <a:srgbClr val="FFFF00"/>
                </a:highlight>
              </a:rPr>
              <a:t>TBC</a:t>
            </a:r>
          </a:p>
          <a:p>
            <a:r>
              <a:rPr lang="en-US" altLang="en-US" sz="2400" dirty="0"/>
              <a:t> MHPG#12: 27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March (Wed) 13-15h UTC –</a:t>
            </a:r>
            <a:r>
              <a:rPr lang="en-US" altLang="en-US" sz="2400" dirty="0">
                <a:highlight>
                  <a:srgbClr val="FFFF00"/>
                </a:highlight>
              </a:rPr>
              <a:t> TBC</a:t>
            </a:r>
          </a:p>
          <a:p>
            <a:pPr marL="0" indent="0">
              <a:buNone/>
            </a:pPr>
            <a:endParaRPr lang="en-US" altLang="en-US" sz="2400" dirty="0"/>
          </a:p>
          <a:p>
            <a:pPr marL="0" indent="0">
              <a:buNone/>
            </a:pPr>
            <a:r>
              <a:rPr lang="en-US" altLang="en-US" sz="2400" dirty="0"/>
              <a:t>____________ PCG#52/OP#51 ____________</a:t>
            </a:r>
          </a:p>
          <a:p>
            <a:pPr marL="0" indent="0">
              <a:buNone/>
            </a:pPr>
            <a:endParaRPr lang="en-US" altLang="en-US" sz="2400" dirty="0"/>
          </a:p>
          <a:p>
            <a:r>
              <a:rPr lang="en-US" altLang="en-US" sz="2400" dirty="0"/>
              <a:t>Proposed MHPG Mode of Operation and </a:t>
            </a:r>
            <a:r>
              <a:rPr lang="en-US" altLang="en-US" sz="2400" dirty="0" err="1"/>
              <a:t>ToR</a:t>
            </a:r>
            <a:r>
              <a:rPr lang="en-US" altLang="en-US" sz="2400" dirty="0"/>
              <a:t> post PCG#52/OP#51</a:t>
            </a:r>
          </a:p>
          <a:p>
            <a:pPr lvl="1"/>
            <a:r>
              <a:rPr lang="en-US" altLang="en-US" sz="2000" dirty="0"/>
              <a:t> MHPG to continue as a standing group with a streamlined focus on compiling the 3GPP calendar of meetings and their hosts (location </a:t>
            </a:r>
            <a:r>
              <a:rPr lang="en-US" altLang="en-US" sz="2000" dirty="0" err="1"/>
              <a:t>rota</a:t>
            </a:r>
            <a:r>
              <a:rPr lang="en-US" altLang="en-US" sz="2000" dirty="0"/>
              <a:t>)</a:t>
            </a:r>
          </a:p>
          <a:p>
            <a:pPr lvl="1"/>
            <a:r>
              <a:rPr lang="en-US" altLang="en-US" sz="2000" dirty="0"/>
              <a:t>Target 1 MHPG electronic meeting per year, in early October, to nail down the 3GPP calendar </a:t>
            </a:r>
            <a:r>
              <a:rPr lang="en-US" altLang="en-US" sz="2000"/>
              <a:t>and hosts </a:t>
            </a:r>
            <a:r>
              <a:rPr lang="en-US" altLang="en-US" sz="2000" dirty="0"/>
              <a:t>for year (N+2).  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2025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4094"/>
            <a:ext cx="10515600" cy="4543643"/>
          </a:xfrm>
        </p:spPr>
        <p:txBody>
          <a:bodyPr/>
          <a:lstStyle/>
          <a:p>
            <a:r>
              <a:rPr lang="en-US" sz="1600" b="0" dirty="0"/>
              <a:t>Feb 17-21  CT WGs, SA WGs, RAN WGs: 		F2F in Europe</a:t>
            </a:r>
          </a:p>
          <a:p>
            <a:r>
              <a:rPr lang="en-US" sz="1600" b="0" dirty="0"/>
              <a:t>March 10-14 TSGs:	 			F2F in Korea</a:t>
            </a:r>
          </a:p>
          <a:p>
            <a:r>
              <a:rPr lang="en-US" sz="1600" b="0" dirty="0"/>
              <a:t>April </a:t>
            </a:r>
            <a:r>
              <a:rPr lang="en-US" sz="1600" dirty="0"/>
              <a:t>7-11</a:t>
            </a:r>
            <a:r>
              <a:rPr lang="en-US" sz="1600" baseline="30000" dirty="0"/>
              <a:t> </a:t>
            </a:r>
            <a:r>
              <a:rPr lang="en-US" sz="1600" b="0" dirty="0"/>
              <a:t>CT1/3/4, SA2/3/4/5/6, RAN1/2/3/4 WGs: 	F2F in Europe</a:t>
            </a:r>
          </a:p>
          <a:p>
            <a:r>
              <a:rPr lang="en-US" sz="1600" b="0" dirty="0"/>
              <a:t>May 19-23 RAN and CT WGs:			F2F in </a:t>
            </a:r>
            <a:r>
              <a:rPr lang="en-US" sz="1600" b="1" dirty="0"/>
              <a:t>China</a:t>
            </a:r>
          </a:p>
          <a:p>
            <a:r>
              <a:rPr lang="en-US" sz="1600" b="0" dirty="0"/>
              <a:t>May 19-23 SA WGs:			F2F in Japan</a:t>
            </a:r>
          </a:p>
          <a:p>
            <a:r>
              <a:rPr lang="en-US" sz="1600" b="0" dirty="0"/>
              <a:t>June 9-13 TSGs:				F2F in </a:t>
            </a:r>
            <a:r>
              <a:rPr lang="en-US" sz="1600" b="1" dirty="0">
                <a:solidFill>
                  <a:srgbClr val="FF0000"/>
                </a:solidFill>
              </a:rPr>
              <a:t>China </a:t>
            </a:r>
            <a:r>
              <a:rPr lang="en-US" sz="1600" b="1" dirty="0">
                <a:solidFill>
                  <a:srgbClr val="FF0000"/>
                </a:solidFill>
                <a:sym typeface="Wingdings" pitchFamily="2" charset="2"/>
              </a:rPr>
              <a:t> Europe</a:t>
            </a:r>
            <a:endParaRPr lang="en-US" sz="1600" b="1" dirty="0"/>
          </a:p>
          <a:p>
            <a:r>
              <a:rPr lang="en-US" sz="1600" b="0" dirty="0"/>
              <a:t>August 25-29 CT WGs, SA WGs:		F2F in Europe </a:t>
            </a:r>
          </a:p>
          <a:p>
            <a:r>
              <a:rPr lang="en-US" sz="1600" b="0" dirty="0"/>
              <a:t>August 25-29 RAN WGs:			F2F in </a:t>
            </a:r>
            <a:r>
              <a:rPr lang="en-US" sz="1600" b="1" dirty="0"/>
              <a:t>India</a:t>
            </a:r>
          </a:p>
          <a:p>
            <a:r>
              <a:rPr lang="en-US" sz="1600" b="0" dirty="0"/>
              <a:t>September 15-19 TSGs:			F2F in </a:t>
            </a:r>
            <a:r>
              <a:rPr lang="en-US" sz="1600" b="1" dirty="0">
                <a:solidFill>
                  <a:srgbClr val="FF0000"/>
                </a:solidFill>
              </a:rPr>
              <a:t>[Europe </a:t>
            </a:r>
            <a:r>
              <a:rPr lang="en-US" sz="1600" b="1" dirty="0">
                <a:solidFill>
                  <a:srgbClr val="FF0000"/>
                </a:solidFill>
                <a:sym typeface="Wingdings" pitchFamily="2" charset="2"/>
              </a:rPr>
              <a:t></a:t>
            </a:r>
            <a:r>
              <a:rPr lang="en-US" sz="1600" b="1" dirty="0">
                <a:solidFill>
                  <a:srgbClr val="FF0000"/>
                </a:solidFill>
              </a:rPr>
              <a:t> China TBC in Feb/2024]</a:t>
            </a:r>
          </a:p>
          <a:p>
            <a:r>
              <a:rPr lang="en-US" sz="1600" b="0" dirty="0"/>
              <a:t>Oct 13-17 RAN1/2/3/4 WGs:			F2F in Europe</a:t>
            </a:r>
          </a:p>
          <a:p>
            <a:r>
              <a:rPr lang="en-US" sz="1600" b="0" dirty="0"/>
              <a:t>Oct 13-17 SA2/3/4/5/6 and CT1/3/4 WGs:	F2F </a:t>
            </a:r>
            <a:r>
              <a:rPr lang="en-US" sz="1600" b="1" dirty="0"/>
              <a:t>SA WGs China,</a:t>
            </a:r>
            <a:r>
              <a:rPr lang="en-US" sz="1600" b="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CT WGs China </a:t>
            </a:r>
            <a:r>
              <a:rPr lang="en-US" sz="1600" b="1" dirty="0">
                <a:solidFill>
                  <a:srgbClr val="FF0000"/>
                </a:solidFill>
                <a:sym typeface="Wingdings" pitchFamily="2" charset="2"/>
              </a:rPr>
              <a:t> Europe</a:t>
            </a:r>
            <a:endParaRPr lang="en-US" sz="1600" b="0" dirty="0"/>
          </a:p>
          <a:p>
            <a:r>
              <a:rPr lang="en-US" sz="1600" b="0" dirty="0"/>
              <a:t>November 17-21 CT WGs, SA WGs, RAN WGs:	F2F in </a:t>
            </a:r>
            <a:r>
              <a:rPr lang="en-US" sz="1600" b="1" dirty="0"/>
              <a:t>NA</a:t>
            </a:r>
          </a:p>
          <a:p>
            <a:r>
              <a:rPr lang="en-US" sz="1600" b="0" dirty="0"/>
              <a:t>Dec 8-12 TSGs:				F2F in </a:t>
            </a:r>
            <a:r>
              <a:rPr lang="en-US" sz="1600" b="1" dirty="0"/>
              <a:t>[NA – TBC in Feb/2024]</a:t>
            </a:r>
          </a:p>
          <a:p>
            <a:endParaRPr lang="en-US" sz="2100" b="0" dirty="0"/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Draft blueprint 2026 onwards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725"/>
            <a:ext cx="10515600" cy="4788805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						</a:t>
            </a:r>
            <a:r>
              <a:rPr lang="en-US" sz="1800" u="sng" dirty="0"/>
              <a:t>2026</a:t>
            </a:r>
            <a:r>
              <a:rPr lang="en-US" sz="1800" dirty="0"/>
              <a:t>		</a:t>
            </a:r>
            <a:r>
              <a:rPr lang="en-US" sz="1800" u="sng" dirty="0"/>
              <a:t>2027</a:t>
            </a:r>
            <a:r>
              <a:rPr lang="en-US" sz="1800" dirty="0"/>
              <a:t>	</a:t>
            </a:r>
            <a:r>
              <a:rPr lang="en-US" sz="1800" u="sng" dirty="0"/>
              <a:t>2028</a:t>
            </a:r>
            <a:r>
              <a:rPr lang="en-US" sz="1800" dirty="0"/>
              <a:t>	</a:t>
            </a:r>
            <a:r>
              <a:rPr lang="en-US" sz="1800" u="sng" dirty="0"/>
              <a:t>2029</a:t>
            </a:r>
          </a:p>
          <a:p>
            <a:r>
              <a:rPr lang="en-US" sz="1800" dirty="0"/>
              <a:t>Feb CT WGs, SA WGs, RAN WGs: 			F2F in Europe	Europe	Europe	Europe</a:t>
            </a:r>
          </a:p>
          <a:p>
            <a:r>
              <a:rPr lang="en-US" sz="1800" b="1" u="sng" dirty="0"/>
              <a:t>March TSGs:	 				F2F in Japan	India 	Korea	Japan</a:t>
            </a:r>
          </a:p>
          <a:p>
            <a:r>
              <a:rPr lang="en-US" sz="1800" dirty="0"/>
              <a:t>April CT1/3/4, SA2/3/4/5/6, RAN1/2/3/4 WGs: 	F2F in Europe	Europe	Europe	Europe</a:t>
            </a:r>
          </a:p>
          <a:p>
            <a:r>
              <a:rPr lang="en-US" sz="1800" dirty="0"/>
              <a:t>May  RAN WGs 					</a:t>
            </a:r>
            <a:r>
              <a:rPr lang="en-US" altLang="ja-JP" sz="1800" dirty="0"/>
              <a:t>F2F in China	Japan	China	</a:t>
            </a:r>
            <a:r>
              <a:rPr lang="ja-JP" altLang="en-US" sz="1800" dirty="0"/>
              <a:t> </a:t>
            </a:r>
            <a:r>
              <a:rPr lang="en-US" altLang="ja-JP" sz="1800" dirty="0"/>
              <a:t>China</a:t>
            </a:r>
          </a:p>
          <a:p>
            <a:r>
              <a:rPr lang="en-US" altLang="ja-JP" sz="1800" dirty="0"/>
              <a:t>May  CT SA WGs</a:t>
            </a:r>
            <a:r>
              <a:rPr lang="en-US" sz="1800" dirty="0"/>
              <a:t>					F2F in </a:t>
            </a:r>
            <a:r>
              <a:rPr lang="en-US" altLang="ja-JP" sz="1800" dirty="0"/>
              <a:t>China </a:t>
            </a:r>
            <a:r>
              <a:rPr lang="en-US" sz="1800" dirty="0"/>
              <a:t>	</a:t>
            </a:r>
            <a:r>
              <a:rPr lang="en-US" altLang="ja-JP" sz="1800" dirty="0"/>
              <a:t>China</a:t>
            </a:r>
            <a:r>
              <a:rPr lang="en-US" sz="1800" dirty="0"/>
              <a:t>	Japan	</a:t>
            </a:r>
            <a:r>
              <a:rPr lang="en-US" altLang="ja-JP" sz="1800" dirty="0"/>
              <a:t> China </a:t>
            </a:r>
          </a:p>
          <a:p>
            <a:r>
              <a:rPr lang="en-US" sz="1800" b="1" u="sng" dirty="0"/>
              <a:t>June TSGs:					F2F in </a:t>
            </a:r>
            <a:r>
              <a:rPr lang="en-US" altLang="ja-JP" sz="1800" b="1" u="sng" dirty="0"/>
              <a:t>China	China	China	China</a:t>
            </a:r>
            <a:endParaRPr lang="en-US" sz="1800" b="1" u="sng" dirty="0"/>
          </a:p>
          <a:p>
            <a:r>
              <a:rPr lang="en-US" sz="1800" dirty="0"/>
              <a:t>August RAN SA CT WGs:				F2F in Europe 	Europe	Europe	Europe</a:t>
            </a:r>
          </a:p>
          <a:p>
            <a:r>
              <a:rPr lang="en-US" sz="1800" b="1" u="sng" dirty="0"/>
              <a:t>September TSGs:				F2F in Europe	Europe	Europe	Europe</a:t>
            </a:r>
          </a:p>
          <a:p>
            <a:r>
              <a:rPr lang="en-US" altLang="ja-JP" sz="1800" dirty="0"/>
              <a:t>Oct RAN1/2/3/4 WGs:				F2F in Korea	China	India	Korea</a:t>
            </a:r>
          </a:p>
          <a:p>
            <a:r>
              <a:rPr lang="en-US" altLang="ja-JP" sz="1800" dirty="0"/>
              <a:t> Oct SA2/3/4/5/6 and CT1/3/4 WGs:			F2F in India 	Korea	China	India</a:t>
            </a:r>
          </a:p>
          <a:p>
            <a:r>
              <a:rPr lang="en-US" sz="1800" dirty="0"/>
              <a:t>November CT WGs, SA WGs, RAN WGs:		F2F in NA		NA	NA	NA</a:t>
            </a:r>
          </a:p>
          <a:p>
            <a:r>
              <a:rPr lang="en-US" sz="1800" b="1" u="sng" dirty="0"/>
              <a:t>Dec TSGs:					F2F in NA		NA	NA	NA</a:t>
            </a:r>
          </a:p>
        </p:txBody>
      </p:sp>
    </p:spTree>
    <p:extLst>
      <p:ext uri="{BB962C8B-B14F-4D97-AF65-F5344CB8AC3E}">
        <p14:creationId xmlns:p14="http://schemas.microsoft.com/office/powerpoint/2010/main" val="173278387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280d8efa-eff2-4910-88d2-79ca146720c4"/>
    <ds:schemaRef ds:uri="http://purl.org/dc/terms/"/>
    <ds:schemaRef ds:uri="679a257e-872f-4c98-9e8a-0a9c104f72cd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16647</TotalTime>
  <Words>589</Words>
  <Application>Microsoft Office PowerPoint</Application>
  <PresentationFormat>Widescreen</PresentationFormat>
  <Paragraphs>47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Meeting plan  2025 and beyond</vt:lpstr>
      <vt:lpstr>Outline</vt:lpstr>
      <vt:lpstr>MHPG meetings and MoO</vt:lpstr>
      <vt:lpstr>2025 plan for ordinary F2F meetings</vt:lpstr>
      <vt:lpstr>Draft blueprint 2026 onwards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ETSI</cp:lastModifiedBy>
  <cp:revision>613</cp:revision>
  <dcterms:created xsi:type="dcterms:W3CDTF">2010-02-05T13:52:04Z</dcterms:created>
  <dcterms:modified xsi:type="dcterms:W3CDTF">2023-12-19T10:15:19Z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