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3"/>
  </p:notesMasterIdLst>
  <p:handoutMasterIdLst>
    <p:handoutMasterId r:id="rId14"/>
  </p:handoutMasterIdLst>
  <p:sldIdLst>
    <p:sldId id="341" r:id="rId6"/>
    <p:sldId id="363" r:id="rId7"/>
    <p:sldId id="383" r:id="rId8"/>
    <p:sldId id="368" r:id="rId9"/>
    <p:sldId id="382" r:id="rId10"/>
    <p:sldId id="384" r:id="rId11"/>
    <p:sldId id="373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58" autoAdjust="0"/>
    <p:restoredTop sz="94558" autoAdjust="0"/>
  </p:normalViewPr>
  <p:slideViewPr>
    <p:cSldViewPr snapToGrid="0">
      <p:cViewPr varScale="1">
        <p:scale>
          <a:sx n="121" d="100"/>
          <a:sy n="121" d="100"/>
        </p:scale>
        <p:origin x="132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OP#54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14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November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OP#54_09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OP MHPG report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371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MHPG Convenor (Balazs Bertenyi)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20B08E-7533-2E50-C221-DBB168789988}"/>
              </a:ext>
            </a:extLst>
          </p:cNvPr>
          <p:cNvSpPr txBox="1">
            <a:spLocks/>
          </p:cNvSpPr>
          <p:nvPr/>
        </p:nvSpPr>
        <p:spPr bwMode="auto">
          <a:xfrm>
            <a:off x="838200" y="2267060"/>
            <a:ext cx="10515600" cy="336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 OP#53 recorded some actions with regards to the 3GPP meeting calendar: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The exact meeting dates will be finalized at TSG#108 (June 2025, Prague)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The location for March and September TSGs will be confirmed at TSG#108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Availability timeline of meeting invitations</a:t>
            </a:r>
          </a:p>
          <a:p>
            <a:pPr marL="457200" lvl="1" indent="0">
              <a:buNone/>
            </a:pPr>
            <a:endParaRPr lang="en-US" altLang="en-US" dirty="0"/>
          </a:p>
          <a:p>
            <a:r>
              <a:rPr lang="en-US" altLang="en-US" dirty="0"/>
              <a:t>The following slides address these actions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2026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816812"/>
            <a:ext cx="11574518" cy="4300209"/>
          </a:xfrm>
        </p:spPr>
        <p:txBody>
          <a:bodyPr/>
          <a:lstStyle/>
          <a:p>
            <a:r>
              <a:rPr lang="en-US" sz="1600" b="0" dirty="0"/>
              <a:t>Feb 9-13</a:t>
            </a:r>
            <a:r>
              <a:rPr lang="en-US" sz="1600" dirty="0"/>
              <a:t> </a:t>
            </a:r>
            <a:r>
              <a:rPr lang="en-US" sz="1600" b="0" dirty="0"/>
              <a:t>RAN WGs: 			Europe		</a:t>
            </a:r>
            <a:r>
              <a:rPr lang="en-US" sz="1600" b="0" dirty="0">
                <a:highlight>
                  <a:srgbClr val="00FF00"/>
                </a:highlight>
              </a:rPr>
              <a:t>Invite available by: 	Already available</a:t>
            </a:r>
          </a:p>
          <a:p>
            <a:r>
              <a:rPr lang="en-US" sz="1600" dirty="0"/>
              <a:t>Feb 9-13  SA and CT WGs			India		</a:t>
            </a:r>
            <a:r>
              <a:rPr lang="en-US" sz="1600" dirty="0">
                <a:highlight>
                  <a:srgbClr val="00FF00"/>
                </a:highlight>
              </a:rPr>
              <a:t>Invite available by:	October 2025</a:t>
            </a:r>
          </a:p>
          <a:p>
            <a:r>
              <a:rPr lang="en-US" sz="1600" b="0" dirty="0"/>
              <a:t>March  9-13 TSGs:	 			</a:t>
            </a:r>
            <a:r>
              <a:rPr lang="en-US" sz="1600" dirty="0"/>
              <a:t>Japan		</a:t>
            </a:r>
            <a:r>
              <a:rPr lang="en-US" sz="1600" dirty="0">
                <a:highlight>
                  <a:srgbClr val="00FF00"/>
                </a:highlight>
              </a:rPr>
              <a:t>Invite available by:	Available since 20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September 2025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/>
              <a:t>April 13-17 CT1/3/4, RAN1/2/3/4 WGs</a:t>
            </a:r>
            <a:r>
              <a:rPr lang="en-US" sz="1600" dirty="0"/>
              <a:t> </a:t>
            </a:r>
            <a:r>
              <a:rPr lang="en-US" sz="1600" b="0" dirty="0"/>
              <a:t>SA2/3/5/6 	</a:t>
            </a:r>
            <a:r>
              <a:rPr lang="en-US" sz="1600" dirty="0"/>
              <a:t>Europe		</a:t>
            </a:r>
            <a:r>
              <a:rPr lang="en-US" sz="1600" dirty="0">
                <a:highlight>
                  <a:srgbClr val="00FF00"/>
                </a:highlight>
              </a:rPr>
              <a:t>Invite available by: 	Already available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/>
              <a:t>May 18-22 RAN, SA and CT WGs:		China		</a:t>
            </a:r>
            <a:r>
              <a:rPr lang="en-US" sz="1600" dirty="0">
                <a:highlight>
                  <a:srgbClr val="00FF00"/>
                </a:highlight>
              </a:rPr>
              <a:t>Invite available by:	January 2026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		</a:t>
            </a:r>
            <a:r>
              <a:rPr lang="en-US" sz="1600" dirty="0">
                <a:highlight>
                  <a:srgbClr val="00FF00"/>
                </a:highlight>
              </a:rPr>
              <a:t>Invite available by:</a:t>
            </a:r>
            <a:r>
              <a:rPr lang="en-US" sz="1600">
                <a:highlight>
                  <a:srgbClr val="00FF00"/>
                </a:highlight>
              </a:rPr>
              <a:t>	November 2025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</a:t>
            </a:r>
            <a:r>
              <a:rPr lang="en-US" sz="1600" dirty="0"/>
              <a:t>E)	</a:t>
            </a:r>
            <a:r>
              <a:rPr lang="en-US" sz="1600" dirty="0">
                <a:highlight>
                  <a:srgbClr val="00FF00"/>
                </a:highlight>
              </a:rPr>
              <a:t>Invite available by: 	February 2026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		</a:t>
            </a:r>
            <a:r>
              <a:rPr lang="en-US" sz="1600" dirty="0">
                <a:highlight>
                  <a:srgbClr val="00FF00"/>
                </a:highlight>
              </a:rPr>
              <a:t>Invite available by: 	March 2026</a:t>
            </a:r>
          </a:p>
          <a:p>
            <a:r>
              <a:rPr lang="en-US" sz="1600" b="0" dirty="0"/>
              <a:t>Oct 12-16 RAN1/2/3/4 WGs:			</a:t>
            </a:r>
            <a:r>
              <a:rPr lang="en-US" sz="1600" dirty="0"/>
              <a:t>Korea		</a:t>
            </a:r>
            <a:r>
              <a:rPr lang="en-US" sz="1600" dirty="0">
                <a:highlight>
                  <a:srgbClr val="00FF00"/>
                </a:highlight>
              </a:rPr>
              <a:t>Invite available by:	April 12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2026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E)	</a:t>
            </a:r>
            <a:r>
              <a:rPr lang="en-US" sz="1600" dirty="0">
                <a:highlight>
                  <a:srgbClr val="00FF00"/>
                </a:highlight>
              </a:rPr>
              <a:t>Invite available by: 	March 2026 </a:t>
            </a:r>
          </a:p>
          <a:p>
            <a:r>
              <a:rPr lang="en-US" sz="1600" dirty="0"/>
              <a:t>November 16-20 CT WGs, SA WGs, RAN WGs:	North America	</a:t>
            </a:r>
            <a:r>
              <a:rPr lang="en-US" sz="1600" dirty="0">
                <a:highlight>
                  <a:srgbClr val="00FF00"/>
                </a:highlight>
              </a:rPr>
              <a:t>Invite available by:	Already Available</a:t>
            </a:r>
          </a:p>
          <a:p>
            <a:r>
              <a:rPr lang="en-US" sz="1600" b="0" dirty="0"/>
              <a:t>Dec 7-11 TSGs:				North </a:t>
            </a:r>
            <a:r>
              <a:rPr lang="en-US" sz="1600" dirty="0"/>
              <a:t>America	</a:t>
            </a:r>
            <a:r>
              <a:rPr lang="en-US" sz="1600" dirty="0">
                <a:highlight>
                  <a:srgbClr val="00FF00"/>
                </a:highlight>
              </a:rPr>
              <a:t>Invite available by:	December 2025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41538852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806302"/>
            <a:ext cx="11557000" cy="4499905"/>
          </a:xfrm>
        </p:spPr>
        <p:txBody>
          <a:bodyPr/>
          <a:lstStyle/>
          <a:p>
            <a:r>
              <a:rPr lang="en-US" sz="2000" b="0" dirty="0">
                <a:highlight>
                  <a:srgbClr val="00FF00"/>
                </a:highlight>
              </a:rPr>
              <a:t>January 25-29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RAN WGs:			Japan		</a:t>
            </a:r>
            <a:r>
              <a:rPr lang="en-US" sz="2000" b="0" dirty="0">
                <a:highlight>
                  <a:srgbClr val="00FF00"/>
                </a:highlight>
              </a:rPr>
              <a:t>Invite available by:  July 2026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February 22-26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CT WGs, SA WGs:	 	</a:t>
            </a:r>
            <a:r>
              <a:rPr lang="en-US" sz="2000" dirty="0"/>
              <a:t>Korea		</a:t>
            </a:r>
            <a:r>
              <a:rPr lang="en-US" sz="2000" dirty="0">
                <a:highlight>
                  <a:srgbClr val="00FF00"/>
                </a:highlight>
              </a:rPr>
              <a:t>Invite available by:  August 22</a:t>
            </a:r>
            <a:r>
              <a:rPr lang="en-US" sz="2000" baseline="30000" dirty="0">
                <a:highlight>
                  <a:srgbClr val="00FF00"/>
                </a:highlight>
              </a:rPr>
              <a:t>nd</a:t>
            </a:r>
            <a:r>
              <a:rPr lang="en-US" sz="2000" dirty="0">
                <a:highlight>
                  <a:srgbClr val="00FF00"/>
                </a:highlight>
              </a:rPr>
              <a:t> 2026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March 15-19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TSGs:	 		</a:t>
            </a:r>
            <a:r>
              <a:rPr lang="en-US" sz="2000" dirty="0"/>
              <a:t>	</a:t>
            </a:r>
            <a:r>
              <a:rPr lang="en-US" sz="2000" dirty="0">
                <a:highlight>
                  <a:srgbClr val="00FF00"/>
                </a:highlight>
              </a:rPr>
              <a:t>Europe</a:t>
            </a:r>
            <a:r>
              <a:rPr lang="en-US" sz="2000" dirty="0"/>
              <a:t>		</a:t>
            </a:r>
            <a:r>
              <a:rPr lang="en-US" sz="2000" dirty="0">
                <a:highlight>
                  <a:srgbClr val="00FF00"/>
                </a:highlight>
              </a:rPr>
              <a:t>Invite available by:  September 2026</a:t>
            </a:r>
            <a:endParaRPr lang="en-US" sz="2000" b="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April 19-23</a:t>
            </a:r>
            <a:r>
              <a:rPr lang="en-US" sz="2000" b="0" baseline="30000" dirty="0">
                <a:highlight>
                  <a:srgbClr val="00FF00"/>
                </a:highlight>
              </a:rPr>
              <a:t>rd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dirty="0"/>
              <a:t>SA2-6 WGs, </a:t>
            </a:r>
            <a:r>
              <a:rPr lang="en-US" sz="2000" b="0" dirty="0"/>
              <a:t>CT WGs, RAN1-4 WGs: 	Europ</a:t>
            </a:r>
            <a:r>
              <a:rPr lang="en-US" sz="2000" dirty="0"/>
              <a:t>e		</a:t>
            </a:r>
            <a:r>
              <a:rPr lang="en-US" sz="2000" dirty="0">
                <a:highlight>
                  <a:srgbClr val="00FF00"/>
                </a:highlight>
              </a:rPr>
              <a:t>Invite available by:  October 2026</a:t>
            </a:r>
            <a:endParaRPr lang="en-US" sz="2000" b="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May 24-28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RAN, SA, CT WGs:	</a:t>
            </a:r>
            <a:r>
              <a:rPr lang="en-US" sz="2000" dirty="0"/>
              <a:t>		</a:t>
            </a:r>
            <a:r>
              <a:rPr lang="en-US" sz="2000" b="0" dirty="0"/>
              <a:t>China		</a:t>
            </a:r>
            <a:r>
              <a:rPr lang="en-US" sz="2000" dirty="0">
                <a:highlight>
                  <a:srgbClr val="00FF00"/>
                </a:highlight>
              </a:rPr>
              <a:t>Invite available by:  January 2027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June 14-18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TSGs:				</a:t>
            </a:r>
            <a:r>
              <a:rPr lang="en-US" sz="2000" b="0" dirty="0">
                <a:sym typeface="Wingdings" pitchFamily="2" charset="2"/>
              </a:rPr>
              <a:t>China		</a:t>
            </a:r>
            <a:r>
              <a:rPr lang="en-US" sz="2000" dirty="0">
                <a:highlight>
                  <a:srgbClr val="00FF00"/>
                </a:highlight>
              </a:rPr>
              <a:t>Invite available by:  February 2027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August 30-Sept 3</a:t>
            </a:r>
            <a:r>
              <a:rPr lang="en-US" sz="2000" b="0" baseline="30000" dirty="0">
                <a:highlight>
                  <a:srgbClr val="00FF00"/>
                </a:highlight>
              </a:rPr>
              <a:t>rd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dirty="0"/>
              <a:t>RAN, SA, </a:t>
            </a:r>
            <a:r>
              <a:rPr lang="en-US" sz="2000" b="0" dirty="0"/>
              <a:t>CT WGs:		Europe 		</a:t>
            </a:r>
            <a:r>
              <a:rPr lang="en-US" sz="2000" dirty="0">
                <a:highlight>
                  <a:srgbClr val="00FF00"/>
                </a:highlight>
              </a:rPr>
              <a:t>Invite available by:  February 2027</a:t>
            </a:r>
            <a:endParaRPr lang="en-US" sz="2000" b="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September 20-24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TSGs:			</a:t>
            </a:r>
            <a:r>
              <a:rPr lang="en-US" sz="2000" dirty="0">
                <a:highlight>
                  <a:srgbClr val="00FF00"/>
                </a:highlight>
              </a:rPr>
              <a:t>India</a:t>
            </a:r>
            <a:r>
              <a:rPr lang="en-US" sz="2000" dirty="0"/>
              <a:t>		</a:t>
            </a:r>
            <a:r>
              <a:rPr lang="en-US" sz="2000" dirty="0">
                <a:highlight>
                  <a:srgbClr val="00FF00"/>
                </a:highlight>
              </a:rPr>
              <a:t>Invite available by:  March 2027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Oct 11-15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SA2-6 WGs, CT WGs, RAN1-4 WGs:	</a:t>
            </a:r>
            <a:r>
              <a:rPr lang="en-US" sz="2000" dirty="0"/>
              <a:t>Europe		</a:t>
            </a:r>
            <a:r>
              <a:rPr lang="en-US" sz="2000" dirty="0">
                <a:highlight>
                  <a:srgbClr val="00FF00"/>
                </a:highlight>
              </a:rPr>
              <a:t>Invite available by:  April 2027</a:t>
            </a:r>
          </a:p>
          <a:p>
            <a:r>
              <a:rPr lang="en-US" sz="2000" dirty="0">
                <a:highlight>
                  <a:srgbClr val="00FF00"/>
                </a:highlight>
              </a:rPr>
              <a:t>November 15-19</a:t>
            </a:r>
            <a:r>
              <a:rPr lang="en-US" sz="2000" baseline="30000" dirty="0">
                <a:highlight>
                  <a:srgbClr val="00FF00"/>
                </a:highlight>
              </a:rPr>
              <a:t>th</a:t>
            </a:r>
            <a:r>
              <a:rPr lang="en-US" sz="2000" dirty="0">
                <a:highlight>
                  <a:srgbClr val="00FF00"/>
                </a:highlight>
              </a:rPr>
              <a:t>  </a:t>
            </a:r>
            <a:r>
              <a:rPr lang="en-US" sz="2000" dirty="0"/>
              <a:t>CT WGs, SA WGs, RAN WGs:	North America	</a:t>
            </a:r>
            <a:r>
              <a:rPr lang="en-US" sz="2000" dirty="0">
                <a:highlight>
                  <a:srgbClr val="00FF00"/>
                </a:highlight>
              </a:rPr>
              <a:t>Invite available by:  December 2026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Dec 6-10</a:t>
            </a:r>
            <a:r>
              <a:rPr lang="en-US" sz="2000" b="0" baseline="30000" dirty="0">
                <a:highlight>
                  <a:srgbClr val="00FF00"/>
                </a:highlight>
              </a:rPr>
              <a:t>th</a:t>
            </a:r>
            <a:r>
              <a:rPr lang="en-US" sz="2000" b="0" dirty="0">
                <a:highlight>
                  <a:srgbClr val="00FF00"/>
                </a:highlight>
              </a:rPr>
              <a:t> </a:t>
            </a:r>
            <a:r>
              <a:rPr lang="en-US" sz="2000" b="0" dirty="0"/>
              <a:t>TSGs:				</a:t>
            </a:r>
            <a:r>
              <a:rPr lang="en-US" sz="2000" dirty="0"/>
              <a:t>North America	</a:t>
            </a:r>
            <a:r>
              <a:rPr lang="en-US" sz="2000" dirty="0">
                <a:highlight>
                  <a:srgbClr val="00FF00"/>
                </a:highlight>
              </a:rPr>
              <a:t>Invite available by:  March 2027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E4AE5-15CD-D424-2F93-4389218BF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0A677AE-93BD-F239-671F-7905F07DE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Actions to OPs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D9951E42-CC59-702C-046C-03DE08A29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11687"/>
            <a:ext cx="10515600" cy="1325564"/>
          </a:xfrm>
        </p:spPr>
        <p:txBody>
          <a:bodyPr/>
          <a:lstStyle/>
          <a:p>
            <a:r>
              <a:rPr lang="en-US" altLang="en-US" dirty="0"/>
              <a:t> Endorse the resolution to the actions, as indicated in </a:t>
            </a:r>
            <a:r>
              <a:rPr lang="en-US" altLang="en-US" dirty="0">
                <a:highlight>
                  <a:srgbClr val="00FF00"/>
                </a:highlight>
              </a:rPr>
              <a:t>green</a:t>
            </a:r>
            <a:r>
              <a:rPr lang="en-US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33849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C198A-82B1-7864-2C48-B3E21FF27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86F6289-0808-EA6E-C278-805E8C320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Next steps for MHPG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7E71D9-6DFA-CE82-C7C2-CE065AEB6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11687"/>
            <a:ext cx="10515600" cy="1325564"/>
          </a:xfrm>
        </p:spPr>
        <p:txBody>
          <a:bodyPr/>
          <a:lstStyle/>
          <a:p>
            <a:r>
              <a:rPr lang="en-US" altLang="en-US" dirty="0"/>
              <a:t> MHPG to compile 2028 meeting calendar and location proposal by April/2026 PCG/OP meeting</a:t>
            </a:r>
          </a:p>
        </p:txBody>
      </p:sp>
    </p:spTree>
    <p:extLst>
      <p:ext uri="{BB962C8B-B14F-4D97-AF65-F5344CB8AC3E}">
        <p14:creationId xmlns:p14="http://schemas.microsoft.com/office/powerpoint/2010/main" val="102269363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622289576114388257C19CA0ED7EB" ma:contentTypeVersion="25" ma:contentTypeDescription="Create a new document." ma:contentTypeScope="" ma:versionID="78e947a9377cd4de271ca120b5d4fe4e">
  <xsd:schema xmlns:xsd="http://www.w3.org/2001/XMLSchema" xmlns:xs="http://www.w3.org/2001/XMLSchema" xmlns:p="http://schemas.microsoft.com/office/2006/metadata/properties" xmlns:ns2="9069a6be-6d50-495c-b8b5-a075e1fb0980" xmlns:ns3="eaa00c51-5de4-4083-83f6-5ac443f59e60" targetNamespace="http://schemas.microsoft.com/office/2006/metadata/properties" ma:root="true" ma:fieldsID="e2cf709e89b0f15df0718dafd9d85deb" ns2:_="" ns3:_="">
    <xsd:import namespace="9069a6be-6d50-495c-b8b5-a075e1fb0980"/>
    <xsd:import namespace="eaa00c51-5de4-4083-83f6-5ac443f59e6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InvoiceNo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9a6be-6d50-495c-b8b5-a075e1fb09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60ee75b-6139-4ab8-8743-52dddb14bde0}" ma:internalName="TaxCatchAll" ma:showField="CatchAllData" ma:web="9069a6be-6d50-495c-b8b5-a075e1fb09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00c51-5de4-4083-83f6-5ac443f59e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fd3c702-1e94-4359-a2ce-26b5441be7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voiceNo" ma:index="27" nillable="true" ma:displayName="Commentaire" ma:format="Dropdown" ma:internalName="InvoiceNo">
      <xsd:simpleType>
        <xsd:restriction base="dms:Text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69a6be-6d50-495c-b8b5-a075e1fb0980" xsi:nil="true"/>
    <InvoiceNo xmlns="eaa00c51-5de4-4083-83f6-5ac443f59e60" xsi:nil="true"/>
    <lcf76f155ced4ddcb4097134ff3c332f xmlns="eaa00c51-5de4-4083-83f6-5ac443f59e60">
      <Terms xmlns="http://schemas.microsoft.com/office/infopath/2007/PartnerControls"/>
    </lcf76f155ced4ddcb4097134ff3c332f>
    <_dlc_DocId xmlns="9069a6be-6d50-495c-b8b5-a075e1fb0980">7R5F2K25T2QZ-1027373694-42272</_dlc_DocId>
    <_dlc_DocIdUrl xmlns="9069a6be-6d50-495c-b8b5-a075e1fb0980">
      <Url>https://etsihq.sharepoint.com/teams/CA/_layouts/15/DocIdRedir.aspx?ID=7R5F2K25T2QZ-1027373694-42272</Url>
      <Description>7R5F2K25T2QZ-1027373694-42272</Description>
    </_dlc_DocIdUrl>
  </documentManagement>
</p:properties>
</file>

<file path=customXml/itemProps1.xml><?xml version="1.0" encoding="utf-8"?>
<ds:datastoreItem xmlns:ds="http://schemas.openxmlformats.org/officeDocument/2006/customXml" ds:itemID="{09FC6C30-6194-48C7-9AC6-0ADE8F91C52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73B5D7-75B0-42F7-A0E2-9F7CA1A735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9a6be-6d50-495c-b8b5-a075e1fb0980"/>
    <ds:schemaRef ds:uri="eaa00c51-5de4-4083-83f6-5ac443f59e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679a257e-872f-4c98-9e8a-0a9c104f72cd"/>
    <ds:schemaRef ds:uri="http://schemas.microsoft.com/office/2006/metadata/properties"/>
    <ds:schemaRef ds:uri="280d8efa-eff2-4910-88d2-79ca146720c4"/>
    <ds:schemaRef ds:uri="http://schemas.openxmlformats.org/package/2006/metadata/core-properties"/>
    <ds:schemaRef ds:uri="http://www.w3.org/XML/1998/namespace"/>
    <ds:schemaRef ds:uri="http://purl.org/dc/terms/"/>
    <ds:schemaRef ds:uri="9069a6be-6d50-495c-b8b5-a075e1fb0980"/>
    <ds:schemaRef ds:uri="eaa00c51-5de4-4083-83f6-5ac443f59e60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569</Words>
  <Application>Microsoft Macintosh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OP MHPG report</vt:lpstr>
      <vt:lpstr>Outline</vt:lpstr>
      <vt:lpstr>2026 plan for ordinary F2F meetings</vt:lpstr>
      <vt:lpstr>2027 plan for ordinary F2F meetings</vt:lpstr>
      <vt:lpstr>Actions to OPs</vt:lpstr>
      <vt:lpstr>Next steps for MHPG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</cp:lastModifiedBy>
  <cp:revision>651</cp:revision>
  <dcterms:created xsi:type="dcterms:W3CDTF">2010-02-05T13:52:04Z</dcterms:created>
  <dcterms:modified xsi:type="dcterms:W3CDTF">2025-11-12T07:00:19Z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0x0101006E7622289576114388257C19CA0ED7EB</vt:lpwstr>
  </property>
  <property fmtid="{D5CDD505-2E9C-101B-9397-08002B2CF9AE}" pid="3" name="_dlc_DocIdItemGuid">
    <vt:lpwstr>563d1a41-abbc-4505-889e-b6cf5384cefb</vt:lpwstr>
  </property>
</Properties>
</file>