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535" r:id="rId3"/>
    <p:sldId id="553" r:id="rId4"/>
    <p:sldId id="562" r:id="rId5"/>
    <p:sldId id="563" r:id="rId6"/>
    <p:sldId id="542" r:id="rId7"/>
    <p:sldId id="565" r:id="rId8"/>
    <p:sldId id="541" r:id="rId9"/>
    <p:sldId id="557" r:id="rId10"/>
    <p:sldId id="540" r:id="rId11"/>
    <p:sldId id="566" r:id="rId12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9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8DC14EF-F97C-2107-999E-25D1F4EDF43E}" name="Issam Toufik" initials="Issam" userId="Issam Toufik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A22E9A"/>
    <a:srgbClr val="72AF2F"/>
    <a:srgbClr val="2A6EA8"/>
    <a:srgbClr val="F8F6A8"/>
    <a:srgbClr val="E8E824"/>
    <a:srgbClr val="72732F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CE7654-00BB-4509-A0FB-D10B766407C6}" v="2" dt="2025-10-08T17:04:55.2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396" autoAdjust="0"/>
    <p:restoredTop sz="94625" autoAdjust="0"/>
  </p:normalViewPr>
  <p:slideViewPr>
    <p:cSldViewPr snapToGrid="0">
      <p:cViewPr varScale="1">
        <p:scale>
          <a:sx n="63" d="100"/>
          <a:sy n="63" d="100"/>
        </p:scale>
        <p:origin x="1160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843"/>
    </p:cViewPr>
  </p:sorterViewPr>
  <p:notesViewPr>
    <p:cSldViewPr snapToGrid="0">
      <p:cViewPr varScale="1">
        <p:scale>
          <a:sx n="44" d="100"/>
          <a:sy n="44" d="100"/>
        </p:scale>
        <p:origin x="2852" y="48"/>
      </p:cViewPr>
      <p:guideLst>
        <p:guide orient="horz" pos="3129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écile Vasseur" userId="0801844d-c963-48f9-92d4-577f1fa76c9c" providerId="ADAL" clId="{66FBD53E-A5E0-46B9-8FAD-1A6C5FEE2B4A}"/>
    <pc:docChg chg="modSld">
      <pc:chgData name="Cécile Vasseur" userId="0801844d-c963-48f9-92d4-577f1fa76c9c" providerId="ADAL" clId="{66FBD53E-A5E0-46B9-8FAD-1A6C5FEE2B4A}" dt="2025-09-23T07:40:47.520" v="6" actId="400"/>
      <pc:docMkLst>
        <pc:docMk/>
      </pc:docMkLst>
      <pc:sldChg chg="modSp mod">
        <pc:chgData name="Cécile Vasseur" userId="0801844d-c963-48f9-92d4-577f1fa76c9c" providerId="ADAL" clId="{66FBD53E-A5E0-46B9-8FAD-1A6C5FEE2B4A}" dt="2025-09-22T16:22:35.810" v="1" actId="20577"/>
        <pc:sldMkLst>
          <pc:docMk/>
          <pc:sldMk cId="0" sldId="303"/>
        </pc:sldMkLst>
        <pc:spChg chg="mod">
          <ac:chgData name="Cécile Vasseur" userId="0801844d-c963-48f9-92d4-577f1fa76c9c" providerId="ADAL" clId="{66FBD53E-A5E0-46B9-8FAD-1A6C5FEE2B4A}" dt="2025-09-22T16:22:35.810" v="1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Cécile Vasseur" userId="0801844d-c963-48f9-92d4-577f1fa76c9c" providerId="ADAL" clId="{66FBD53E-A5E0-46B9-8FAD-1A6C5FEE2B4A}" dt="2025-09-23T07:40:47.520" v="6" actId="400"/>
        <pc:sldMkLst>
          <pc:docMk/>
          <pc:sldMk cId="2779036069" sldId="562"/>
        </pc:sldMkLst>
        <pc:spChg chg="mod">
          <ac:chgData name="Cécile Vasseur" userId="0801844d-c963-48f9-92d4-577f1fa76c9c" providerId="ADAL" clId="{66FBD53E-A5E0-46B9-8FAD-1A6C5FEE2B4A}" dt="2025-09-23T07:40:47.520" v="6" actId="400"/>
          <ac:spMkLst>
            <pc:docMk/>
            <pc:sldMk cId="2779036069" sldId="562"/>
            <ac:spMk id="6" creationId="{0F83D5C7-8DAE-419C-A6EB-5141867664E2}"/>
          </ac:spMkLst>
        </pc:spChg>
      </pc:sldChg>
    </pc:docChg>
  </pc:docChgLst>
  <pc:docChgLst>
    <pc:chgData name="Cécile Vasseur" userId="0801844d-c963-48f9-92d4-577f1fa76c9c" providerId="ADAL" clId="{D3CE7654-00BB-4509-A0FB-D10B766407C6}"/>
    <pc:docChg chg="custSel modSld">
      <pc:chgData name="Cécile Vasseur" userId="0801844d-c963-48f9-92d4-577f1fa76c9c" providerId="ADAL" clId="{D3CE7654-00BB-4509-A0FB-D10B766407C6}" dt="2025-10-08T17:20:04.440" v="19" actId="20577"/>
      <pc:docMkLst>
        <pc:docMk/>
      </pc:docMkLst>
      <pc:sldChg chg="modSp mod">
        <pc:chgData name="Cécile Vasseur" userId="0801844d-c963-48f9-92d4-577f1fa76c9c" providerId="ADAL" clId="{D3CE7654-00BB-4509-A0FB-D10B766407C6}" dt="2025-10-08T17:03:25.646" v="1" actId="20577"/>
        <pc:sldMkLst>
          <pc:docMk/>
          <pc:sldMk cId="0" sldId="303"/>
        </pc:sldMkLst>
        <pc:spChg chg="mod">
          <ac:chgData name="Cécile Vasseur" userId="0801844d-c963-48f9-92d4-577f1fa76c9c" providerId="ADAL" clId="{D3CE7654-00BB-4509-A0FB-D10B766407C6}" dt="2025-10-08T17:03:25.646" v="1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Cécile Vasseur" userId="0801844d-c963-48f9-92d4-577f1fa76c9c" providerId="ADAL" clId="{D3CE7654-00BB-4509-A0FB-D10B766407C6}" dt="2025-10-08T17:19:14.247" v="13" actId="20577"/>
        <pc:sldMkLst>
          <pc:docMk/>
          <pc:sldMk cId="0" sldId="540"/>
        </pc:sldMkLst>
        <pc:spChg chg="mod">
          <ac:chgData name="Cécile Vasseur" userId="0801844d-c963-48f9-92d4-577f1fa76c9c" providerId="ADAL" clId="{D3CE7654-00BB-4509-A0FB-D10B766407C6}" dt="2025-10-08T17:19:14.247" v="13" actId="20577"/>
          <ac:spMkLst>
            <pc:docMk/>
            <pc:sldMk cId="0" sldId="540"/>
            <ac:spMk id="5" creationId="{00000000-0000-0000-0000-000000000000}"/>
          </ac:spMkLst>
        </pc:spChg>
        <pc:graphicFrameChg chg="mod modGraphic">
          <ac:chgData name="Cécile Vasseur" userId="0801844d-c963-48f9-92d4-577f1fa76c9c" providerId="ADAL" clId="{D3CE7654-00BB-4509-A0FB-D10B766407C6}" dt="2025-10-08T17:04:55.280" v="5"/>
          <ac:graphicFrameMkLst>
            <pc:docMk/>
            <pc:sldMk cId="0" sldId="540"/>
            <ac:graphicFrameMk id="6" creationId="{D4A273CC-E300-0E6E-540D-A9C6CDDCE1B8}"/>
          </ac:graphicFrameMkLst>
        </pc:graphicFrameChg>
      </pc:sldChg>
      <pc:sldChg chg="modSp mod">
        <pc:chgData name="Cécile Vasseur" userId="0801844d-c963-48f9-92d4-577f1fa76c9c" providerId="ADAL" clId="{D3CE7654-00BB-4509-A0FB-D10B766407C6}" dt="2025-10-08T17:19:38.392" v="15" actId="20577"/>
        <pc:sldMkLst>
          <pc:docMk/>
          <pc:sldMk cId="0" sldId="541"/>
        </pc:sldMkLst>
        <pc:spChg chg="mod">
          <ac:chgData name="Cécile Vasseur" userId="0801844d-c963-48f9-92d4-577f1fa76c9c" providerId="ADAL" clId="{D3CE7654-00BB-4509-A0FB-D10B766407C6}" dt="2025-10-08T17:19:38.392" v="15" actId="20577"/>
          <ac:spMkLst>
            <pc:docMk/>
            <pc:sldMk cId="0" sldId="541"/>
            <ac:spMk id="5" creationId="{D8143AEA-9FE3-45AE-A5EB-E4980175CE28}"/>
          </ac:spMkLst>
        </pc:spChg>
      </pc:sldChg>
      <pc:sldChg chg="modSp mod">
        <pc:chgData name="Cécile Vasseur" userId="0801844d-c963-48f9-92d4-577f1fa76c9c" providerId="ADAL" clId="{D3CE7654-00BB-4509-A0FB-D10B766407C6}" dt="2025-10-08T17:20:04.440" v="19" actId="20577"/>
        <pc:sldMkLst>
          <pc:docMk/>
          <pc:sldMk cId="0" sldId="553"/>
        </pc:sldMkLst>
        <pc:spChg chg="mod">
          <ac:chgData name="Cécile Vasseur" userId="0801844d-c963-48f9-92d4-577f1fa76c9c" providerId="ADAL" clId="{D3CE7654-00BB-4509-A0FB-D10B766407C6}" dt="2025-10-08T17:20:04.440" v="19" actId="20577"/>
          <ac:spMkLst>
            <pc:docMk/>
            <pc:sldMk cId="0" sldId="553"/>
            <ac:spMk id="6" creationId="{00000000-0000-0000-0000-000000000000}"/>
          </ac:spMkLst>
        </pc:spChg>
      </pc:sldChg>
      <pc:sldChg chg="modSp mod">
        <pc:chgData name="Cécile Vasseur" userId="0801844d-c963-48f9-92d4-577f1fa76c9c" providerId="ADAL" clId="{D3CE7654-00BB-4509-A0FB-D10B766407C6}" dt="2025-10-08T17:03:35.455" v="2" actId="6549"/>
        <pc:sldMkLst>
          <pc:docMk/>
          <pc:sldMk cId="2779036069" sldId="562"/>
        </pc:sldMkLst>
        <pc:spChg chg="mod">
          <ac:chgData name="Cécile Vasseur" userId="0801844d-c963-48f9-92d4-577f1fa76c9c" providerId="ADAL" clId="{D3CE7654-00BB-4509-A0FB-D10B766407C6}" dt="2025-10-08T17:03:35.455" v="2" actId="6549"/>
          <ac:spMkLst>
            <pc:docMk/>
            <pc:sldMk cId="2779036069" sldId="562"/>
            <ac:spMk id="6" creationId="{0F83D5C7-8DAE-419C-A6EB-5141867664E2}"/>
          </ac:spMkLst>
        </pc:spChg>
      </pc:sldChg>
      <pc:sldChg chg="modSp mod">
        <pc:chgData name="Cécile Vasseur" userId="0801844d-c963-48f9-92d4-577f1fa76c9c" providerId="ADAL" clId="{D3CE7654-00BB-4509-A0FB-D10B766407C6}" dt="2025-10-08T17:05:20.700" v="6" actId="404"/>
        <pc:sldMkLst>
          <pc:docMk/>
          <pc:sldMk cId="2096894941" sldId="566"/>
        </pc:sldMkLst>
        <pc:graphicFrameChg chg="modGraphic">
          <ac:chgData name="Cécile Vasseur" userId="0801844d-c963-48f9-92d4-577f1fa76c9c" providerId="ADAL" clId="{D3CE7654-00BB-4509-A0FB-D10B766407C6}" dt="2025-10-08T17:05:20.700" v="6" actId="404"/>
          <ac:graphicFrameMkLst>
            <pc:docMk/>
            <pc:sldMk cId="2096894941" sldId="566"/>
            <ac:graphicFrameMk id="5" creationId="{C07ABC6A-F6FF-03E3-BBBF-A22900ADD697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>
            <a:lvl1pPr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476" y="0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>
            <a:lvl1pPr algn="r"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018F465-2233-4F89-929B-AFA385D6B167}" type="datetime1">
              <a:rPr lang="en-US"/>
              <a:pPr>
                <a:defRPr/>
              </a:pPr>
              <a:t>10/8/2025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274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b" anchorCtr="0" compatLnSpc="1">
            <a:prstTxWarp prst="textNoShape">
              <a:avLst/>
            </a:prstTxWarp>
          </a:bodyPr>
          <a:lstStyle>
            <a:lvl1pPr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601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>
            <a:lvl1pPr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476" y="0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>
            <a:lvl1pPr algn="r"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16A20DB-298E-49CF-ABEA-E7E2C73203FB}" type="datetime1">
              <a:rPr lang="en-US"/>
              <a:pPr>
                <a:defRPr/>
              </a:pPr>
              <a:t>10/8/2025</a:t>
            </a:fld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039" y="4717137"/>
            <a:ext cx="4982422" cy="4470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274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b" anchorCtr="0" compatLnSpc="1">
            <a:prstTxWarp prst="textNoShape">
              <a:avLst/>
            </a:prstTxWarp>
          </a:bodyPr>
          <a:lstStyle>
            <a:lvl1pPr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476" y="9434274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b" anchorCtr="0" compatLnSpc="1">
            <a:prstTxWarp prst="textNoShape">
              <a:avLst/>
            </a:prstTxWarp>
          </a:bodyPr>
          <a:lstStyle>
            <a:lvl1pPr algn="r" defTabSz="92868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028F3B6A-D932-4E5A-9F4F-FCE746C0A2D3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754396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2787884-53E2-41CD-BAEA-4CD35174536A}" type="slidenum">
              <a:rPr lang="en-GB" altLang="en-US" sz="120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313" y="742950"/>
            <a:ext cx="6621462" cy="3725863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453" y="4718726"/>
            <a:ext cx="4985595" cy="44693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1421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992853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063389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36051" y="228601"/>
            <a:ext cx="2796116" cy="60563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3467" y="228601"/>
            <a:ext cx="8189384" cy="60563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197051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228600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47700" y="1454151"/>
            <a:ext cx="11184467" cy="4830763"/>
          </a:xfrm>
        </p:spPr>
        <p:txBody>
          <a:bodyPr/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78117622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466207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805685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1" y="1454151"/>
            <a:ext cx="5490633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1534" y="1454151"/>
            <a:ext cx="5490633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2151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327053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8613288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7562131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6567558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42251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072967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643467" y="228600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4102" name="Picture 6" descr="3GPP_TM_RD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618" y="188913"/>
            <a:ext cx="1991783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6" descr="3GPP_TM_RD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618" y="188913"/>
            <a:ext cx="1991783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 Box 15"/>
          <p:cNvSpPr txBox="1">
            <a:spLocks noChangeArrowheads="1"/>
          </p:cNvSpPr>
          <p:nvPr userDrawn="1"/>
        </p:nvSpPr>
        <p:spPr bwMode="auto">
          <a:xfrm>
            <a:off x="829734" y="6427789"/>
            <a:ext cx="7723717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OP</a:t>
            </a:r>
            <a:r>
              <a:rPr lang="en-GB" altLang="en-US" sz="1000" dirty="0">
                <a:solidFill>
                  <a:schemeClr val="bg1"/>
                </a:solidFill>
              </a:rPr>
              <a:t>#54- Virtual Meeting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575262E-2E0B-4620-8E64-C5629B8148B6}"/>
              </a:ext>
            </a:extLst>
          </p:cNvPr>
          <p:cNvSpPr/>
          <p:nvPr userDrawn="1"/>
        </p:nvSpPr>
        <p:spPr>
          <a:xfrm>
            <a:off x="11556042" y="6571248"/>
            <a:ext cx="33534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E8901CDA-7152-4C05-838F-70FB041A9364}" type="slidenum">
              <a:rPr lang="en-GB" altLang="en-US" sz="1000" smtClean="0">
                <a:latin typeface="Calibri" panose="020F0502020204030204" pitchFamily="34" charset="0"/>
              </a:rPr>
              <a:t>‹N°›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30" r:id="rId1"/>
    <p:sldLayoutId id="2147486131" r:id="rId2"/>
    <p:sldLayoutId id="2147486132" r:id="rId3"/>
    <p:sldLayoutId id="2147486133" r:id="rId4"/>
    <p:sldLayoutId id="2147486134" r:id="rId5"/>
    <p:sldLayoutId id="2147486135" r:id="rId6"/>
    <p:sldLayoutId id="2147486136" r:id="rId7"/>
    <p:sldLayoutId id="2147486137" r:id="rId8"/>
    <p:sldLayoutId id="2147486138" r:id="rId9"/>
    <p:sldLayoutId id="2147486139" r:id="rId10"/>
    <p:sldLayoutId id="2147486140" r:id="rId11"/>
    <p:sldLayoutId id="2147486141" r:id="rId12"/>
  </p:sldLayoutIdLst>
  <p:transition spd="slow"/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317751" y="1363663"/>
            <a:ext cx="7813675" cy="4100512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000" b="1" dirty="0"/>
              <a:t>Summary of 2025 H1 Income and Expenditure</a:t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2" name="Subtitle 6"/>
          <p:cNvSpPr>
            <a:spLocks noGrp="1"/>
          </p:cNvSpPr>
          <p:nvPr>
            <p:ph type="subTitle" idx="4294967295"/>
          </p:nvPr>
        </p:nvSpPr>
        <p:spPr>
          <a:xfrm>
            <a:off x="2941639" y="3894139"/>
            <a:ext cx="6524625" cy="1870075"/>
          </a:xfrm>
        </p:spPr>
        <p:txBody>
          <a:bodyPr/>
          <a:lstStyle/>
          <a:p>
            <a:pPr marL="0" indent="0" algn="ctr">
              <a:buNone/>
            </a:pPr>
            <a:r>
              <a:rPr lang="en-GB" altLang="en-US" dirty="0"/>
              <a:t>Source</a:t>
            </a:r>
          </a:p>
          <a:p>
            <a:pPr marL="0" indent="0" algn="ctr">
              <a:buNone/>
            </a:pPr>
            <a:r>
              <a:rPr lang="en-GB" altLang="en-US" dirty="0"/>
              <a:t>3GPP Funding and Finance Group</a:t>
            </a:r>
          </a:p>
        </p:txBody>
      </p:sp>
      <p:sp>
        <p:nvSpPr>
          <p:cNvPr id="17413" name="Rectangle 66"/>
          <p:cNvSpPr>
            <a:spLocks noChangeArrowheads="1"/>
          </p:cNvSpPr>
          <p:nvPr/>
        </p:nvSpPr>
        <p:spPr bwMode="auto">
          <a:xfrm>
            <a:off x="1752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br>
              <a:rPr lang="en-GB" altLang="en-US" sz="1800" b="1">
                <a:latin typeface="Calibri" panose="020F0502020204030204" pitchFamily="34" charset="0"/>
              </a:rPr>
            </a:br>
            <a:br>
              <a:rPr lang="en-GB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</a:br>
            <a:endParaRPr lang="en-GB" altLang="en-US" sz="1800" b="1">
              <a:latin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8108" y="301684"/>
            <a:ext cx="323218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b="1" i="1" dirty="0"/>
              <a:t>OP#54(25)05</a:t>
            </a:r>
            <a:endParaRPr lang="en-GB" sz="1600" dirty="0"/>
          </a:p>
          <a:p>
            <a:endParaRPr lang="en-GB" sz="1800" b="1" dirty="0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1940094" y="426486"/>
            <a:ext cx="64770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29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077" name="Rectangle 3"/>
          <p:cNvSpPr>
            <a:spLocks noChangeArrowheads="1"/>
          </p:cNvSpPr>
          <p:nvPr/>
        </p:nvSpPr>
        <p:spPr bwMode="auto">
          <a:xfrm>
            <a:off x="1946275" y="168275"/>
            <a:ext cx="82296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016125" y="416092"/>
            <a:ext cx="6834188" cy="6477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>
              <a:defRPr/>
            </a:pPr>
            <a:r>
              <a:rPr lang="en-GB" sz="2400" b="1" dirty="0">
                <a:solidFill>
                  <a:srgbClr val="FF3300"/>
                </a:solidFill>
              </a:rPr>
              <a:t>3GPP Income from Partners</a:t>
            </a:r>
          </a:p>
        </p:txBody>
      </p:sp>
      <p:sp>
        <p:nvSpPr>
          <p:cNvPr id="5" name="Rectangle 3"/>
          <p:cNvSpPr txBox="1">
            <a:spLocks/>
          </p:cNvSpPr>
          <p:nvPr/>
        </p:nvSpPr>
        <p:spPr>
          <a:xfrm>
            <a:off x="686759" y="932822"/>
            <a:ext cx="9240986" cy="492442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kern="0" dirty="0">
                <a:solidFill>
                  <a:srgbClr val="003366"/>
                </a:solidFill>
                <a:latin typeface="+mn-lt"/>
              </a:rPr>
              <a:t>Invoices issued and payment received by October 2025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kern="0" dirty="0">
                <a:solidFill>
                  <a:srgbClr val="003366"/>
                </a:solidFill>
                <a:cs typeface="Arial" panose="020B0604020202020204" pitchFamily="34" charset="0"/>
              </a:rPr>
              <a:t>	</a:t>
            </a:r>
            <a:r>
              <a:rPr lang="en-US" sz="1100" i="1" dirty="0">
                <a:cs typeface="Arial" panose="020B0604020202020204" pitchFamily="34" charset="0"/>
              </a:rPr>
              <a:t>*including deduction of </a:t>
            </a:r>
            <a:r>
              <a:rPr lang="en-GB" sz="1100" i="1" dirty="0">
                <a:cs typeface="Arial" panose="020B0604020202020204" pitchFamily="34" charset="0"/>
              </a:rPr>
              <a:t>2024 Credit Note</a:t>
            </a:r>
            <a:endParaRPr lang="en-US" sz="1100" i="1" dirty="0">
              <a:cs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endParaRPr lang="en-US" sz="2800" kern="0" dirty="0">
              <a:solidFill>
                <a:srgbClr val="003366"/>
              </a:solidFill>
              <a:highlight>
                <a:srgbClr val="FFFF00"/>
              </a:highlight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endParaRPr lang="en-US" sz="2800" kern="0" dirty="0">
              <a:solidFill>
                <a:srgbClr val="003366"/>
              </a:solidFill>
              <a:highlight>
                <a:srgbClr val="FFFF00"/>
              </a:highlight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3"/>
              </a:buBlip>
              <a:defRPr/>
            </a:pPr>
            <a:endParaRPr lang="en-US" sz="2800" kern="0" dirty="0">
              <a:solidFill>
                <a:srgbClr val="003366"/>
              </a:solidFill>
              <a:highlight>
                <a:srgbClr val="FFFF00"/>
              </a:highlight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800" kern="0" dirty="0">
              <a:solidFill>
                <a:srgbClr val="003366"/>
              </a:solidFill>
              <a:highlight>
                <a:srgbClr val="FFFF00"/>
              </a:highlight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highlight>
                <a:srgbClr val="FFFF00"/>
              </a:highlight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kern="0" dirty="0">
                <a:solidFill>
                  <a:srgbClr val="003366"/>
                </a:solidFill>
                <a:highlight>
                  <a:srgbClr val="FFFF00"/>
                </a:highlight>
                <a:latin typeface="+mn-lt"/>
              </a:rPr>
              <a:t> 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highlight>
                <a:srgbClr val="FFFF00"/>
              </a:highlight>
              <a:latin typeface="+mj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kern="0" dirty="0">
                <a:highlight>
                  <a:srgbClr val="FFFF00"/>
                </a:highlight>
                <a:latin typeface="+mn-lt"/>
              </a:rPr>
              <a:t>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kern="0" dirty="0">
                <a:latin typeface="+mn-lt"/>
              </a:rPr>
              <a:t> </a:t>
            </a:r>
            <a:endParaRPr lang="en-US" sz="2800" u="sng" kern="0" dirty="0">
              <a:latin typeface="+mn-lt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4A273CC-E300-0E6E-540D-A9C6CDDCE1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488173"/>
              </p:ext>
            </p:extLst>
          </p:nvPr>
        </p:nvGraphicFramePr>
        <p:xfrm>
          <a:off x="1101223" y="2257459"/>
          <a:ext cx="7870057" cy="2832700"/>
        </p:xfrm>
        <a:graphic>
          <a:graphicData uri="http://schemas.openxmlformats.org/drawingml/2006/table">
            <a:tbl>
              <a:tblPr/>
              <a:tblGrid>
                <a:gridCol w="2236854">
                  <a:extLst>
                    <a:ext uri="{9D8B030D-6E8A-4147-A177-3AD203B41FA5}">
                      <a16:colId xmlns:a16="http://schemas.microsoft.com/office/drawing/2014/main" val="773300294"/>
                    </a:ext>
                  </a:extLst>
                </a:gridCol>
                <a:gridCol w="2939948">
                  <a:extLst>
                    <a:ext uri="{9D8B030D-6E8A-4147-A177-3AD203B41FA5}">
                      <a16:colId xmlns:a16="http://schemas.microsoft.com/office/drawing/2014/main" val="4080251605"/>
                    </a:ext>
                  </a:extLst>
                </a:gridCol>
                <a:gridCol w="2693255">
                  <a:extLst>
                    <a:ext uri="{9D8B030D-6E8A-4147-A177-3AD203B41FA5}">
                      <a16:colId xmlns:a16="http://schemas.microsoft.com/office/drawing/2014/main" val="1910240698"/>
                    </a:ext>
                  </a:extLst>
                </a:gridCol>
              </a:tblGrid>
              <a:tr h="55095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Partners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Amount invoiced* (EUR)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Amount paid (EUR)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330307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ARIB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343 595,25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343 595,25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0465283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CCSA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1 049 108,20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1 049 108,20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334430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ETSI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2 857 679,92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2 857 679,92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088336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ATIS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655 891,55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655 891,55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790174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TTA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257 007,14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257 007,14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55528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254 336,43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254 336,43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8329983"/>
                  </a:ext>
                </a:extLst>
              </a:tr>
              <a:tr h="2869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TSDSI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362 760,24</a:t>
                      </a:r>
                      <a:endParaRPr lang="en-GB" sz="16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paid yet</a:t>
                      </a:r>
                      <a:endParaRPr lang="en-GB" sz="16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545414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5 780 378,73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5 417 618,49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462641"/>
                  </a:ext>
                </a:extLst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3627" y="64480"/>
            <a:ext cx="9112251" cy="1143000"/>
          </a:xfr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b="1" dirty="0"/>
              <a:t>Year end prediction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C07ABC6A-F6FF-03E3-BBBF-A22900ADD6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216578"/>
              </p:ext>
            </p:extLst>
          </p:nvPr>
        </p:nvGraphicFramePr>
        <p:xfrm>
          <a:off x="855222" y="1372803"/>
          <a:ext cx="10299031" cy="4357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2846">
                  <a:extLst>
                    <a:ext uri="{9D8B030D-6E8A-4147-A177-3AD203B41FA5}">
                      <a16:colId xmlns:a16="http://schemas.microsoft.com/office/drawing/2014/main" val="265844795"/>
                    </a:ext>
                  </a:extLst>
                </a:gridCol>
                <a:gridCol w="1867301">
                  <a:extLst>
                    <a:ext uri="{9D8B030D-6E8A-4147-A177-3AD203B41FA5}">
                      <a16:colId xmlns:a16="http://schemas.microsoft.com/office/drawing/2014/main" val="3777774947"/>
                    </a:ext>
                  </a:extLst>
                </a:gridCol>
                <a:gridCol w="1617044">
                  <a:extLst>
                    <a:ext uri="{9D8B030D-6E8A-4147-A177-3AD203B41FA5}">
                      <a16:colId xmlns:a16="http://schemas.microsoft.com/office/drawing/2014/main" val="1830850491"/>
                    </a:ext>
                  </a:extLst>
                </a:gridCol>
                <a:gridCol w="1674796">
                  <a:extLst>
                    <a:ext uri="{9D8B030D-6E8A-4147-A177-3AD203B41FA5}">
                      <a16:colId xmlns:a16="http://schemas.microsoft.com/office/drawing/2014/main" val="784692717"/>
                    </a:ext>
                  </a:extLst>
                </a:gridCol>
                <a:gridCol w="1617044">
                  <a:extLst>
                    <a:ext uri="{9D8B030D-6E8A-4147-A177-3AD203B41FA5}">
                      <a16:colId xmlns:a16="http://schemas.microsoft.com/office/drawing/2014/main" val="461467199"/>
                    </a:ext>
                  </a:extLst>
                </a:gridCol>
              </a:tblGrid>
              <a:tr h="67077">
                <a:tc>
                  <a:txBody>
                    <a:bodyPr/>
                    <a:lstStyle/>
                    <a:p>
                      <a:pPr marL="71755"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br>
                        <a:rPr lang="en-GB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 line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Initial budget </a:t>
                      </a: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EUR k</a:t>
                      </a:r>
                      <a:endParaRPr lang="en-AU" sz="1400" b="1" kern="1200" dirty="0">
                        <a:solidFill>
                          <a:schemeClr val="lt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Actuals H1 2025</a:t>
                      </a:r>
                    </a:p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EUR k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YEF 2025</a:t>
                      </a:r>
                    </a:p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EUR k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Variance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  <a:defRPr/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EUR k</a:t>
                      </a:r>
                      <a:endParaRPr lang="en-AU" sz="1400" b="1" kern="1200" dirty="0">
                        <a:solidFill>
                          <a:schemeClr val="lt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73480462"/>
                  </a:ext>
                </a:extLst>
              </a:tr>
              <a:tr h="360145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Committee Support Staff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2535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2535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8228024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Committee Support Seconded Experts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22621593"/>
                  </a:ext>
                </a:extLst>
              </a:tr>
              <a:tr h="317634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Testing Support Staff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29380426"/>
                  </a:ext>
                </a:extLst>
              </a:tr>
              <a:tr h="312821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Meeting IT Support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7398553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Promotional and Marketing Materials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34857030"/>
                  </a:ext>
                </a:extLst>
              </a:tr>
              <a:tr h="284480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Travel and subsistence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72242495"/>
                  </a:ext>
                </a:extLst>
              </a:tr>
              <a:tr h="381193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Training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01042695"/>
                  </a:ext>
                </a:extLst>
              </a:tr>
              <a:tr h="303598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Overhead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1459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1459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340343684"/>
                  </a:ext>
                </a:extLst>
              </a:tr>
              <a:tr h="290569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Contingency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7695799"/>
                  </a:ext>
                </a:extLst>
              </a:tr>
              <a:tr h="294640">
                <a:tc>
                  <a:txBody>
                    <a:bodyPr/>
                    <a:lstStyle/>
                    <a:p>
                      <a:pPr marL="71755" algn="l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AU" sz="14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support Budget</a:t>
                      </a:r>
                      <a:endParaRPr lang="en-GB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5530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2386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56350586"/>
                  </a:ext>
                </a:extLst>
              </a:tr>
              <a:tr h="284480">
                <a:tc>
                  <a:txBody>
                    <a:bodyPr/>
                    <a:lstStyle/>
                    <a:p>
                      <a:pPr marL="7175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  <a:defRPr/>
                      </a:pPr>
                      <a:r>
                        <a:rPr lang="en-A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Specific Tasks Budget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5907268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71755"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Total Budget</a:t>
                      </a:r>
                      <a:endParaRPr lang="en-GB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6359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2674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6219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-140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2572470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C8699D2D-4E4F-FD9D-7089-543421220EAB}"/>
              </a:ext>
            </a:extLst>
          </p:cNvPr>
          <p:cNvSpPr txBox="1"/>
          <p:nvPr/>
        </p:nvSpPr>
        <p:spPr>
          <a:xfrm>
            <a:off x="1037747" y="5791133"/>
            <a:ext cx="42639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 figures rounded</a:t>
            </a:r>
            <a:endParaRPr lang="en-GB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689494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0064750" y="6262688"/>
            <a:ext cx="412750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76D2540-CE7D-471A-B982-5ECDB02C319E}" type="slidenum">
              <a:rPr lang="en-GB" altLang="en-US" sz="1100">
                <a:solidFill>
                  <a:schemeClr val="bg1"/>
                </a:solidFill>
              </a:rPr>
              <a:pPr/>
              <a:t>2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>
          <a:xfrm>
            <a:off x="2006600" y="503238"/>
            <a:ext cx="6834188" cy="6477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3300"/>
                </a:solidFill>
              </a:rPr>
              <a:t>Contents</a:t>
            </a:r>
            <a:endParaRPr lang="en-GB" sz="2400" b="1" dirty="0">
              <a:solidFill>
                <a:srgbClr val="FF3300"/>
              </a:solidFill>
            </a:endParaRPr>
          </a:p>
        </p:txBody>
      </p:sp>
      <p:sp>
        <p:nvSpPr>
          <p:cNvPr id="18436" name="Rectangle 3"/>
          <p:cNvSpPr>
            <a:spLocks noGrp="1"/>
          </p:cNvSpPr>
          <p:nvPr>
            <p:ph type="body" idx="1"/>
          </p:nvPr>
        </p:nvSpPr>
        <p:spPr>
          <a:xfrm>
            <a:off x="2006600" y="1236664"/>
            <a:ext cx="8388350" cy="50260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</a:t>
            </a:r>
            <a:r>
              <a:rPr lang="en-GB" sz="1800" dirty="0"/>
              <a:t>Committee Support Staff</a:t>
            </a:r>
            <a:r>
              <a:rPr lang="en-US" altLang="en-US" sz="1800" dirty="0"/>
              <a:t>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(MCC Seconded Experts)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(IT support staff)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(TTCN testing support staff)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(TTCN STF 160 contractors)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(TTCN STF 160P, 160G &amp; 160V contractors)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Travel and subsistence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Promotion and marketing materials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Training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</a:t>
            </a:r>
            <a:r>
              <a:rPr lang="en-GB" altLang="en-US" sz="1800" dirty="0"/>
              <a:t>Overheads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GB" altLang="en-US" sz="1800" dirty="0"/>
              <a:t> Contingency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GB" altLang="en-US" sz="1800" dirty="0"/>
              <a:t> Income from Partners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GB" altLang="en-US" sz="1800" dirty="0"/>
              <a:t> Conclusions</a:t>
            </a:r>
            <a:endParaRPr lang="en-US" altLang="en-US" sz="1800" dirty="0"/>
          </a:p>
        </p:txBody>
      </p:sp>
      <p:sp>
        <p:nvSpPr>
          <p:cNvPr id="5" name="Slide Number Placeholder 6"/>
          <p:cNvSpPr txBox="1">
            <a:spLocks/>
          </p:cNvSpPr>
          <p:nvPr/>
        </p:nvSpPr>
        <p:spPr bwMode="auto">
          <a:xfrm>
            <a:off x="11410952" y="6475112"/>
            <a:ext cx="527049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GB" altLang="en-US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89"/>
          <p:cNvSpPr>
            <a:spLocks noChangeArrowheads="1"/>
          </p:cNvSpPr>
          <p:nvPr/>
        </p:nvSpPr>
        <p:spPr bwMode="auto">
          <a:xfrm>
            <a:off x="1765301" y="531813"/>
            <a:ext cx="797242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036320" y="504824"/>
            <a:ext cx="8310880" cy="6477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GB" sz="2400" b="1" kern="0" dirty="0">
                <a:solidFill>
                  <a:srgbClr val="FF0000"/>
                </a:solidFill>
              </a:rPr>
              <a:t>Personnel - </a:t>
            </a:r>
            <a:r>
              <a:rPr lang="en-GB" sz="2400" b="1" dirty="0">
                <a:solidFill>
                  <a:srgbClr val="FF0000"/>
                </a:solidFill>
              </a:rPr>
              <a:t>Committee Support Staff and </a:t>
            </a:r>
            <a:r>
              <a:rPr lang="en-GB" sz="2400" b="1" kern="0" dirty="0">
                <a:solidFill>
                  <a:srgbClr val="FF0000"/>
                </a:solidFill>
              </a:rPr>
              <a:t>MCC Seconded Experts</a:t>
            </a:r>
          </a:p>
          <a:p>
            <a:pPr algn="ctr">
              <a:defRPr/>
            </a:pPr>
            <a:r>
              <a:rPr lang="en-GB" sz="3200" dirty="0"/>
              <a:t> </a:t>
            </a:r>
            <a:endParaRPr lang="en-GB" sz="3200" b="1" kern="0" dirty="0">
              <a:solidFill>
                <a:srgbClr val="FF3300"/>
              </a:solidFill>
            </a:endParaRPr>
          </a:p>
        </p:txBody>
      </p:sp>
      <p:sp>
        <p:nvSpPr>
          <p:cNvPr id="6" name="Subtitle 6"/>
          <p:cNvSpPr txBox="1">
            <a:spLocks/>
          </p:cNvSpPr>
          <p:nvPr/>
        </p:nvSpPr>
        <p:spPr bwMode="auto">
          <a:xfrm>
            <a:off x="550415" y="1179514"/>
            <a:ext cx="10928411" cy="4866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endParaRPr lang="en-GB" sz="1800" b="1" kern="0" dirty="0">
              <a:solidFill>
                <a:srgbClr val="FF3300"/>
              </a:solidFill>
            </a:endParaRP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sz="1800" b="1" kern="0" dirty="0">
                <a:solidFill>
                  <a:srgbClr val="FF3300"/>
                </a:solidFill>
              </a:rPr>
              <a:t>Committee Support Staff 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By the end of H1 2025, EUR 1 197k had been spent from the Committee Support Staff budget, out of an annual allocation of EUR 2 535k.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No budget variance is expected by year-end.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sz="1800" b="1" kern="0" dirty="0">
                <a:solidFill>
                  <a:srgbClr val="FF3300"/>
                </a:solidFill>
              </a:rPr>
              <a:t>MCC Seconded Experts</a:t>
            </a:r>
          </a:p>
          <a:p>
            <a:pPr marL="285750" indent="-28575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CCSA, TTA, and TSDSI have each seconded an expert to MCC in lieu of financial payment. These experts have worked full-time within MCC during the first half of 2025, and this arrangement is expected to continue through the remainder of the year.</a:t>
            </a:r>
          </a:p>
          <a:p>
            <a:pPr marL="285750" indent="-28575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Each contribution has been valued at EUR 136k, which has been deducted from the respective invoices issued to these Partners.</a:t>
            </a:r>
          </a:p>
          <a:p>
            <a:pPr marL="285750" indent="-28575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No budget variance is anticipated by year-end.</a:t>
            </a: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endParaRPr lang="en-GB" sz="1800" b="1" kern="0" dirty="0">
              <a:solidFill>
                <a:srgbClr val="FF3300"/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title"/>
          </p:nvPr>
        </p:nvSpPr>
        <p:spPr>
          <a:xfrm>
            <a:off x="1838326" y="38101"/>
            <a:ext cx="6926263" cy="1143000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+mn-cs"/>
              </a:rPr>
              <a:t>Personnel (IT support staff) </a:t>
            </a:r>
          </a:p>
        </p:txBody>
      </p:sp>
      <p:sp>
        <p:nvSpPr>
          <p:cNvPr id="23555" name="Subtitle 6"/>
          <p:cNvSpPr txBox="1">
            <a:spLocks/>
          </p:cNvSpPr>
          <p:nvPr/>
        </p:nvSpPr>
        <p:spPr bwMode="auto">
          <a:xfrm>
            <a:off x="1981200" y="1181101"/>
            <a:ext cx="8210550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/>
            <a:endParaRPr lang="en-US" altLang="en-US" sz="1800" dirty="0"/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0F83D5C7-8DAE-419C-A6EB-5141867664E2}"/>
              </a:ext>
            </a:extLst>
          </p:cNvPr>
          <p:cNvSpPr txBox="1">
            <a:spLocks/>
          </p:cNvSpPr>
          <p:nvPr/>
        </p:nvSpPr>
        <p:spPr bwMode="auto">
          <a:xfrm>
            <a:off x="589397" y="1268811"/>
            <a:ext cx="11280801" cy="496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spcAft>
                <a:spcPts val="600"/>
              </a:spcAft>
              <a:defRPr/>
            </a:pPr>
            <a:r>
              <a:rPr lang="en-GB" sz="1600" kern="0" dirty="0">
                <a:latin typeface="+mn-lt"/>
              </a:rPr>
              <a:t>All F2F meetings expecting over 100 delegates are supported by dedicated IT personnel for the full duration of the event. This includes ensuring online access for remote participants.</a:t>
            </a:r>
          </a:p>
          <a:p>
            <a:pPr>
              <a:spcBef>
                <a:spcPct val="20000"/>
              </a:spcBef>
              <a:spcAft>
                <a:spcPts val="600"/>
              </a:spcAft>
              <a:defRPr/>
            </a:pPr>
            <a:r>
              <a:rPr lang="en-GB" sz="1600" kern="0" dirty="0">
                <a:latin typeface="+mn-lt"/>
              </a:rPr>
              <a:t>During H1 2025, IT support was provided for the following meetings: 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February: working groups in Athens (RAN, CT, SA) with 2 hotels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March: TSG meetings in Incheon</a:t>
            </a:r>
            <a:endParaRPr lang="en-GB" sz="1600" strike="sngStrike" kern="0" dirty="0">
              <a:solidFill>
                <a:srgbClr val="FF0000"/>
              </a:solidFill>
              <a:latin typeface="+mj-lt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April: working groups in Wuhan (RAN, CT) with 4 hotels and in Goteborg (SA)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Mai: working groups in Malta (RAN) with 3 hotels, in Bratislava (CT) and in Fukuoka (SA)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June: TSG meetings in Prague</a:t>
            </a:r>
          </a:p>
          <a:p>
            <a:pPr>
              <a:spcBef>
                <a:spcPct val="20000"/>
              </a:spcBef>
              <a:defRPr/>
            </a:pPr>
            <a:r>
              <a:rPr lang="en-GB" sz="1600" kern="0" dirty="0">
                <a:latin typeface="+mn-lt"/>
                <a:sym typeface="Wingdings" panose="05000000000000000000" pitchFamily="2" charset="2"/>
              </a:rPr>
              <a:t></a:t>
            </a:r>
            <a:r>
              <a:rPr lang="en-GB" sz="1600" kern="0" dirty="0">
                <a:latin typeface="+mn-lt"/>
              </a:rPr>
              <a:t>The expenditure at the end of H1 2025 was EUR 77k out of an annual budget of EUR 115k.</a:t>
            </a:r>
          </a:p>
          <a:p>
            <a:pPr>
              <a:spcBef>
                <a:spcPct val="20000"/>
              </a:spcBef>
              <a:defRPr/>
            </a:pPr>
            <a:endParaRPr lang="en-GB" sz="1600" kern="0" dirty="0">
              <a:latin typeface="+mn-lt"/>
            </a:endParaRPr>
          </a:p>
          <a:p>
            <a:pPr>
              <a:spcBef>
                <a:spcPct val="20000"/>
              </a:spcBef>
              <a:spcAft>
                <a:spcPts val="600"/>
              </a:spcAft>
              <a:defRPr/>
            </a:pPr>
            <a:r>
              <a:rPr lang="en-GB" sz="1600" kern="0" dirty="0">
                <a:latin typeface="+mn-lt"/>
              </a:rPr>
              <a:t>The following F2F meetings scheduled for H2 2025 are planned to be supported by dedicated IT personnel: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August: working groups in Goteborg (CT, SA)  and in Bangalore (RAN) with 3 hotels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September: TSG meetings in Beijing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October: working groups in Prague (RAN), Wuhan (SA) and Sophia-Antipolis (CT)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November: all working groups in Dallas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December: TSG meetings in Baltimore</a:t>
            </a:r>
          </a:p>
          <a:p>
            <a:pPr>
              <a:spcBef>
                <a:spcPct val="20000"/>
              </a:spcBef>
              <a:defRPr/>
            </a:pPr>
            <a:r>
              <a:rPr lang="en-GB" sz="1600" kern="0" dirty="0">
                <a:sym typeface="Wingdings" panose="05000000000000000000" pitchFamily="2" charset="2"/>
              </a:rPr>
              <a:t> </a:t>
            </a:r>
            <a:r>
              <a:rPr lang="en-GB" sz="1600" kern="0" dirty="0">
                <a:latin typeface="+mn-lt"/>
              </a:rPr>
              <a:t>No budget variance is expected by the end of the year. </a:t>
            </a:r>
            <a:endParaRPr lang="en-GB" sz="20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solidFill>
                <a:srgbClr val="FF0000"/>
              </a:solidFill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9036069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9"/>
          <p:cNvSpPr>
            <a:spLocks noChangeArrowheads="1"/>
          </p:cNvSpPr>
          <p:nvPr/>
        </p:nvSpPr>
        <p:spPr bwMode="auto">
          <a:xfrm>
            <a:off x="1765301" y="531813"/>
            <a:ext cx="797242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765301" y="291625"/>
            <a:ext cx="7543800" cy="6477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GB" sz="2400" b="1" kern="0" dirty="0">
                <a:solidFill>
                  <a:srgbClr val="FF3300"/>
                </a:solidFill>
              </a:rPr>
              <a:t>Personnel - TTCN testing support staff</a:t>
            </a:r>
          </a:p>
          <a:p>
            <a:pPr algn="ctr">
              <a:defRPr/>
            </a:pPr>
            <a:r>
              <a:rPr lang="en-GB" sz="2400" b="1" kern="0" dirty="0">
                <a:solidFill>
                  <a:srgbClr val="FF3300"/>
                </a:solidFill>
              </a:rPr>
              <a:t>STF 160 -160P-160G-160Q contractors</a:t>
            </a:r>
          </a:p>
        </p:txBody>
      </p:sp>
      <p:sp>
        <p:nvSpPr>
          <p:cNvPr id="22533" name="Slide Number Placeholder 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1410952" y="6483350"/>
            <a:ext cx="527049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br>
              <a:rPr lang="en-GB" altLang="en-US" sz="1100">
                <a:solidFill>
                  <a:schemeClr val="bg1"/>
                </a:solidFill>
              </a:rPr>
            </a:br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5" name="Subtitle 6">
            <a:extLst>
              <a:ext uri="{FF2B5EF4-FFF2-40B4-BE49-F238E27FC236}">
                <a16:creationId xmlns:a16="http://schemas.microsoft.com/office/drawing/2014/main" id="{1917460F-6BF9-DA2B-5CCC-914EC30772B6}"/>
              </a:ext>
            </a:extLst>
          </p:cNvPr>
          <p:cNvSpPr txBox="1">
            <a:spLocks/>
          </p:cNvSpPr>
          <p:nvPr/>
        </p:nvSpPr>
        <p:spPr bwMode="auto">
          <a:xfrm>
            <a:off x="729401" y="1280160"/>
            <a:ext cx="10453009" cy="5074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sz="1800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TTCN testing support staff 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One full-time TTCN support expert is assigned to manage the development of TTCN within 3GPP.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By the end of H1 2025, the cost associated with this expert amounted to EUR 90k, against an annual budget of EUR 172k.</a:t>
            </a: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No budget variance is expected by year-end.</a:t>
            </a: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sz="1800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TTCN STF 160 contractors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By the end of H1 2025, expenditure totalled EUR 288k.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Service contracts amounting to EUR 577k have been established for STF160, within an annual budget of EUR 829k. Additional allocations are planned by the end of September.</a:t>
            </a: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No budget variance is expected by year-end.</a:t>
            </a: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sz="1800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TTCN STF 160P, 160G and 160Q contractors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At the end of H1 2025, the expenditure totalled EUR 143k out of the annual budget of EUR 409k: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EUR 86k has been allocated for TTCN development funded by PTCRB/CTIA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EUR 172k has been allocated for TTCN development funded by GCF  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EUR 27k has been allocated for TTCN development funded by Qualcomm</a:t>
            </a:r>
            <a:endParaRPr lang="en-GB" sz="1800" i="1" kern="0" dirty="0"/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solidFill>
                <a:srgbClr val="FF0000"/>
              </a:solidFill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solidFill>
                <a:srgbClr val="FF0000"/>
              </a:solidFill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4096004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43467" y="38103"/>
            <a:ext cx="9112251" cy="1143000"/>
          </a:xfrm>
          <a:noFill/>
        </p:spPr>
        <p:txBody>
          <a:bodyPr/>
          <a:lstStyle/>
          <a:p>
            <a:r>
              <a:rPr lang="en-US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+mn-cs"/>
              </a:rPr>
              <a:t>Other Expenditures</a:t>
            </a:r>
          </a:p>
        </p:txBody>
      </p:sp>
      <p:sp>
        <p:nvSpPr>
          <p:cNvPr id="24580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0082214" y="6450014"/>
            <a:ext cx="395287" cy="25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AC7CD9-D197-45ED-B8BA-6E62604F3650}" type="slidenum">
              <a:rPr lang="en-GB" altLang="en-US" sz="1100">
                <a:solidFill>
                  <a:schemeClr val="bg1"/>
                </a:solidFill>
              </a:rPr>
              <a:pPr/>
              <a:t>6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5" name="Subtitle 6">
            <a:extLst>
              <a:ext uri="{FF2B5EF4-FFF2-40B4-BE49-F238E27FC236}">
                <a16:creationId xmlns:a16="http://schemas.microsoft.com/office/drawing/2014/main" id="{79FD3EA7-42D7-4429-BBAC-AEF21C4C4DB5}"/>
              </a:ext>
            </a:extLst>
          </p:cNvPr>
          <p:cNvSpPr txBox="1">
            <a:spLocks/>
          </p:cNvSpPr>
          <p:nvPr/>
        </p:nvSpPr>
        <p:spPr bwMode="auto">
          <a:xfrm>
            <a:off x="620122" y="1181103"/>
            <a:ext cx="10928411" cy="3444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en-US" sz="1800" b="1" dirty="0">
                <a:solidFill>
                  <a:srgbClr val="FF3300"/>
                </a:solidFill>
              </a:rPr>
              <a:t>Travel and subsistence</a:t>
            </a:r>
            <a:endParaRPr lang="en-GB" sz="1800" kern="0" dirty="0"/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At the end of H1 2025, travel costs amounted to EUR 229k, out of a total annual budget of EUR 610k.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No budget variance is expected by year-end.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altLang="en-US" sz="1800" b="1" dirty="0">
                <a:solidFill>
                  <a:srgbClr val="FF3300"/>
                </a:solidFill>
              </a:rPr>
              <a:t>Promotion and marketing materials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As of H1 2025, expenditure on promotion and marketing materials totalled EUR 13k, from an annual budget of EUR 60k.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Based on confirmed orders, the entire budget is expected to be fully consumed by year-end.</a:t>
            </a: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GB" sz="2400" kern="0" dirty="0">
              <a:latin typeface="+mn-lt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1" y="0"/>
            <a:ext cx="8229600" cy="1143000"/>
          </a:xfrm>
          <a:noFill/>
        </p:spPr>
        <p:txBody>
          <a:bodyPr/>
          <a:lstStyle/>
          <a:p>
            <a:pPr>
              <a:defRPr/>
            </a:pPr>
            <a:r>
              <a:rPr lang="en-US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+mn-cs"/>
              </a:rPr>
              <a:t>Training</a:t>
            </a:r>
          </a:p>
        </p:txBody>
      </p:sp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1524001" y="-2232"/>
            <a:ext cx="9348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marL="342900" indent="-3429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74295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en-US" sz="2400">
              <a:latin typeface="Calibri" panose="020F0502020204030204" pitchFamily="34" charset="0"/>
            </a:endParaRPr>
          </a:p>
        </p:txBody>
      </p:sp>
      <p:sp>
        <p:nvSpPr>
          <p:cNvPr id="5" name="Subtitle 6">
            <a:extLst>
              <a:ext uri="{FF2B5EF4-FFF2-40B4-BE49-F238E27FC236}">
                <a16:creationId xmlns:a16="http://schemas.microsoft.com/office/drawing/2014/main" id="{12AEEBB0-2669-4840-AF84-F1F59C1C336C}"/>
              </a:ext>
            </a:extLst>
          </p:cNvPr>
          <p:cNvSpPr txBox="1">
            <a:spLocks/>
          </p:cNvSpPr>
          <p:nvPr/>
        </p:nvSpPr>
        <p:spPr bwMode="auto">
          <a:xfrm>
            <a:off x="550415" y="1181103"/>
            <a:ext cx="10928411" cy="330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r>
              <a:rPr lang="en-GB" sz="1800" kern="0" dirty="0">
                <a:latin typeface="+mn-lt"/>
              </a:rPr>
              <a:t>No training sessions were delivered in H1 2025. However, three sessions are scheduled for H2: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kern="0" dirty="0">
                <a:latin typeface="+mn-lt"/>
              </a:rPr>
              <a:t>10 September – EU focus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kern="0" dirty="0">
                <a:latin typeface="+mn-lt"/>
              </a:rPr>
              <a:t>24 September – US focus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kern="0" dirty="0">
                <a:latin typeface="+mn-lt"/>
              </a:rPr>
              <a:t>25 November – APAC focus</a:t>
            </a:r>
          </a:p>
          <a:p>
            <a:endParaRPr lang="en-GB" sz="1800" kern="0" dirty="0">
              <a:latin typeface="+mn-lt"/>
            </a:endParaRPr>
          </a:p>
          <a:p>
            <a:r>
              <a:rPr lang="en-GB" sz="1800" kern="0" dirty="0">
                <a:latin typeface="+mn-lt"/>
              </a:rPr>
              <a:t>As a result, the EUR 20k training budget is expected to be fully utilized by year-end</a:t>
            </a:r>
            <a:r>
              <a:rPr lang="en-GB" dirty="0"/>
              <a:t>.</a:t>
            </a: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8723993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1" y="38103"/>
            <a:ext cx="8229600" cy="1143000"/>
          </a:xfrm>
          <a:noFill/>
        </p:spPr>
        <p:txBody>
          <a:bodyPr/>
          <a:lstStyle/>
          <a:p>
            <a:pPr>
              <a:defRPr/>
            </a:pPr>
            <a:r>
              <a:rPr lang="en-US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+mn-cs"/>
              </a:rPr>
              <a:t>Overheads</a:t>
            </a:r>
          </a:p>
        </p:txBody>
      </p:sp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1524001" y="-2232"/>
            <a:ext cx="9348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marL="342900" indent="-3429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74295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en-US" sz="2400">
              <a:latin typeface="Calibri" panose="020F0502020204030204" pitchFamily="34" charset="0"/>
            </a:endParaRPr>
          </a:p>
        </p:txBody>
      </p:sp>
      <p:sp>
        <p:nvSpPr>
          <p:cNvPr id="5" name="Subtitle 6">
            <a:extLst>
              <a:ext uri="{FF2B5EF4-FFF2-40B4-BE49-F238E27FC236}">
                <a16:creationId xmlns:a16="http://schemas.microsoft.com/office/drawing/2014/main" id="{D8143AEA-9FE3-45AE-A5EB-E4980175CE28}"/>
              </a:ext>
            </a:extLst>
          </p:cNvPr>
          <p:cNvSpPr txBox="1">
            <a:spLocks/>
          </p:cNvSpPr>
          <p:nvPr/>
        </p:nvSpPr>
        <p:spPr bwMode="auto">
          <a:xfrm>
            <a:off x="550415" y="1181103"/>
            <a:ext cx="10928411" cy="443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endParaRPr lang="en-GB" sz="1800" kern="0" dirty="0">
              <a:latin typeface="+mn-lt"/>
            </a:endParaRP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r>
              <a:rPr lang="en-GB" sz="1800" kern="0" dirty="0">
                <a:latin typeface="+mn-lt"/>
              </a:rPr>
              <a:t>Overhead charges include accommodation, administrative support, and the provision of general IT services. These costs are calculated proportionally to Support Staff expenses, including Task Forces and secondees.</a:t>
            </a: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r>
              <a:rPr lang="en-GB" sz="1800" kern="0" dirty="0">
                <a:latin typeface="+mn-lt"/>
              </a:rPr>
              <a:t>The 2025 budget proposal was built using an overhead rate of 37%.</a:t>
            </a: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endParaRPr lang="en-GB" sz="1800" kern="0" dirty="0">
              <a:latin typeface="+mn-lt"/>
            </a:endParaRP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r>
              <a:rPr lang="en-GB" sz="1800" kern="0" dirty="0">
                <a:latin typeface="+mn-lt"/>
              </a:rPr>
              <a:t>As of H1 2025, overheads amounted to EUR 636k, out of a total budget of EUR 1 459k.</a:t>
            </a: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r>
              <a:rPr lang="en-GB" sz="1800" kern="0" dirty="0">
                <a:latin typeface="+mn-lt"/>
              </a:rPr>
              <a:t>No budget variance is expected by year-end.</a:t>
            </a: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64737"/>
            <a:ext cx="8229600" cy="1143000"/>
          </a:xfrm>
          <a:noFill/>
        </p:spPr>
        <p:txBody>
          <a:bodyPr/>
          <a:lstStyle/>
          <a:p>
            <a:r>
              <a:rPr lang="en-US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+mn-cs"/>
              </a:rPr>
              <a:t>Contingency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3A0226A8-ACCC-481E-A31B-481E4B032CAD}"/>
              </a:ext>
            </a:extLst>
          </p:cNvPr>
          <p:cNvSpPr txBox="1">
            <a:spLocks/>
          </p:cNvSpPr>
          <p:nvPr/>
        </p:nvSpPr>
        <p:spPr bwMode="auto">
          <a:xfrm>
            <a:off x="719091" y="1207737"/>
            <a:ext cx="10928411" cy="312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A contingency of EUR 150k was budgeted for the year 2025.</a:t>
            </a: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As of the end of H1 2025, actual expenditure stands at EUR 1k, primarily covering costs related to expert immigration, work permit fees, and exchange rate adjustments.</a:t>
            </a: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Forecasted year-end expenditure is estimated at EUR 10k, leaving approximately EUR 140k in unused contingency.</a:t>
            </a: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No exceptional or unforeseen expenses are anticipated at this time.</a:t>
            </a: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 1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37803</TotalTime>
  <Words>1110</Words>
  <Application>Microsoft Office PowerPoint</Application>
  <PresentationFormat>Grand écran</PresentationFormat>
  <Paragraphs>250</Paragraphs>
  <Slides>11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Wingdings</vt:lpstr>
      <vt:lpstr>Office Theme</vt:lpstr>
      <vt:lpstr>  Summary of 2025 H1 Income and Expenditure </vt:lpstr>
      <vt:lpstr>Contents</vt:lpstr>
      <vt:lpstr>Présentation PowerPoint</vt:lpstr>
      <vt:lpstr>Personnel (IT support staff) </vt:lpstr>
      <vt:lpstr>Présentation PowerPoint</vt:lpstr>
      <vt:lpstr>Other Expenditures</vt:lpstr>
      <vt:lpstr>Training</vt:lpstr>
      <vt:lpstr>Overheads</vt:lpstr>
      <vt:lpstr>Contingency</vt:lpstr>
      <vt:lpstr>Présentation PowerPoint</vt:lpstr>
      <vt:lpstr>Year end prediction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Cécile Vasseur</cp:lastModifiedBy>
  <cp:revision>1096</cp:revision>
  <cp:lastPrinted>2021-09-13T13:10:36Z</cp:lastPrinted>
  <dcterms:created xsi:type="dcterms:W3CDTF">2008-08-30T09:32:10Z</dcterms:created>
  <dcterms:modified xsi:type="dcterms:W3CDTF">2025-10-08T17:20:10Z</dcterms:modified>
</cp:coreProperties>
</file>