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79" r:id="rId8"/>
    <p:sldId id="381" r:id="rId9"/>
    <p:sldId id="368" r:id="rId10"/>
    <p:sldId id="382" r:id="rId11"/>
    <p:sldId id="373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 autoAdjust="0"/>
    <p:restoredTop sz="94558" autoAdjust="0"/>
  </p:normalViewPr>
  <p:slideViewPr>
    <p:cSldViewPr snapToGrid="0">
      <p:cViewPr varScale="1">
        <p:scale>
          <a:sx n="102" d="100"/>
          <a:sy n="102" d="100"/>
        </p:scale>
        <p:origin x="141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D3169A15-EC0C-4C6D-B54D-D9C20CE8DF55}"/>
    <pc:docChg chg="modSld">
      <pc:chgData name="Issam Toufik" userId="910a7b8e-d50d-42b5-8a90-c9aaeb763a91" providerId="ADAL" clId="{D3169A15-EC0C-4C6D-B54D-D9C20CE8DF55}" dt="2025-05-07T17:48:01.615" v="4" actId="20577"/>
      <pc:docMkLst>
        <pc:docMk/>
      </pc:docMkLst>
      <pc:sldChg chg="modSp mod">
        <pc:chgData name="Issam Toufik" userId="910a7b8e-d50d-42b5-8a90-c9aaeb763a91" providerId="ADAL" clId="{D3169A15-EC0C-4C6D-B54D-D9C20CE8DF55}" dt="2025-05-07T17:48:01.615" v="4" actId="20577"/>
        <pc:sldMkLst>
          <pc:docMk/>
          <pc:sldMk cId="3993384960" sldId="382"/>
        </pc:sldMkLst>
        <pc:spChg chg="mod">
          <ac:chgData name="Issam Toufik" userId="910a7b8e-d50d-42b5-8a90-c9aaeb763a91" providerId="ADAL" clId="{D3169A15-EC0C-4C6D-B54D-D9C20CE8DF55}" dt="2025-05-07T17:48:01.615" v="4" actId="20577"/>
          <ac:spMkLst>
            <pc:docMk/>
            <pc:sldMk cId="3993384960" sldId="382"/>
            <ac:spMk id="6146" creationId="{90A677AE-93BD-F239-671F-7905F07DE1A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OP#53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Tokyo, Japan, 15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May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OP#53_08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MHPG report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371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20B08E-7533-2E50-C221-DBB168789988}"/>
              </a:ext>
            </a:extLst>
          </p:cNvPr>
          <p:cNvSpPr txBox="1">
            <a:spLocks/>
          </p:cNvSpPr>
          <p:nvPr/>
        </p:nvSpPr>
        <p:spPr bwMode="auto">
          <a:xfrm>
            <a:off x="838200" y="2267060"/>
            <a:ext cx="10515600" cy="336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/>
              <a:t> MHPG meetings and MoO/ToR going forward - revised</a:t>
            </a:r>
          </a:p>
          <a:p>
            <a:endParaRPr lang="en-US" altLang="en-US"/>
          </a:p>
          <a:p>
            <a:r>
              <a:rPr lang="en-US" altLang="en-US"/>
              <a:t> 3GPP meeting planning: overall rota and 2027 plans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r>
              <a:rPr lang="en-GB" altLang="en-US" dirty="0"/>
              <a:t> </a:t>
            </a:r>
            <a:r>
              <a:rPr lang="en-GB" altLang="en-US" dirty="0">
                <a:solidFill>
                  <a:srgbClr val="FF0000"/>
                </a:solidFill>
              </a:rPr>
              <a:t>- revised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MHPG Mode of Operation and </a:t>
            </a:r>
            <a:r>
              <a:rPr lang="en-US" altLang="en-US" dirty="0" err="1"/>
              <a:t>ToR</a:t>
            </a:r>
            <a:r>
              <a:rPr lang="en-US" altLang="en-US" dirty="0"/>
              <a:t> post PCG#52/OP#51 </a:t>
            </a:r>
            <a:br>
              <a:rPr lang="en-US" altLang="en-US" dirty="0"/>
            </a:br>
            <a:endParaRPr lang="en-US" altLang="en-US" dirty="0">
              <a:highlight>
                <a:srgbClr val="00FF00"/>
              </a:highlight>
            </a:endParaRPr>
          </a:p>
          <a:p>
            <a:pPr lvl="1"/>
            <a:r>
              <a:rPr lang="en-US" altLang="en-US" dirty="0"/>
              <a:t>MHPG to continue as a standing group with a streamlined focus on compiling the 3GPP calendar of meetings and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Target 1 MHPG electronic meeting per year, in early </a:t>
            </a:r>
            <a:r>
              <a:rPr lang="en-US" altLang="en-US" dirty="0">
                <a:solidFill>
                  <a:srgbClr val="FF0000"/>
                </a:solidFill>
              </a:rPr>
              <a:t>April</a:t>
            </a:r>
            <a:r>
              <a:rPr lang="en-US" altLang="en-US" dirty="0"/>
              <a:t>, to nail down the 3GPP calendar and hosts for year (N+2).</a:t>
            </a:r>
          </a:p>
          <a:p>
            <a:pPr lvl="2"/>
            <a:r>
              <a:rPr lang="en-US" altLang="en-US" dirty="0">
                <a:solidFill>
                  <a:srgbClr val="FF0000"/>
                </a:solidFill>
              </a:rPr>
              <a:t>Note: MHPG#14 decided to move up the decision for the calendar from October to April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- </a:t>
            </a:r>
            <a:r>
              <a:rPr lang="en-GB" altLang="en-US" dirty="0">
                <a:solidFill>
                  <a:srgbClr val="FF0000"/>
                </a:solidFill>
              </a:rPr>
              <a:t>revised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  <a:endParaRPr lang="en-US" altLang="en-US" sz="2400" dirty="0"/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</a:t>
            </a:r>
            <a:r>
              <a:rPr lang="en-US" altLang="en-US" sz="2400" dirty="0">
                <a:solidFill>
                  <a:srgbClr val="FF0000"/>
                </a:solidFill>
              </a:rPr>
              <a:t>April</a:t>
            </a:r>
            <a:r>
              <a:rPr lang="en-US" altLang="en-US" sz="2400" dirty="0"/>
              <a:t> for year (N+2)</a:t>
            </a:r>
          </a:p>
          <a:p>
            <a:pPr lvl="1"/>
            <a:r>
              <a:rPr lang="en-US" altLang="en-US" sz="1800" dirty="0">
                <a:solidFill>
                  <a:srgbClr val="FF0000"/>
                </a:solidFill>
              </a:rPr>
              <a:t>Note: MHPG#14 decided to move up the decision for the calendar from October to April  </a:t>
            </a:r>
            <a:br>
              <a:rPr lang="en-US" altLang="en-US" sz="2000" dirty="0"/>
            </a:b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8950"/>
            <a:ext cx="105156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2000" b="1" u="sng" dirty="0"/>
              <a:t>2026</a:t>
            </a:r>
            <a:r>
              <a:rPr lang="en-US" sz="2000" b="1" dirty="0"/>
              <a:t>		</a:t>
            </a:r>
            <a:r>
              <a:rPr lang="en-US" sz="2000" b="1" u="sng" dirty="0"/>
              <a:t>2027</a:t>
            </a:r>
            <a:r>
              <a:rPr lang="en-US" sz="2000" b="1" dirty="0"/>
              <a:t>	</a:t>
            </a:r>
            <a:r>
              <a:rPr lang="en-US" sz="2000" b="1" u="sng" dirty="0"/>
              <a:t>2028</a:t>
            </a:r>
            <a:r>
              <a:rPr lang="en-US" sz="2000" b="1" dirty="0"/>
              <a:t>	</a:t>
            </a:r>
            <a:r>
              <a:rPr lang="en-US" sz="2000" b="1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</a:t>
            </a:r>
            <a:r>
              <a:rPr lang="en-US" sz="1600" dirty="0">
                <a:highlight>
                  <a:srgbClr val="00FFFF"/>
                </a:highlight>
              </a:rPr>
              <a:t>Europe*</a:t>
            </a:r>
            <a:r>
              <a:rPr lang="en-US" sz="1600" dirty="0"/>
              <a:t>	Korea	Japan</a:t>
            </a:r>
          </a:p>
          <a:p>
            <a:r>
              <a:rPr lang="en-US" sz="1600" dirty="0"/>
              <a:t>April CT1/3/4, SA2/3/4/5/6, RAN1/2/3/4 WGs: 		Europe		Europe	Europe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 err="1">
                <a:highlight>
                  <a:srgbClr val="FFFF00"/>
                </a:highlight>
              </a:rPr>
              <a:t>China</a:t>
            </a:r>
            <a:r>
              <a:rPr lang="en-US" altLang="ja-JP" sz="1600" dirty="0" err="1">
                <a:highlight>
                  <a:srgbClr val="FFFF00"/>
                </a:highlight>
                <a:sym typeface="Wingdings" pitchFamily="2" charset="2"/>
              </a:rPr>
              <a:t>Singapore</a:t>
            </a:r>
            <a:r>
              <a:rPr lang="en-US" altLang="ja-JP" sz="1600" dirty="0"/>
              <a:t>	China	China	</a:t>
            </a:r>
            <a:r>
              <a:rPr lang="en-US" altLang="ja-JP" sz="1600" dirty="0">
                <a:highlight>
                  <a:srgbClr val="FFFF00"/>
                </a:highlight>
              </a:rPr>
              <a:t>China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</a:t>
            </a:r>
            <a:r>
              <a:rPr lang="en-US" sz="1600" dirty="0">
                <a:highlight>
                  <a:srgbClr val="00FFFF"/>
                </a:highlight>
              </a:rPr>
              <a:t>India*</a:t>
            </a:r>
            <a:r>
              <a:rPr lang="en-US" sz="1600" dirty="0"/>
              <a:t>	</a:t>
            </a:r>
            <a:r>
              <a:rPr lang="en-US" sz="1600" dirty="0">
                <a:highlight>
                  <a:srgbClr val="FFFF00"/>
                </a:highlight>
              </a:rPr>
              <a:t>Europe</a:t>
            </a:r>
            <a:r>
              <a:rPr lang="en-US" sz="1600" dirty="0"/>
              <a:t>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NorAm	NorAm	NorAm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2F048C-E735-E7AB-4B29-52659A4732E1}"/>
              </a:ext>
            </a:extLst>
          </p:cNvPr>
          <p:cNvSpPr txBox="1"/>
          <p:nvPr/>
        </p:nvSpPr>
        <p:spPr>
          <a:xfrm>
            <a:off x="7041932" y="6579477"/>
            <a:ext cx="4183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FFFF00"/>
                </a:highlight>
                <a:latin typeface="+mn-lt"/>
              </a:rPr>
              <a:t>Earmarked for potential non-OP hosting offers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792B09-4994-239B-816F-D43BD157F256}"/>
              </a:ext>
            </a:extLst>
          </p:cNvPr>
          <p:cNvSpPr txBox="1"/>
          <p:nvPr/>
        </p:nvSpPr>
        <p:spPr>
          <a:xfrm>
            <a:off x="966952" y="6579477"/>
            <a:ext cx="4340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00FFFF"/>
                </a:highlight>
                <a:latin typeface="+mn-lt"/>
              </a:rPr>
              <a:t>*To be confirmed at TSG#108 June-2025 (Prague)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6302"/>
            <a:ext cx="10515600" cy="4499905"/>
          </a:xfrm>
        </p:spPr>
        <p:txBody>
          <a:bodyPr/>
          <a:lstStyle/>
          <a:p>
            <a:r>
              <a:rPr lang="en-US" sz="2000" b="0" dirty="0">
                <a:highlight>
                  <a:srgbClr val="00FF00"/>
                </a:highlight>
              </a:rPr>
              <a:t>February  CT WGs, SA WGs:	 		F2F in </a:t>
            </a:r>
            <a:r>
              <a:rPr lang="en-US" sz="2000" dirty="0">
                <a:highlight>
                  <a:srgbClr val="00FF00"/>
                </a:highlight>
              </a:rPr>
              <a:t>Korea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February RAN WGs:				F2F in Japan</a:t>
            </a:r>
          </a:p>
          <a:p>
            <a:r>
              <a:rPr lang="en-US" sz="2000" b="0" dirty="0"/>
              <a:t>March TSGs:	 				F2F in </a:t>
            </a:r>
            <a:r>
              <a:rPr lang="en-US" sz="2000" dirty="0">
                <a:highlight>
                  <a:srgbClr val="00FFFF"/>
                </a:highlight>
              </a:rPr>
              <a:t>Europe*</a:t>
            </a:r>
            <a:endParaRPr lang="en-US" sz="2000" b="0" dirty="0">
              <a:highlight>
                <a:srgbClr val="00FFFF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April </a:t>
            </a:r>
            <a:r>
              <a:rPr lang="en-US" sz="2000" dirty="0">
                <a:highlight>
                  <a:srgbClr val="00FF00"/>
                </a:highlight>
              </a:rPr>
              <a:t>SA2/3/4/5/6, </a:t>
            </a:r>
            <a:r>
              <a:rPr lang="en-US" sz="2000" b="0" dirty="0">
                <a:highlight>
                  <a:srgbClr val="00FF00"/>
                </a:highlight>
              </a:rPr>
              <a:t>CT1/3/4, RAN1/2/3/4 WGs: 	F2F in Europ</a:t>
            </a:r>
            <a:r>
              <a:rPr lang="en-US" sz="2000" dirty="0">
                <a:highlight>
                  <a:srgbClr val="00FF00"/>
                </a:highlight>
              </a:rPr>
              <a:t>e</a:t>
            </a:r>
            <a:endParaRPr lang="en-US" sz="2000" b="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May RAN, SA, CT WGs:				F2F in China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June TSGs:					F2F in </a:t>
            </a:r>
            <a:r>
              <a:rPr lang="en-US" sz="2000" b="0" dirty="0">
                <a:highlight>
                  <a:srgbClr val="00FF00"/>
                </a:highlight>
                <a:sym typeface="Wingdings" pitchFamily="2" charset="2"/>
              </a:rPr>
              <a:t>China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000" b="0" dirty="0">
                <a:highlight>
                  <a:srgbClr val="00FF00"/>
                </a:highlight>
              </a:rPr>
              <a:t>August </a:t>
            </a:r>
            <a:r>
              <a:rPr lang="en-US" sz="2000" dirty="0">
                <a:highlight>
                  <a:srgbClr val="00FF00"/>
                </a:highlight>
              </a:rPr>
              <a:t>RAN, SA, </a:t>
            </a:r>
            <a:r>
              <a:rPr lang="en-US" sz="2000" b="0" dirty="0">
                <a:highlight>
                  <a:srgbClr val="00FF00"/>
                </a:highlight>
              </a:rPr>
              <a:t>CT WGs:			F2F in Europe </a:t>
            </a:r>
          </a:p>
          <a:p>
            <a:r>
              <a:rPr lang="en-US" sz="2000" b="0" dirty="0"/>
              <a:t>September TSGs:				F2F in </a:t>
            </a:r>
            <a:r>
              <a:rPr lang="en-US" sz="2000" dirty="0">
                <a:highlight>
                  <a:srgbClr val="00FFFF"/>
                </a:highlight>
              </a:rPr>
              <a:t>India*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Oct SA2/3/4/5/6, CT1/3/4, RAN1/2/3/4 WGs:	</a:t>
            </a:r>
            <a:r>
              <a:rPr lang="en-US" sz="2000" dirty="0">
                <a:highlight>
                  <a:srgbClr val="00FF00"/>
                </a:highlight>
              </a:rPr>
              <a:t>F2F in Europe</a:t>
            </a:r>
          </a:p>
          <a:p>
            <a:r>
              <a:rPr lang="en-US" sz="2000" dirty="0">
                <a:highlight>
                  <a:srgbClr val="00FF00"/>
                </a:highlight>
              </a:rPr>
              <a:t>November CT WGs, SA WGs, RAN WGs:		F2F in NA</a:t>
            </a:r>
          </a:p>
          <a:p>
            <a:r>
              <a:rPr lang="en-US" sz="2000" b="0" dirty="0">
                <a:highlight>
                  <a:srgbClr val="00FF00"/>
                </a:highlight>
              </a:rPr>
              <a:t>Dec TSGs:					F2F in </a:t>
            </a:r>
            <a:r>
              <a:rPr lang="en-US" sz="2000" dirty="0">
                <a:highlight>
                  <a:srgbClr val="00FF00"/>
                </a:highlight>
              </a:rPr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C6CB05-8C4D-E960-8F69-F6584CC3F7BF}"/>
              </a:ext>
            </a:extLst>
          </p:cNvPr>
          <p:cNvSpPr txBox="1"/>
          <p:nvPr/>
        </p:nvSpPr>
        <p:spPr>
          <a:xfrm>
            <a:off x="7041931" y="6582506"/>
            <a:ext cx="4311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highlight>
                  <a:srgbClr val="00FFFF"/>
                </a:highlight>
                <a:latin typeface="+mn-lt"/>
              </a:rPr>
              <a:t>*To be confirmed at TSG#108 June-2025 (Prague)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CFC052-2474-4BC6-C9A4-6D505BDD23EA}"/>
              </a:ext>
            </a:extLst>
          </p:cNvPr>
          <p:cNvSpPr txBox="1"/>
          <p:nvPr/>
        </p:nvSpPr>
        <p:spPr>
          <a:xfrm>
            <a:off x="517636" y="6582506"/>
            <a:ext cx="603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600" dirty="0">
                <a:latin typeface="+mn-lt"/>
              </a:rPr>
              <a:t>Exact meeting dates to be confirmed at TSG#108 June-2025 (Prague)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E4AE5-15CD-D424-2F93-4389218BF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0A677AE-93BD-F239-671F-7905F07DE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Actions to OPs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D9951E42-CC59-702C-046C-03DE08A29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pPr lvl="1"/>
            <a:r>
              <a:rPr lang="en-US" altLang="en-US" dirty="0"/>
              <a:t>Endorse the revised planning timeline: to nail down the 3GPP calendar and hosts for year (N+2) in early April of year (N). 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3GPP meeting planning: endorse the plan for 2027</a:t>
            </a:r>
          </a:p>
          <a:p>
            <a:pPr lvl="1"/>
            <a:r>
              <a:rPr lang="en-US" altLang="en-US" dirty="0"/>
              <a:t>The exact meeting dates will be finalized at TSG#108 (June 2025, Prague)</a:t>
            </a:r>
          </a:p>
          <a:p>
            <a:pPr lvl="1"/>
            <a:r>
              <a:rPr lang="en-US" altLang="en-US" dirty="0"/>
              <a:t>The location for March and September TSGs will be confirmed at TSG#108 </a:t>
            </a:r>
          </a:p>
        </p:txBody>
      </p:sp>
    </p:spTree>
    <p:extLst>
      <p:ext uri="{BB962C8B-B14F-4D97-AF65-F5344CB8AC3E}">
        <p14:creationId xmlns:p14="http://schemas.microsoft.com/office/powerpoint/2010/main" val="399338496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18143</TotalTime>
  <Words>770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MHPG report</vt:lpstr>
      <vt:lpstr>Outline</vt:lpstr>
      <vt:lpstr>MHPG meetings and MoO - revised</vt:lpstr>
      <vt:lpstr>Location rota principles - revised</vt:lpstr>
      <vt:lpstr>Overall blueprint 2026 onwards</vt:lpstr>
      <vt:lpstr>2027 plan for ordinary F2F meetings</vt:lpstr>
      <vt:lpstr>Actions to OPs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634</cp:revision>
  <dcterms:created xsi:type="dcterms:W3CDTF">2010-02-05T13:52:04Z</dcterms:created>
  <dcterms:modified xsi:type="dcterms:W3CDTF">2025-05-07T17:48:06Z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