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3"/>
  </p:notesMasterIdLst>
  <p:handoutMasterIdLst>
    <p:handoutMasterId r:id="rId14"/>
  </p:handoutMasterIdLst>
  <p:sldIdLst>
    <p:sldId id="303" r:id="rId2"/>
    <p:sldId id="535" r:id="rId3"/>
    <p:sldId id="553" r:id="rId4"/>
    <p:sldId id="562" r:id="rId5"/>
    <p:sldId id="563" r:id="rId6"/>
    <p:sldId id="542" r:id="rId7"/>
    <p:sldId id="565" r:id="rId8"/>
    <p:sldId id="541" r:id="rId9"/>
    <p:sldId id="557" r:id="rId10"/>
    <p:sldId id="540" r:id="rId11"/>
    <p:sldId id="558" r:id="rId12"/>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162275-5D3D-4DFB-9018-5F22ED217115}" v="26" dt="2025-03-05T15:54:54.9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63" d="100"/>
          <a:sy n="63" d="100"/>
        </p:scale>
        <p:origin x="1160"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3"/>
    </p:cViewPr>
  </p:sorterViewPr>
  <p:notesViewPr>
    <p:cSldViewPr snapToGrid="0">
      <p:cViewPr varScale="1">
        <p:scale>
          <a:sx n="82" d="100"/>
          <a:sy n="82" d="100"/>
        </p:scale>
        <p:origin x="3972" y="78"/>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3/26/2025</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‹N°›</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3/26/2025</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‹N°›</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477054"/>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#53-Tokyo</a:t>
            </a:r>
          </a:p>
          <a:p>
            <a:pPr>
              <a:spcBef>
                <a:spcPct val="50000"/>
              </a:spcBef>
              <a:defRPr/>
            </a:pPr>
            <a:endParaRPr lang="en-GB" altLang="en-US" sz="1000" dirty="0">
              <a:solidFill>
                <a:schemeClr val="bg1"/>
              </a:solidFill>
            </a:endParaRP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‹N°›</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2024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338554"/>
          </a:xfrm>
          <a:prstGeom prst="rect">
            <a:avLst/>
          </a:prstGeom>
          <a:noFill/>
        </p:spPr>
        <p:txBody>
          <a:bodyPr wrap="square" rtlCol="0">
            <a:spAutoFit/>
          </a:bodyPr>
          <a:lstStyle/>
          <a:p>
            <a:r>
              <a:rPr lang="da-DK" sz="1600" b="1" i="1" dirty="0"/>
              <a:t>OP#53(25)05</a:t>
            </a:r>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latin typeface="+mn-lt"/>
              </a:rPr>
              <a:t>Full payment has been received from all OPs</a:t>
            </a: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r>
              <a:rPr lang="en-US" sz="2000" kern="0" dirty="0">
                <a:solidFill>
                  <a:srgbClr val="003366"/>
                </a:solidFill>
                <a:latin typeface="+mn-lt"/>
              </a:rPr>
              <a:t> </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2"/>
              </a:buBlip>
              <a:defRPr/>
            </a:pPr>
            <a:endParaRPr lang="en-US" sz="2800" kern="0" dirty="0">
              <a:solidFill>
                <a:srgbClr val="003366"/>
              </a:solidFill>
              <a:latin typeface="+mn-lt"/>
            </a:endParaRPr>
          </a:p>
          <a:p>
            <a:pPr>
              <a:lnSpc>
                <a:spcPct val="90000"/>
              </a:lnSpc>
              <a:spcBef>
                <a:spcPct val="20000"/>
              </a:spcBef>
              <a:defRPr/>
            </a:pPr>
            <a:endParaRPr lang="en-US" sz="2800" kern="0" dirty="0">
              <a:solidFill>
                <a:srgbClr val="003366"/>
              </a:solidFill>
              <a:latin typeface="+mn-lt"/>
            </a:endParaRPr>
          </a:p>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 </a:t>
            </a:r>
            <a:endParaRPr lang="en-US" sz="2000" kern="0" dirty="0">
              <a:solidFill>
                <a:srgbClr val="003366"/>
              </a:solidFill>
              <a:highlight>
                <a:srgbClr val="FFFF00"/>
              </a:highlight>
              <a:latin typeface="+mn-lt"/>
            </a:endParaRPr>
          </a:p>
          <a:p>
            <a:pPr>
              <a:lnSpc>
                <a:spcPct val="90000"/>
              </a:lnSpc>
              <a:spcBef>
                <a:spcPct val="20000"/>
              </a:spcBef>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pic>
        <p:nvPicPr>
          <p:cNvPr id="3" name="Image 2">
            <a:extLst>
              <a:ext uri="{FF2B5EF4-FFF2-40B4-BE49-F238E27FC236}">
                <a16:creationId xmlns:a16="http://schemas.microsoft.com/office/drawing/2014/main" id="{AD33819C-A080-C970-D5A6-0A913E406312}"/>
              </a:ext>
            </a:extLst>
          </p:cNvPr>
          <p:cNvPicPr>
            <a:picLocks noChangeAspect="1"/>
          </p:cNvPicPr>
          <p:nvPr/>
        </p:nvPicPr>
        <p:blipFill>
          <a:blip r:embed="rId3"/>
          <a:stretch>
            <a:fillRect/>
          </a:stretch>
        </p:blipFill>
        <p:spPr>
          <a:xfrm>
            <a:off x="1704736" y="1960712"/>
            <a:ext cx="7658110" cy="1929142"/>
          </a:xfrm>
          <a:prstGeom prst="rect">
            <a:avLst/>
          </a:prstGeom>
        </p:spPr>
      </p:pic>
      <p:sp>
        <p:nvSpPr>
          <p:cNvPr id="6" name="ZoneTexte 5">
            <a:extLst>
              <a:ext uri="{FF2B5EF4-FFF2-40B4-BE49-F238E27FC236}">
                <a16:creationId xmlns:a16="http://schemas.microsoft.com/office/drawing/2014/main" id="{B046F551-3859-9A0C-8A79-A81287BB8347}"/>
              </a:ext>
            </a:extLst>
          </p:cNvPr>
          <p:cNvSpPr txBox="1"/>
          <p:nvPr/>
        </p:nvSpPr>
        <p:spPr>
          <a:xfrm>
            <a:off x="1636823" y="3919149"/>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graphicFrame>
        <p:nvGraphicFramePr>
          <p:cNvPr id="2" name="Tableau 1">
            <a:extLst>
              <a:ext uri="{FF2B5EF4-FFF2-40B4-BE49-F238E27FC236}">
                <a16:creationId xmlns:a16="http://schemas.microsoft.com/office/drawing/2014/main" id="{5994BF98-59A7-FAC7-D1B8-FC848F86C9AF}"/>
              </a:ext>
            </a:extLst>
          </p:cNvPr>
          <p:cNvGraphicFramePr>
            <a:graphicFrameLocks noGrp="1"/>
          </p:cNvGraphicFramePr>
          <p:nvPr>
            <p:extLst>
              <p:ext uri="{D42A27DB-BD31-4B8C-83A1-F6EECF244321}">
                <p14:modId xmlns:p14="http://schemas.microsoft.com/office/powerpoint/2010/main" val="3873619162"/>
              </p:ext>
            </p:extLst>
          </p:nvPr>
        </p:nvGraphicFramePr>
        <p:xfrm>
          <a:off x="1205502" y="2423004"/>
          <a:ext cx="8628109" cy="3347078"/>
        </p:xfrm>
        <a:graphic>
          <a:graphicData uri="http://schemas.openxmlformats.org/drawingml/2006/table">
            <a:tbl>
              <a:tblPr firstRow="1" bandRow="1">
                <a:tableStyleId>{5C22544A-7EE6-4342-B048-85BDC9FD1C3A}</a:tableStyleId>
              </a:tblPr>
              <a:tblGrid>
                <a:gridCol w="3508041">
                  <a:extLst>
                    <a:ext uri="{9D8B030D-6E8A-4147-A177-3AD203B41FA5}">
                      <a16:colId xmlns:a16="http://schemas.microsoft.com/office/drawing/2014/main" val="265844795"/>
                    </a:ext>
                  </a:extLst>
                </a:gridCol>
                <a:gridCol w="1828228">
                  <a:extLst>
                    <a:ext uri="{9D8B030D-6E8A-4147-A177-3AD203B41FA5}">
                      <a16:colId xmlns:a16="http://schemas.microsoft.com/office/drawing/2014/main" val="3777774947"/>
                    </a:ext>
                  </a:extLst>
                </a:gridCol>
                <a:gridCol w="1674796">
                  <a:extLst>
                    <a:ext uri="{9D8B030D-6E8A-4147-A177-3AD203B41FA5}">
                      <a16:colId xmlns:a16="http://schemas.microsoft.com/office/drawing/2014/main" val="784692717"/>
                    </a:ext>
                  </a:extLst>
                </a:gridCol>
                <a:gridCol w="1617044">
                  <a:extLst>
                    <a:ext uri="{9D8B030D-6E8A-4147-A177-3AD203B41FA5}">
                      <a16:colId xmlns:a16="http://schemas.microsoft.com/office/drawing/2014/main" val="461467199"/>
                    </a:ext>
                  </a:extLst>
                </a:gridCol>
              </a:tblGrid>
              <a:tr h="0">
                <a:tc>
                  <a:txBody>
                    <a:bodyPr/>
                    <a:lstStyle/>
                    <a:p>
                      <a:pPr marL="71755" algn="l">
                        <a:spcBef>
                          <a:spcPts val="600"/>
                        </a:spcBef>
                        <a:spcAft>
                          <a:spcPts val="600"/>
                        </a:spcAft>
                        <a:tabLst>
                          <a:tab pos="900430" algn="l"/>
                          <a:tab pos="2970530" algn="l"/>
                          <a:tab pos="3780790" algn="l"/>
                          <a:tab pos="4500880" algn="l"/>
                          <a:tab pos="457200" algn="l"/>
                        </a:tabLst>
                      </a:pPr>
                      <a:r>
                        <a:rPr lang="en-AU" sz="1400" dirty="0">
                          <a:effectLst/>
                          <a:latin typeface="Arial" panose="020B0604020202020204" pitchFamily="34" charset="0"/>
                          <a:cs typeface="Arial" panose="020B0604020202020204" pitchFamily="34" charset="0"/>
                        </a:rPr>
                        <a:t>Budget line in k€</a:t>
                      </a:r>
                      <a:endParaRPr lang="en-GB" sz="1400" dirty="0">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tc>
                <a:tc>
                  <a:txBody>
                    <a:bodyPr/>
                    <a:lstStyle/>
                    <a:p>
                      <a:pPr algn="ctr">
                        <a:spcBef>
                          <a:spcPts val="1200"/>
                        </a:spcBef>
                        <a:spcAft>
                          <a:spcPts val="300"/>
                        </a:spcAft>
                        <a:tabLst>
                          <a:tab pos="900430" algn="l"/>
                          <a:tab pos="2970530" algn="l"/>
                          <a:tab pos="3780790" algn="l"/>
                          <a:tab pos="4500880" algn="l"/>
                        </a:tabLst>
                      </a:pPr>
                      <a:r>
                        <a:rPr lang="en-AU" sz="1400" b="1" kern="1200" dirty="0">
                          <a:solidFill>
                            <a:schemeClr val="lt1"/>
                          </a:solidFill>
                          <a:effectLst/>
                          <a:latin typeface="Arial" panose="020B0604020202020204" pitchFamily="34" charset="0"/>
                          <a:cs typeface="Arial" panose="020B0604020202020204" pitchFamily="34" charset="0"/>
                        </a:rPr>
                        <a:t>Initial budget </a:t>
                      </a:r>
                      <a:r>
                        <a:rPr lang="en-GB" sz="1400" b="1" kern="1200" dirty="0">
                          <a:solidFill>
                            <a:schemeClr val="lt1"/>
                          </a:solidFill>
                          <a:effectLst/>
                          <a:latin typeface="Arial" panose="020B0604020202020204" pitchFamily="34" charset="0"/>
                          <a:cs typeface="Arial" panose="020B0604020202020204" pitchFamily="34" charset="0"/>
                        </a:rPr>
                        <a:t>2024 </a:t>
                      </a:r>
                    </a:p>
                  </a:txBody>
                  <a:tcPr marL="0" marR="0" marT="0" marB="0" anchor="ctr"/>
                </a:tc>
                <a:tc>
                  <a:txBody>
                    <a:bodyPr/>
                    <a:lstStyle/>
                    <a:p>
                      <a:pPr algn="ctr">
                        <a:spcBef>
                          <a:spcPts val="1200"/>
                        </a:spcBef>
                        <a:spcAft>
                          <a:spcPts val="300"/>
                        </a:spcAft>
                        <a:tabLst>
                          <a:tab pos="900430" algn="l"/>
                          <a:tab pos="2970530" algn="l"/>
                          <a:tab pos="3780790" algn="l"/>
                          <a:tab pos="4500880" algn="l"/>
                        </a:tabLst>
                      </a:pPr>
                      <a:r>
                        <a:rPr lang="en-AU" sz="1400" b="1" kern="1200" dirty="0">
                          <a:solidFill>
                            <a:schemeClr val="lt1"/>
                          </a:solidFill>
                          <a:effectLst/>
                          <a:latin typeface="Arial" panose="020B0604020202020204" pitchFamily="34" charset="0"/>
                          <a:cs typeface="Arial" panose="020B0604020202020204" pitchFamily="34" charset="0"/>
                        </a:rPr>
                        <a:t>Actual 2024</a:t>
                      </a:r>
                    </a:p>
                  </a:txBody>
                  <a:tcPr marL="0" marR="0" marT="0" marB="0" anchor="ctr"/>
                </a:tc>
                <a:tc>
                  <a:txBody>
                    <a:bodyPr/>
                    <a:lstStyle/>
                    <a:p>
                      <a:pPr algn="ctr">
                        <a:spcBef>
                          <a:spcPts val="1200"/>
                        </a:spcBef>
                        <a:spcAft>
                          <a:spcPts val="300"/>
                        </a:spcAft>
                        <a:tabLst>
                          <a:tab pos="900430" algn="l"/>
                          <a:tab pos="2970530" algn="l"/>
                          <a:tab pos="3780790" algn="l"/>
                          <a:tab pos="4500880" algn="l"/>
                        </a:tabLst>
                      </a:pPr>
                      <a:r>
                        <a:rPr lang="en-AU" sz="1400" b="1" kern="1200" dirty="0">
                          <a:solidFill>
                            <a:schemeClr val="lt1"/>
                          </a:solidFill>
                          <a:effectLst/>
                          <a:latin typeface="Arial" panose="020B0604020202020204" pitchFamily="34" charset="0"/>
                          <a:ea typeface="+mn-ea"/>
                          <a:cs typeface="Arial" panose="020B0604020202020204" pitchFamily="34" charset="0"/>
                        </a:rPr>
                        <a:t>Variation</a:t>
                      </a:r>
                    </a:p>
                  </a:txBody>
                  <a:tcPr marL="0" marR="0" marT="0" marB="0" anchor="ctr"/>
                </a:tc>
                <a:extLst>
                  <a:ext uri="{0D108BD9-81ED-4DB2-BD59-A6C34878D82A}">
                    <a16:rowId xmlns:a16="http://schemas.microsoft.com/office/drawing/2014/main" val="1773480462"/>
                  </a:ext>
                </a:extLst>
              </a:tr>
              <a:tr h="293351">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200" dirty="0">
                          <a:effectLst/>
                          <a:latin typeface="Arial" panose="020B0604020202020204" pitchFamily="34" charset="0"/>
                          <a:cs typeface="Arial" panose="020B0604020202020204" pitchFamily="34" charset="0"/>
                        </a:rPr>
                        <a:t>Committee Support Staff</a:t>
                      </a:r>
                      <a:endParaRPr lang="en-GB" sz="12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200" b="0" i="0" u="none" strike="noStrike" dirty="0">
                          <a:solidFill>
                            <a:srgbClr val="000000"/>
                          </a:solidFill>
                          <a:effectLst/>
                          <a:latin typeface="Arial" panose="020B0604020202020204" pitchFamily="34" charset="0"/>
                        </a:rPr>
                        <a:t>2 468</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2 445</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-23</a:t>
                      </a:r>
                    </a:p>
                  </a:txBody>
                  <a:tcPr marL="6350" marR="6350" marT="6350" marB="0" anchor="ctr"/>
                </a:tc>
                <a:extLst>
                  <a:ext uri="{0D108BD9-81ED-4DB2-BD59-A6C34878D82A}">
                    <a16:rowId xmlns:a16="http://schemas.microsoft.com/office/drawing/2014/main" val="1982280243"/>
                  </a:ext>
                </a:extLst>
              </a:tr>
              <a:tr h="267419">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200" dirty="0">
                          <a:effectLst/>
                          <a:latin typeface="Arial" panose="020B0604020202020204" pitchFamily="34" charset="0"/>
                          <a:cs typeface="Arial" panose="020B0604020202020204" pitchFamily="34" charset="0"/>
                        </a:rPr>
                        <a:t>Committee Support Seconded Experts</a:t>
                      </a:r>
                      <a:endParaRPr lang="en-GB" sz="12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200" b="0" i="0" u="none" strike="noStrike">
                          <a:solidFill>
                            <a:srgbClr val="000000"/>
                          </a:solidFill>
                          <a:effectLst/>
                          <a:latin typeface="Arial" panose="020B0604020202020204" pitchFamily="34" charset="0"/>
                        </a:rPr>
                        <a:t>409</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409</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a:t>
                      </a:r>
                    </a:p>
                  </a:txBody>
                  <a:tcPr marL="6350" marR="6350" marT="6350" marB="0" anchor="ctr"/>
                </a:tc>
                <a:extLst>
                  <a:ext uri="{0D108BD9-81ED-4DB2-BD59-A6C34878D82A}">
                    <a16:rowId xmlns:a16="http://schemas.microsoft.com/office/drawing/2014/main" val="2422621593"/>
                  </a:ext>
                </a:extLst>
              </a:tr>
              <a:tr h="250166">
                <a:tc>
                  <a:txBody>
                    <a:bodyPr/>
                    <a:lstStyle/>
                    <a:p>
                      <a:pPr indent="90170" algn="just">
                        <a:lnSpc>
                          <a:spcPct val="100000"/>
                        </a:lnSpc>
                        <a:spcBef>
                          <a:spcPts val="600"/>
                        </a:spcBef>
                        <a:spcAft>
                          <a:spcPts val="1200"/>
                        </a:spcAft>
                        <a:tabLst>
                          <a:tab pos="900430" algn="l"/>
                          <a:tab pos="2970530" algn="l"/>
                          <a:tab pos="3780790" algn="l"/>
                          <a:tab pos="4500880" algn="l"/>
                        </a:tabLst>
                      </a:pPr>
                      <a:r>
                        <a:rPr lang="en-AU" sz="1200" dirty="0">
                          <a:effectLst/>
                          <a:latin typeface="Arial" panose="020B0604020202020204" pitchFamily="34" charset="0"/>
                          <a:cs typeface="Arial" panose="020B0604020202020204" pitchFamily="34" charset="0"/>
                        </a:rPr>
                        <a:t>Testing Support Staff</a:t>
                      </a:r>
                      <a:endParaRPr lang="en-GB" sz="12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200" b="0" i="0" u="none" strike="noStrike" dirty="0">
                          <a:solidFill>
                            <a:srgbClr val="000000"/>
                          </a:solidFill>
                          <a:effectLst/>
                          <a:latin typeface="Arial" panose="020B0604020202020204" pitchFamily="34" charset="0"/>
                        </a:rPr>
                        <a:t>160</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168</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+8</a:t>
                      </a:r>
                    </a:p>
                  </a:txBody>
                  <a:tcPr marL="6350" marR="6350" marT="6350" marB="0" anchor="ctr"/>
                </a:tc>
                <a:extLst>
                  <a:ext uri="{0D108BD9-81ED-4DB2-BD59-A6C34878D82A}">
                    <a16:rowId xmlns:a16="http://schemas.microsoft.com/office/drawing/2014/main" val="529380426"/>
                  </a:ext>
                </a:extLst>
              </a:tr>
              <a:tr h="232914">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200" dirty="0">
                          <a:effectLst/>
                          <a:latin typeface="Arial" panose="020B0604020202020204" pitchFamily="34" charset="0"/>
                          <a:cs typeface="Arial" panose="020B0604020202020204" pitchFamily="34" charset="0"/>
                        </a:rPr>
                        <a:t>Meeting IT Support</a:t>
                      </a:r>
                      <a:endParaRPr lang="en-GB" sz="12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200" b="0" i="0" u="none" strike="noStrike" dirty="0">
                          <a:solidFill>
                            <a:srgbClr val="000000"/>
                          </a:solidFill>
                          <a:effectLst/>
                          <a:latin typeface="Arial" panose="020B0604020202020204" pitchFamily="34" charset="0"/>
                        </a:rPr>
                        <a:t>125</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117</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-8</a:t>
                      </a:r>
                    </a:p>
                  </a:txBody>
                  <a:tcPr marL="6350" marR="6350" marT="6350" marB="0" anchor="ctr"/>
                </a:tc>
                <a:extLst>
                  <a:ext uri="{0D108BD9-81ED-4DB2-BD59-A6C34878D82A}">
                    <a16:rowId xmlns:a16="http://schemas.microsoft.com/office/drawing/2014/main" val="97398553"/>
                  </a:ext>
                </a:extLst>
              </a:tr>
              <a:tr h="319177">
                <a:tc>
                  <a:txBody>
                    <a:bodyPr/>
                    <a:lstStyle/>
                    <a:p>
                      <a:pPr indent="90170" algn="just">
                        <a:lnSpc>
                          <a:spcPct val="100000"/>
                        </a:lnSpc>
                        <a:spcBef>
                          <a:spcPts val="600"/>
                        </a:spcBef>
                        <a:spcAft>
                          <a:spcPts val="1200"/>
                        </a:spcAft>
                        <a:tabLst>
                          <a:tab pos="900430" algn="l"/>
                          <a:tab pos="2970530" algn="l"/>
                          <a:tab pos="3780790" algn="l"/>
                          <a:tab pos="4500880" algn="l"/>
                        </a:tabLst>
                      </a:pPr>
                      <a:r>
                        <a:rPr lang="en-AU" sz="1200" dirty="0">
                          <a:effectLst/>
                          <a:latin typeface="Arial" panose="020B0604020202020204" pitchFamily="34" charset="0"/>
                          <a:cs typeface="Arial" panose="020B0604020202020204" pitchFamily="34" charset="0"/>
                        </a:rPr>
                        <a:t>Promotional and Marketing Materials</a:t>
                      </a:r>
                      <a:endParaRPr lang="en-GB" sz="12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200" b="0" i="0" u="none" strike="noStrike">
                          <a:solidFill>
                            <a:srgbClr val="000000"/>
                          </a:solidFill>
                          <a:effectLst/>
                          <a:latin typeface="Arial" panose="020B0604020202020204" pitchFamily="34" charset="0"/>
                        </a:rPr>
                        <a:t>60</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61</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+1</a:t>
                      </a:r>
                    </a:p>
                  </a:txBody>
                  <a:tcPr marL="6350" marR="6350" marT="6350" marB="0" anchor="ctr"/>
                </a:tc>
                <a:extLst>
                  <a:ext uri="{0D108BD9-81ED-4DB2-BD59-A6C34878D82A}">
                    <a16:rowId xmlns:a16="http://schemas.microsoft.com/office/drawing/2014/main" val="2434857030"/>
                  </a:ext>
                </a:extLst>
              </a:tr>
              <a:tr h="224838">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200" dirty="0">
                          <a:effectLst/>
                          <a:latin typeface="Arial" panose="020B0604020202020204" pitchFamily="34" charset="0"/>
                          <a:cs typeface="Arial" panose="020B0604020202020204" pitchFamily="34" charset="0"/>
                        </a:rPr>
                        <a:t>Travel and subsistence</a:t>
                      </a:r>
                      <a:endParaRPr lang="en-GB" sz="12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200" b="0" i="0" u="none" strike="noStrike">
                          <a:solidFill>
                            <a:srgbClr val="000000"/>
                          </a:solidFill>
                          <a:effectLst/>
                          <a:latin typeface="Arial" panose="020B0604020202020204" pitchFamily="34" charset="0"/>
                        </a:rPr>
                        <a:t>645</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618</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-27</a:t>
                      </a:r>
                    </a:p>
                  </a:txBody>
                  <a:tcPr marL="6350" marR="6350" marT="6350" marB="0" anchor="ctr"/>
                </a:tc>
                <a:extLst>
                  <a:ext uri="{0D108BD9-81ED-4DB2-BD59-A6C34878D82A}">
                    <a16:rowId xmlns:a16="http://schemas.microsoft.com/office/drawing/2014/main" val="4272242495"/>
                  </a:ext>
                </a:extLst>
              </a:tr>
              <a:tr h="250717">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200" dirty="0">
                          <a:effectLst/>
                          <a:latin typeface="Arial" panose="020B0604020202020204" pitchFamily="34" charset="0"/>
                          <a:cs typeface="Arial" panose="020B0604020202020204" pitchFamily="34" charset="0"/>
                        </a:rPr>
                        <a:t>Training</a:t>
                      </a:r>
                      <a:endParaRPr lang="en-GB" sz="12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200" b="0" i="0" u="none" strike="noStrike">
                          <a:solidFill>
                            <a:srgbClr val="000000"/>
                          </a:solidFill>
                          <a:effectLst/>
                          <a:latin typeface="Arial" panose="020B0604020202020204" pitchFamily="34" charset="0"/>
                        </a:rPr>
                        <a:t>20</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20</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a:t>
                      </a:r>
                    </a:p>
                  </a:txBody>
                  <a:tcPr marL="6350" marR="6350" marT="6350" marB="0" anchor="ctr"/>
                </a:tc>
                <a:extLst>
                  <a:ext uri="{0D108BD9-81ED-4DB2-BD59-A6C34878D82A}">
                    <a16:rowId xmlns:a16="http://schemas.microsoft.com/office/drawing/2014/main" val="3801042695"/>
                  </a:ext>
                </a:extLst>
              </a:tr>
              <a:tr h="240437">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200" dirty="0">
                          <a:effectLst/>
                          <a:latin typeface="Arial" panose="020B0604020202020204" pitchFamily="34" charset="0"/>
                          <a:cs typeface="Arial" panose="020B0604020202020204" pitchFamily="34" charset="0"/>
                        </a:rPr>
                        <a:t>Overhead</a:t>
                      </a:r>
                    </a:p>
                  </a:txBody>
                  <a:tcPr marL="0" marR="0" marT="0" marB="0" anchor="ctr"/>
                </a:tc>
                <a:tc>
                  <a:txBody>
                    <a:bodyPr/>
                    <a:lstStyle/>
                    <a:p>
                      <a:pPr algn="ctr" rtl="0" fontAlgn="ctr"/>
                      <a:r>
                        <a:rPr lang="en-GB" sz="1200" b="0" i="0" u="none" strike="noStrike" dirty="0">
                          <a:solidFill>
                            <a:srgbClr val="000000"/>
                          </a:solidFill>
                          <a:effectLst/>
                          <a:latin typeface="Arial" panose="020B0604020202020204" pitchFamily="34" charset="0"/>
                        </a:rPr>
                        <a:t>1 508</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1 408</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-100</a:t>
                      </a:r>
                      <a:endParaRPr lang="en-GB" sz="1200" b="0" i="0" u="none" strike="noStrike" dirty="0">
                        <a:solidFill>
                          <a:srgbClr val="FF0000"/>
                        </a:solidFill>
                        <a:effectLst/>
                        <a:latin typeface="Arial" panose="020B0604020202020204" pitchFamily="34" charset="0"/>
                      </a:endParaRPr>
                    </a:p>
                  </a:txBody>
                  <a:tcPr marL="6350" marR="6350" marT="6350" marB="0" anchor="ctr"/>
                </a:tc>
                <a:extLst>
                  <a:ext uri="{0D108BD9-81ED-4DB2-BD59-A6C34878D82A}">
                    <a16:rowId xmlns:a16="http://schemas.microsoft.com/office/drawing/2014/main" val="1340343684"/>
                  </a:ext>
                </a:extLst>
              </a:tr>
              <a:tr h="215661">
                <a:tc>
                  <a:txBody>
                    <a:bodyPr/>
                    <a:lstStyle/>
                    <a:p>
                      <a:pPr marL="71755" algn="just">
                        <a:lnSpc>
                          <a:spcPct val="100000"/>
                        </a:lnSpc>
                        <a:spcBef>
                          <a:spcPts val="600"/>
                        </a:spcBef>
                        <a:spcAft>
                          <a:spcPts val="1200"/>
                        </a:spcAft>
                        <a:tabLst>
                          <a:tab pos="900430" algn="l"/>
                          <a:tab pos="2970530" algn="l"/>
                          <a:tab pos="3780790" algn="l"/>
                          <a:tab pos="4500880" algn="l"/>
                        </a:tabLst>
                      </a:pPr>
                      <a:r>
                        <a:rPr lang="en-AU" sz="1200" dirty="0">
                          <a:effectLst/>
                          <a:latin typeface="Arial" panose="020B0604020202020204" pitchFamily="34" charset="0"/>
                          <a:cs typeface="Arial" panose="020B0604020202020204" pitchFamily="34" charset="0"/>
                        </a:rPr>
                        <a:t>Contingency</a:t>
                      </a:r>
                      <a:endParaRPr lang="en-GB" sz="1200" dirty="0">
                        <a:effectLst/>
                        <a:latin typeface="Arial" panose="020B0604020202020204" pitchFamily="34" charset="0"/>
                        <a:cs typeface="Arial" panose="020B0604020202020204" pitchFamily="34" charset="0"/>
                      </a:endParaRPr>
                    </a:p>
                  </a:txBody>
                  <a:tcPr marL="0" marR="0" marT="0" marB="0" anchor="ctr"/>
                </a:tc>
                <a:tc>
                  <a:txBody>
                    <a:bodyPr/>
                    <a:lstStyle/>
                    <a:p>
                      <a:pPr algn="ctr" rtl="0" fontAlgn="ctr"/>
                      <a:r>
                        <a:rPr lang="en-GB" sz="1200" b="0" i="0" u="none" strike="noStrike" dirty="0">
                          <a:solidFill>
                            <a:srgbClr val="000000"/>
                          </a:solidFill>
                          <a:effectLst/>
                          <a:latin typeface="Arial" panose="020B0604020202020204" pitchFamily="34" charset="0"/>
                        </a:rPr>
                        <a:t>150</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4</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-146</a:t>
                      </a:r>
                    </a:p>
                  </a:txBody>
                  <a:tcPr marL="6350" marR="6350" marT="6350" marB="0" anchor="ctr"/>
                </a:tc>
                <a:extLst>
                  <a:ext uri="{0D108BD9-81ED-4DB2-BD59-A6C34878D82A}">
                    <a16:rowId xmlns:a16="http://schemas.microsoft.com/office/drawing/2014/main" val="67695799"/>
                  </a:ext>
                </a:extLst>
              </a:tr>
              <a:tr h="294640">
                <a:tc>
                  <a:txBody>
                    <a:bodyPr/>
                    <a:lstStyle/>
                    <a:p>
                      <a:pPr marL="71755" algn="l" defTabSz="914400" rtl="0" eaLnBrk="1" latinLnBrk="0" hangingPunct="1">
                        <a:spcBef>
                          <a:spcPts val="600"/>
                        </a:spcBef>
                        <a:spcAft>
                          <a:spcPts val="600"/>
                        </a:spcAft>
                        <a:tabLst>
                          <a:tab pos="900430" algn="l"/>
                          <a:tab pos="2970530" algn="l"/>
                          <a:tab pos="3780790" algn="l"/>
                          <a:tab pos="4500880" algn="l"/>
                          <a:tab pos="457200" algn="l"/>
                        </a:tabLst>
                      </a:pPr>
                      <a:r>
                        <a:rPr lang="en-AU" sz="1200" b="1" kern="1200" dirty="0">
                          <a:solidFill>
                            <a:schemeClr val="dk1"/>
                          </a:solidFill>
                          <a:effectLst/>
                          <a:latin typeface="Arial" panose="020B0604020202020204" pitchFamily="34" charset="0"/>
                          <a:ea typeface="+mn-ea"/>
                          <a:cs typeface="Arial" panose="020B0604020202020204" pitchFamily="34" charset="0"/>
                        </a:rPr>
                        <a:t>Total support Budget</a:t>
                      </a:r>
                      <a:endParaRPr lang="en-GB" sz="1200" b="1" kern="1200" dirty="0">
                        <a:solidFill>
                          <a:schemeClr val="dk1"/>
                        </a:solidFill>
                        <a:effectLst/>
                        <a:latin typeface="Arial" panose="020B0604020202020204" pitchFamily="34" charset="0"/>
                        <a:ea typeface="+mn-ea"/>
                        <a:cs typeface="Arial" panose="020B0604020202020204" pitchFamily="34" charset="0"/>
                      </a:endParaRPr>
                    </a:p>
                  </a:txBody>
                  <a:tcPr marL="0" marR="0" marT="0" marB="0" anchor="ctr"/>
                </a:tc>
                <a:tc>
                  <a:txBody>
                    <a:bodyPr/>
                    <a:lstStyle/>
                    <a:p>
                      <a:pPr algn="ctr" rtl="0" fontAlgn="ctr"/>
                      <a:r>
                        <a:rPr lang="en-GB" sz="1200" b="1" i="0" u="none" strike="noStrike" dirty="0">
                          <a:solidFill>
                            <a:srgbClr val="000000"/>
                          </a:solidFill>
                          <a:effectLst/>
                          <a:latin typeface="Arial" panose="020B0604020202020204" pitchFamily="34" charset="0"/>
                        </a:rPr>
                        <a:t>5 545</a:t>
                      </a:r>
                    </a:p>
                  </a:txBody>
                  <a:tcPr marL="6350" marR="6350" marT="6350" marB="0" anchor="ctr"/>
                </a:tc>
                <a:tc>
                  <a:txBody>
                    <a:bodyPr/>
                    <a:lstStyle/>
                    <a:p>
                      <a:pPr algn="ctr" rtl="0" fontAlgn="ctr"/>
                      <a:r>
                        <a:rPr lang="en-GB" sz="1200" b="1" i="0" u="none" strike="noStrike" dirty="0">
                          <a:solidFill>
                            <a:srgbClr val="000000"/>
                          </a:solidFill>
                          <a:effectLst/>
                          <a:latin typeface="Arial" panose="020B0604020202020204" pitchFamily="34" charset="0"/>
                        </a:rPr>
                        <a:t>5 327</a:t>
                      </a:r>
                    </a:p>
                  </a:txBody>
                  <a:tcPr marL="6350" marR="6350" marT="6350" marB="0" anchor="ctr"/>
                </a:tc>
                <a:tc>
                  <a:txBody>
                    <a:bodyPr/>
                    <a:lstStyle/>
                    <a:p>
                      <a:pPr algn="ctr" rtl="0" fontAlgn="ctr"/>
                      <a:r>
                        <a:rPr lang="en-GB" sz="1200" b="1" i="0" u="none" strike="noStrike" dirty="0">
                          <a:solidFill>
                            <a:srgbClr val="000000"/>
                          </a:solidFill>
                          <a:effectLst/>
                          <a:latin typeface="Arial" panose="020B0604020202020204" pitchFamily="34" charset="0"/>
                        </a:rPr>
                        <a:t>-294</a:t>
                      </a:r>
                      <a:endParaRPr lang="en-GB" sz="1200" b="1" i="0" u="none" strike="sngStrike" dirty="0">
                        <a:solidFill>
                          <a:srgbClr val="FF0000"/>
                        </a:solidFill>
                        <a:effectLst/>
                        <a:latin typeface="Arial" panose="020B0604020202020204" pitchFamily="34" charset="0"/>
                      </a:endParaRPr>
                    </a:p>
                  </a:txBody>
                  <a:tcPr marL="6350" marR="6350" marT="6350" marB="0" anchor="ctr"/>
                </a:tc>
                <a:extLst>
                  <a:ext uri="{0D108BD9-81ED-4DB2-BD59-A6C34878D82A}">
                    <a16:rowId xmlns:a16="http://schemas.microsoft.com/office/drawing/2014/main" val="3556350586"/>
                  </a:ext>
                </a:extLst>
              </a:tr>
              <a:tr h="231571">
                <a:tc>
                  <a:txBody>
                    <a:bodyPr/>
                    <a:lstStyle/>
                    <a:p>
                      <a:pPr marL="71755" marR="0" lvl="0" indent="0" algn="l" defTabSz="914400" rtl="0" eaLnBrk="1" fontAlgn="auto" latinLnBrk="0" hangingPunct="1">
                        <a:lnSpc>
                          <a:spcPct val="100000"/>
                        </a:lnSpc>
                        <a:spcBef>
                          <a:spcPts val="600"/>
                        </a:spcBef>
                        <a:spcAft>
                          <a:spcPts val="600"/>
                        </a:spcAft>
                        <a:buClrTx/>
                        <a:buSzTx/>
                        <a:buFontTx/>
                        <a:buNone/>
                        <a:tabLst>
                          <a:tab pos="900430" algn="l"/>
                          <a:tab pos="2970530" algn="l"/>
                          <a:tab pos="3780790" algn="l"/>
                          <a:tab pos="4500880" algn="l"/>
                          <a:tab pos="457200" algn="l"/>
                        </a:tabLst>
                        <a:defRPr/>
                      </a:pPr>
                      <a:r>
                        <a:rPr lang="en-AU" sz="1200" b="0" kern="1200" dirty="0">
                          <a:solidFill>
                            <a:schemeClr val="dk1"/>
                          </a:solidFill>
                          <a:effectLst/>
                          <a:latin typeface="Arial" panose="020B0604020202020204" pitchFamily="34" charset="0"/>
                          <a:ea typeface="+mn-ea"/>
                          <a:cs typeface="Arial" panose="020B0604020202020204" pitchFamily="34" charset="0"/>
                        </a:rPr>
                        <a:t>Specific Tasks Budget</a:t>
                      </a:r>
                    </a:p>
                  </a:txBody>
                  <a:tcPr marL="0" marR="0" marT="0" marB="0" anchor="ctr"/>
                </a:tc>
                <a:tc>
                  <a:txBody>
                    <a:bodyPr/>
                    <a:lstStyle/>
                    <a:p>
                      <a:pPr algn="ctr" rtl="0" fontAlgn="ctr"/>
                      <a:r>
                        <a:rPr lang="en-GB" sz="1200" b="0" i="0" u="none" strike="noStrike">
                          <a:solidFill>
                            <a:srgbClr val="000000"/>
                          </a:solidFill>
                          <a:effectLst/>
                          <a:latin typeface="Arial" panose="020B0604020202020204" pitchFamily="34" charset="0"/>
                        </a:rPr>
                        <a:t>829</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784</a:t>
                      </a:r>
                    </a:p>
                  </a:txBody>
                  <a:tcPr marL="6350" marR="6350" marT="6350" marB="0" anchor="ctr"/>
                </a:tc>
                <a:tc>
                  <a:txBody>
                    <a:bodyPr/>
                    <a:lstStyle/>
                    <a:p>
                      <a:pPr algn="ctr" rtl="0" fontAlgn="ctr"/>
                      <a:r>
                        <a:rPr lang="en-GB" sz="1200" b="0" i="0" u="none" strike="noStrike" dirty="0">
                          <a:solidFill>
                            <a:srgbClr val="000000"/>
                          </a:solidFill>
                          <a:effectLst/>
                          <a:latin typeface="Arial" panose="020B0604020202020204" pitchFamily="34" charset="0"/>
                        </a:rPr>
                        <a:t>-45</a:t>
                      </a:r>
                    </a:p>
                  </a:txBody>
                  <a:tcPr marL="6350" marR="6350" marT="6350" marB="0" anchor="ctr"/>
                </a:tc>
                <a:extLst>
                  <a:ext uri="{0D108BD9-81ED-4DB2-BD59-A6C34878D82A}">
                    <a16:rowId xmlns:a16="http://schemas.microsoft.com/office/drawing/2014/main" val="159072681"/>
                  </a:ext>
                </a:extLst>
              </a:tr>
              <a:tr h="312827">
                <a:tc>
                  <a:txBody>
                    <a:bodyPr/>
                    <a:lstStyle/>
                    <a:p>
                      <a:pPr marL="71755" algn="l">
                        <a:spcBef>
                          <a:spcPts val="600"/>
                        </a:spcBef>
                        <a:spcAft>
                          <a:spcPts val="600"/>
                        </a:spcAft>
                        <a:tabLst>
                          <a:tab pos="900430" algn="l"/>
                          <a:tab pos="2970530" algn="l"/>
                          <a:tab pos="3780790" algn="l"/>
                          <a:tab pos="4500880" algn="l"/>
                          <a:tab pos="457200" algn="l"/>
                        </a:tabLst>
                      </a:pPr>
                      <a:r>
                        <a:rPr lang="fr-FR"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Total Budget</a:t>
                      </a:r>
                      <a:endParaRPr lang="en-GB" sz="12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0" marR="0" marT="0" marB="0" anchor="ctr">
                    <a:solidFill>
                      <a:schemeClr val="accent1"/>
                    </a:solidFill>
                  </a:tcPr>
                </a:tc>
                <a:tc>
                  <a:txBody>
                    <a:bodyPr/>
                    <a:lstStyle/>
                    <a:p>
                      <a:pPr algn="ctr" rtl="0" fontAlgn="ctr"/>
                      <a:r>
                        <a:rPr lang="en-GB" sz="1200" b="1" i="0" u="none" strike="noStrike" dirty="0">
                          <a:solidFill>
                            <a:schemeClr val="bg1"/>
                          </a:solidFill>
                          <a:effectLst/>
                          <a:latin typeface="Arial" panose="020B0604020202020204" pitchFamily="34" charset="0"/>
                        </a:rPr>
                        <a:t>6 373</a:t>
                      </a:r>
                    </a:p>
                  </a:txBody>
                  <a:tcPr marL="6350" marR="6350" marT="6350" marB="0" anchor="ctr">
                    <a:solidFill>
                      <a:schemeClr val="accent1"/>
                    </a:solidFill>
                  </a:tcPr>
                </a:tc>
                <a:tc>
                  <a:txBody>
                    <a:bodyPr/>
                    <a:lstStyle/>
                    <a:p>
                      <a:pPr algn="ctr" rtl="0" fontAlgn="ctr"/>
                      <a:r>
                        <a:rPr lang="en-GB" sz="1200" b="1" i="0" u="none" strike="noStrike" dirty="0">
                          <a:solidFill>
                            <a:schemeClr val="bg1"/>
                          </a:solidFill>
                          <a:effectLst/>
                          <a:latin typeface="Arial" panose="020B0604020202020204" pitchFamily="34" charset="0"/>
                        </a:rPr>
                        <a:t>6 033</a:t>
                      </a:r>
                    </a:p>
                  </a:txBody>
                  <a:tcPr marL="6350" marR="6350" marT="6350" marB="0" anchor="ctr">
                    <a:solidFill>
                      <a:schemeClr val="accent1"/>
                    </a:solidFill>
                  </a:tcPr>
                </a:tc>
                <a:tc>
                  <a:txBody>
                    <a:bodyPr/>
                    <a:lstStyle/>
                    <a:p>
                      <a:pPr algn="ctr" rtl="0" fontAlgn="ctr"/>
                      <a:r>
                        <a:rPr lang="en-GB" sz="1200" b="1" i="0" u="none" strike="noStrike" dirty="0">
                          <a:solidFill>
                            <a:schemeClr val="bg1"/>
                          </a:solidFill>
                          <a:effectLst/>
                          <a:latin typeface="Arial" panose="020B0604020202020204" pitchFamily="34" charset="0"/>
                        </a:rPr>
                        <a:t>-339</a:t>
                      </a:r>
                      <a:endParaRPr lang="en-GB" sz="1200" b="1" i="0" u="none" strike="sngStrike" dirty="0">
                        <a:solidFill>
                          <a:schemeClr val="bg1"/>
                        </a:solidFill>
                        <a:effectLst/>
                        <a:latin typeface="Arial" panose="020B0604020202020204" pitchFamily="34" charset="0"/>
                      </a:endParaRPr>
                    </a:p>
                  </a:txBody>
                  <a:tcPr marL="6350" marR="6350" marT="6350" marB="0" anchor="ctr">
                    <a:solidFill>
                      <a:schemeClr val="accent1"/>
                    </a:solidFill>
                  </a:tcPr>
                </a:tc>
                <a:extLst>
                  <a:ext uri="{0D108BD9-81ED-4DB2-BD59-A6C34878D82A}">
                    <a16:rowId xmlns:a16="http://schemas.microsoft.com/office/drawing/2014/main" val="4142572470"/>
                  </a:ext>
                </a:extLst>
              </a:tr>
            </a:tbl>
          </a:graphicData>
        </a:graphic>
      </p:graphicFrame>
      <p:sp>
        <p:nvSpPr>
          <p:cNvPr id="3" name="ZoneTexte 2">
            <a:extLst>
              <a:ext uri="{FF2B5EF4-FFF2-40B4-BE49-F238E27FC236}">
                <a16:creationId xmlns:a16="http://schemas.microsoft.com/office/drawing/2014/main" id="{FA3E5D04-5887-99B8-7CD0-BB3822526DEC}"/>
              </a:ext>
            </a:extLst>
          </p:cNvPr>
          <p:cNvSpPr txBox="1"/>
          <p:nvPr/>
        </p:nvSpPr>
        <p:spPr>
          <a:xfrm>
            <a:off x="938931" y="1087918"/>
            <a:ext cx="9333781" cy="1200329"/>
          </a:xfrm>
          <a:prstGeom prst="rect">
            <a:avLst/>
          </a:prstGeom>
          <a:noFill/>
        </p:spPr>
        <p:txBody>
          <a:bodyPr wrap="square" rtlCol="0">
            <a:spAutoFit/>
          </a:bodyPr>
          <a:lstStyle/>
          <a:p>
            <a:pPr algn="just">
              <a:spcAft>
                <a:spcPts val="0"/>
              </a:spcAft>
              <a:tabLst>
                <a:tab pos="900430" algn="l"/>
                <a:tab pos="2970530" algn="l"/>
                <a:tab pos="3780790" algn="l"/>
                <a:tab pos="4500880" algn="l"/>
              </a:tabLst>
            </a:pPr>
            <a:r>
              <a:rPr lang="en-GB" sz="1800" kern="0" dirty="0">
                <a:latin typeface="+mn-lt"/>
              </a:rPr>
              <a:t>The following table shows the 2024 3GPP budget allocation and expenditure relating to each budget line. </a:t>
            </a:r>
          </a:p>
          <a:p>
            <a:pPr marL="742950" lvl="1" indent="-285750" algn="just">
              <a:spcAft>
                <a:spcPts val="0"/>
              </a:spcAft>
              <a:buFont typeface="Wingdings" panose="05000000000000000000" pitchFamily="2" charset="2"/>
              <a:buChar char="Ø"/>
              <a:tabLst>
                <a:tab pos="900430" algn="l"/>
                <a:tab pos="2970530" algn="l"/>
                <a:tab pos="3780790" algn="l"/>
                <a:tab pos="4500880" algn="l"/>
              </a:tabLst>
            </a:pPr>
            <a:r>
              <a:rPr lang="en-GB" sz="1800" kern="0" dirty="0">
                <a:latin typeface="+mn-lt"/>
              </a:rPr>
              <a:t>Total expenditure amounts to 6 033 k€ compared to a total budget of 6 373k€ .  </a:t>
            </a:r>
          </a:p>
          <a:p>
            <a:pPr marL="742950" lvl="1" indent="-285750" algn="just">
              <a:spcAft>
                <a:spcPts val="0"/>
              </a:spcAft>
              <a:buFont typeface="Wingdings" panose="05000000000000000000" pitchFamily="2" charset="2"/>
              <a:buChar char="Ø"/>
              <a:tabLst>
                <a:tab pos="900430" algn="l"/>
                <a:tab pos="2970530" algn="l"/>
                <a:tab pos="3780790" algn="l"/>
                <a:tab pos="4500880" algn="l"/>
              </a:tabLst>
            </a:pPr>
            <a:r>
              <a:rPr lang="en-GB" sz="1800" kern="0" dirty="0">
                <a:latin typeface="+mn-lt"/>
              </a:rPr>
              <a:t>This represents an underspent of 339 k€</a:t>
            </a:r>
            <a:endParaRPr lang="en-US" sz="1800" kern="0" dirty="0">
              <a:latin typeface="+mn-lt"/>
            </a:endParaRPr>
          </a:p>
        </p:txBody>
      </p:sp>
      <p:sp>
        <p:nvSpPr>
          <p:cNvPr id="5" name="ZoneTexte 4">
            <a:extLst>
              <a:ext uri="{FF2B5EF4-FFF2-40B4-BE49-F238E27FC236}">
                <a16:creationId xmlns:a16="http://schemas.microsoft.com/office/drawing/2014/main" id="{D4C249A2-FE01-6F52-428A-535D3BAE7FCB}"/>
              </a:ext>
            </a:extLst>
          </p:cNvPr>
          <p:cNvSpPr txBox="1"/>
          <p:nvPr/>
        </p:nvSpPr>
        <p:spPr>
          <a:xfrm>
            <a:off x="1101985" y="5781728"/>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t> Personnel (</a:t>
            </a:r>
            <a:r>
              <a:rPr lang="en-GB" sz="1800" dirty="0"/>
              <a:t>Committee Support Staff</a:t>
            </a:r>
            <a:r>
              <a:rPr lang="en-US" altLang="en-US" sz="1800" dirty="0"/>
              <a:t>)</a:t>
            </a:r>
          </a:p>
          <a:p>
            <a:pPr>
              <a:lnSpc>
                <a:spcPct val="90000"/>
              </a:lnSpc>
              <a:buFont typeface="Wingdings" panose="05000000000000000000" pitchFamily="2" charset="2"/>
              <a:buChar char="Ø"/>
            </a:pPr>
            <a:r>
              <a:rPr lang="en-US" altLang="en-US" sz="1800" dirty="0"/>
              <a:t> Personnel (MCC Seconded Experts)</a:t>
            </a:r>
          </a:p>
          <a:p>
            <a:pPr>
              <a:lnSpc>
                <a:spcPct val="90000"/>
              </a:lnSpc>
              <a:buFont typeface="Wingdings" panose="05000000000000000000" pitchFamily="2" charset="2"/>
              <a:buChar char="Ø"/>
            </a:pPr>
            <a:r>
              <a:rPr lang="en-US" altLang="en-US" sz="1800" dirty="0"/>
              <a:t> Personnel (IT support staff)</a:t>
            </a:r>
          </a:p>
          <a:p>
            <a:pPr>
              <a:lnSpc>
                <a:spcPct val="90000"/>
              </a:lnSpc>
              <a:buFont typeface="Wingdings" panose="05000000000000000000" pitchFamily="2" charset="2"/>
              <a:buChar char="Ø"/>
            </a:pPr>
            <a:r>
              <a:rPr lang="en-US" altLang="en-US" sz="1800" dirty="0"/>
              <a:t> Personnel (TTCN testing support staff)</a:t>
            </a:r>
          </a:p>
          <a:p>
            <a:pPr>
              <a:lnSpc>
                <a:spcPct val="90000"/>
              </a:lnSpc>
              <a:buFont typeface="Wingdings" panose="05000000000000000000" pitchFamily="2" charset="2"/>
              <a:buChar char="Ø"/>
            </a:pPr>
            <a:r>
              <a:rPr lang="en-US" altLang="en-US" sz="1800" dirty="0"/>
              <a:t> Personnel (TTCN STF 160 contractors)</a:t>
            </a:r>
          </a:p>
          <a:p>
            <a:pPr>
              <a:lnSpc>
                <a:spcPct val="90000"/>
              </a:lnSpc>
              <a:buFont typeface="Wingdings" panose="05000000000000000000" pitchFamily="2" charset="2"/>
              <a:buChar char="Ø"/>
            </a:pPr>
            <a:r>
              <a:rPr lang="en-US" altLang="en-US" sz="1800" dirty="0"/>
              <a:t> Personnel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Conclusions</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
        <p:nvSpPr>
          <p:cNvPr id="2" name="ZoneTexte 1">
            <a:extLst>
              <a:ext uri="{FF2B5EF4-FFF2-40B4-BE49-F238E27FC236}">
                <a16:creationId xmlns:a16="http://schemas.microsoft.com/office/drawing/2014/main" id="{7AB36730-8644-8C30-0196-8042B073F7F7}"/>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414401" y="503238"/>
            <a:ext cx="8420479" cy="647700"/>
          </a:xfrm>
          <a:prstGeom prst="rect">
            <a:avLst/>
          </a:prstGeom>
        </p:spPr>
        <p:txBody>
          <a:bodyPr/>
          <a:lstStyle/>
          <a:p>
            <a:pPr algn="ctr">
              <a:defRPr/>
            </a:pPr>
            <a:r>
              <a:rPr lang="en-GB" sz="2400" b="1" kern="0" dirty="0">
                <a:solidFill>
                  <a:srgbClr val="FF0000"/>
                </a:solidFill>
                <a:latin typeface="+mj-lt"/>
                <a:ea typeface="+mj-ea"/>
                <a:cs typeface="+mj-cs"/>
              </a:rPr>
              <a:t>Personnel - </a:t>
            </a:r>
            <a:r>
              <a:rPr lang="en-GB" sz="2400" b="1" dirty="0">
                <a:solidFill>
                  <a:srgbClr val="FF0000"/>
                </a:solidFill>
                <a:latin typeface="+mj-lt"/>
              </a:rPr>
              <a:t>Committee Support Staff and </a:t>
            </a:r>
            <a:r>
              <a:rPr lang="en-GB" sz="2400" b="1" kern="0" dirty="0">
                <a:solidFill>
                  <a:srgbClr val="FF0000"/>
                </a:solidFill>
                <a:latin typeface="+mj-lt"/>
                <a:ea typeface="+mj-ea"/>
                <a:cs typeface="+mj-cs"/>
              </a:rPr>
              <a:t>MCC Seconded Experts</a:t>
            </a:r>
          </a:p>
          <a:p>
            <a:pPr algn="ctr">
              <a:defRPr/>
            </a:pPr>
            <a:r>
              <a:rPr lang="en-GB" sz="3200" dirty="0"/>
              <a:t> </a:t>
            </a:r>
            <a:endParaRPr lang="en-GB" sz="3200" b="1" kern="0" dirty="0">
              <a:solidFill>
                <a:srgbClr val="FF3300"/>
              </a:solidFill>
              <a:latin typeface="+mj-lt"/>
              <a:ea typeface="+mj-ea"/>
              <a:cs typeface="+mj-cs"/>
            </a:endParaRPr>
          </a:p>
        </p:txBody>
      </p:sp>
      <p:sp>
        <p:nvSpPr>
          <p:cNvPr id="6" name="Subtitle 6"/>
          <p:cNvSpPr txBox="1">
            <a:spLocks/>
          </p:cNvSpPr>
          <p:nvPr/>
        </p:nvSpPr>
        <p:spPr bwMode="auto">
          <a:xfrm>
            <a:off x="1414401" y="1296955"/>
            <a:ext cx="9781563" cy="4721290"/>
          </a:xfrm>
          <a:prstGeom prst="rect">
            <a:avLst/>
          </a:prstGeom>
          <a:noFill/>
          <a:ln w="9525">
            <a:noFill/>
            <a:miter lim="800000"/>
            <a:headEnd/>
            <a:tailEnd/>
          </a:ln>
        </p:spPr>
        <p:txBody>
          <a:bodyPr/>
          <a:lstStyle/>
          <a:p>
            <a:pPr marL="285750" indent="-285750">
              <a:spcBef>
                <a:spcPct val="20000"/>
              </a:spcBef>
              <a:buFont typeface="Wingdings" panose="05000000000000000000" pitchFamily="2" charset="2"/>
              <a:buChar char="Ø"/>
              <a:defRPr/>
            </a:pPr>
            <a:r>
              <a:rPr lang="en-GB" sz="2000" b="1" kern="0" dirty="0">
                <a:solidFill>
                  <a:srgbClr val="FF3300"/>
                </a:solidFill>
                <a:latin typeface="+mj-lt"/>
                <a:ea typeface="+mj-ea"/>
                <a:cs typeface="+mj-cs"/>
              </a:rPr>
              <a:t>Committee Support Staff </a:t>
            </a:r>
          </a:p>
          <a:p>
            <a:pPr>
              <a:spcBef>
                <a:spcPct val="20000"/>
              </a:spcBef>
              <a:defRPr/>
            </a:pPr>
            <a:r>
              <a:rPr lang="en-GB" sz="1800" kern="0" dirty="0">
                <a:latin typeface="+mn-lt"/>
              </a:rPr>
              <a:t>Expenditure at the end of 2024 was  2 445 k€  out of an annual budget of 2 468 k€, which represents an underspend 23 k€.</a:t>
            </a:r>
          </a:p>
          <a:p>
            <a:pPr>
              <a:spcBef>
                <a:spcPct val="20000"/>
              </a:spcBef>
              <a:defRPr/>
            </a:pPr>
            <a:endParaRPr lang="en-GB" sz="1800" kern="0" dirty="0">
              <a:latin typeface="+mn-lt"/>
            </a:endParaRPr>
          </a:p>
          <a:p>
            <a:pPr marL="285750" indent="-285750">
              <a:spcBef>
                <a:spcPct val="20000"/>
              </a:spcBef>
              <a:buFont typeface="Wingdings" panose="05000000000000000000" pitchFamily="2" charset="2"/>
              <a:buChar char="Ø"/>
              <a:defRPr/>
            </a:pPr>
            <a:r>
              <a:rPr lang="en-GB" sz="2000" b="1" kern="0" dirty="0">
                <a:solidFill>
                  <a:srgbClr val="FF3300"/>
                </a:solidFill>
                <a:latin typeface="+mj-lt"/>
                <a:ea typeface="+mj-ea"/>
                <a:cs typeface="+mj-cs"/>
              </a:rPr>
              <a:t>MCC Seconded Experts</a:t>
            </a:r>
          </a:p>
          <a:p>
            <a:pPr>
              <a:spcBef>
                <a:spcPct val="20000"/>
              </a:spcBef>
              <a:defRPr/>
            </a:pPr>
            <a:r>
              <a:rPr lang="en-GB" sz="1800" kern="0" dirty="0">
                <a:latin typeface="+mn-lt"/>
              </a:rPr>
              <a:t>CCSA, TTA and TSDSI have each provided a seconded expert (in-lieu of payment ) that have worked full time within MCC throughout 2024. </a:t>
            </a:r>
          </a:p>
          <a:p>
            <a:pPr>
              <a:spcBef>
                <a:spcPct val="20000"/>
              </a:spcBef>
              <a:defRPr/>
            </a:pPr>
            <a:r>
              <a:rPr lang="en-GB" sz="1800" kern="0" dirty="0">
                <a:latin typeface="+mn-lt"/>
              </a:rPr>
              <a:t>They each have a value of 136 k€ which has been deducted from the invoices issued to those Partners.</a:t>
            </a:r>
          </a:p>
          <a:p>
            <a:pPr>
              <a:spcBef>
                <a:spcPct val="20000"/>
              </a:spcBef>
              <a:defRPr/>
            </a:pPr>
            <a:r>
              <a:rPr lang="en-GB" sz="1800" kern="0" dirty="0">
                <a:latin typeface="+mn-lt"/>
              </a:rPr>
              <a:t>At the year end the value of these experts totalled 409 k€ (rounded amount), in line with the budget.</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 </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
        <p:nvSpPr>
          <p:cNvPr id="2" name="ZoneTexte 1">
            <a:extLst>
              <a:ext uri="{FF2B5EF4-FFF2-40B4-BE49-F238E27FC236}">
                <a16:creationId xmlns:a16="http://schemas.microsoft.com/office/drawing/2014/main" id="{A05C3724-2FED-813C-4EB8-63CE101E1C80}"/>
              </a:ext>
            </a:extLst>
          </p:cNvPr>
          <p:cNvSpPr txBox="1"/>
          <p:nvPr/>
        </p:nvSpPr>
        <p:spPr>
          <a:xfrm>
            <a:off x="800060" y="6018245"/>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Personnel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746449" y="1147664"/>
            <a:ext cx="10288841" cy="5113176"/>
          </a:xfrm>
          <a:prstGeom prst="rect">
            <a:avLst/>
          </a:prstGeom>
          <a:noFill/>
          <a:ln w="9525">
            <a:noFill/>
            <a:miter lim="800000"/>
            <a:headEnd/>
            <a:tailEnd/>
          </a:ln>
        </p:spPr>
        <p:txBody>
          <a:bodyPr/>
          <a:lstStyle/>
          <a:p>
            <a:pPr>
              <a:spcBef>
                <a:spcPct val="20000"/>
              </a:spcBef>
              <a:defRPr/>
            </a:pPr>
            <a:r>
              <a:rPr lang="en-GB" sz="1600" kern="0" dirty="0">
                <a:latin typeface="+mn-lt"/>
              </a:rPr>
              <a:t>All F2F meeting occurrences where more than 100 delegates are expected to be present are now supported by dedicated IT personnel for the full duration of the meeting. This includes providing online access for remote attendees to the following meetings:</a:t>
            </a:r>
          </a:p>
          <a:p>
            <a:pPr marL="742950" lvl="1" indent="-285750">
              <a:spcBef>
                <a:spcPct val="20000"/>
              </a:spcBef>
              <a:buFont typeface="Arial" panose="020B0604020202020204" pitchFamily="34" charset="0"/>
              <a:buChar char="•"/>
              <a:defRPr/>
            </a:pPr>
            <a:r>
              <a:rPr lang="en-GB" sz="1600" kern="0" dirty="0">
                <a:latin typeface="+mn-lt"/>
              </a:rPr>
              <a:t>January: working groups in Sevilla (SA)</a:t>
            </a:r>
          </a:p>
          <a:p>
            <a:pPr marL="742950" lvl="1" indent="-285750">
              <a:spcBef>
                <a:spcPct val="20000"/>
              </a:spcBef>
              <a:buFont typeface="Arial" panose="020B0604020202020204" pitchFamily="34" charset="0"/>
              <a:buChar char="•"/>
              <a:defRPr/>
            </a:pPr>
            <a:r>
              <a:rPr lang="en-GB" sz="1600" kern="0" dirty="0">
                <a:latin typeface="+mn-lt"/>
              </a:rPr>
              <a:t>February: working groups in Athens (RAN, SA, CT)</a:t>
            </a:r>
          </a:p>
          <a:p>
            <a:pPr marL="742950" lvl="1" indent="-285750">
              <a:spcBef>
                <a:spcPct val="20000"/>
              </a:spcBef>
              <a:buFont typeface="Arial" panose="020B0604020202020204" pitchFamily="34" charset="0"/>
              <a:buChar char="•"/>
              <a:defRPr/>
            </a:pPr>
            <a:r>
              <a:rPr lang="en-GB" sz="1600" kern="0" dirty="0">
                <a:latin typeface="+mn-lt"/>
              </a:rPr>
              <a:t>March: TSG meetings in Maastricht </a:t>
            </a:r>
          </a:p>
          <a:p>
            <a:pPr marL="742950" lvl="1" indent="-285750">
              <a:spcBef>
                <a:spcPct val="20000"/>
              </a:spcBef>
              <a:buFont typeface="Arial" panose="020B0604020202020204" pitchFamily="34" charset="0"/>
              <a:buChar char="•"/>
              <a:defRPr/>
            </a:pPr>
            <a:r>
              <a:rPr lang="en-GB" sz="1600" kern="0" dirty="0">
                <a:latin typeface="+mn-lt"/>
              </a:rPr>
              <a:t>April: working groups in Changsha (RAN, SA, CT) with 4 hotels</a:t>
            </a:r>
          </a:p>
          <a:p>
            <a:pPr marL="742950" lvl="1" indent="-285750">
              <a:spcBef>
                <a:spcPct val="20000"/>
              </a:spcBef>
              <a:buFont typeface="Arial" panose="020B0604020202020204" pitchFamily="34" charset="0"/>
              <a:buChar char="•"/>
              <a:defRPr/>
            </a:pPr>
            <a:r>
              <a:rPr lang="en-GB" sz="1600" kern="0" dirty="0">
                <a:latin typeface="+mn-lt"/>
              </a:rPr>
              <a:t>May: working groups in Jeju (SA), Fukuoka (RAN), Hyderabad (CT)</a:t>
            </a:r>
          </a:p>
          <a:p>
            <a:pPr marL="742950" lvl="1" indent="-285750">
              <a:spcBef>
                <a:spcPct val="20000"/>
              </a:spcBef>
              <a:buFont typeface="Arial" panose="020B0604020202020204" pitchFamily="34" charset="0"/>
              <a:buChar char="•"/>
              <a:defRPr/>
            </a:pPr>
            <a:r>
              <a:rPr lang="en-GB" sz="1600" kern="0" dirty="0">
                <a:latin typeface="+mn-lt"/>
              </a:rPr>
              <a:t>June: TSG meetings in Shanghai</a:t>
            </a:r>
          </a:p>
          <a:p>
            <a:pPr marL="742950" lvl="1" indent="-285750">
              <a:spcBef>
                <a:spcPct val="20000"/>
              </a:spcBef>
              <a:buFont typeface="Arial" panose="020B0604020202020204" pitchFamily="34" charset="0"/>
              <a:buChar char="•"/>
              <a:defRPr/>
            </a:pPr>
            <a:r>
              <a:rPr lang="en-GB" sz="1600" kern="0" dirty="0">
                <a:latin typeface="+mn-lt"/>
              </a:rPr>
              <a:t>August: all working groups in Maastricht</a:t>
            </a:r>
          </a:p>
          <a:p>
            <a:pPr marL="742950" lvl="1" indent="-285750">
              <a:spcBef>
                <a:spcPct val="20000"/>
              </a:spcBef>
              <a:buFont typeface="Arial" panose="020B0604020202020204" pitchFamily="34" charset="0"/>
              <a:buChar char="•"/>
              <a:defRPr/>
            </a:pPr>
            <a:r>
              <a:rPr lang="en-GB" sz="1600" kern="0" dirty="0">
                <a:latin typeface="+mn-lt"/>
              </a:rPr>
              <a:t>September: TSG meetings in Melbourne</a:t>
            </a:r>
          </a:p>
          <a:p>
            <a:pPr marL="742950" lvl="1" indent="-285750">
              <a:spcBef>
                <a:spcPct val="20000"/>
              </a:spcBef>
              <a:buFont typeface="Arial" panose="020B0604020202020204" pitchFamily="34" charset="0"/>
              <a:buChar char="•"/>
              <a:defRPr/>
            </a:pPr>
            <a:r>
              <a:rPr lang="en-GB" sz="1600" kern="0" dirty="0">
                <a:latin typeface="+mn-lt"/>
              </a:rPr>
              <a:t>October: working groups in Hyderabad (SA) and Hefei (RAN, CT) with 4 hotels</a:t>
            </a:r>
          </a:p>
          <a:p>
            <a:pPr marL="742950" lvl="1" indent="-285750">
              <a:spcBef>
                <a:spcPct val="20000"/>
              </a:spcBef>
              <a:buFont typeface="Arial" panose="020B0604020202020204" pitchFamily="34" charset="0"/>
              <a:buChar char="•"/>
              <a:defRPr/>
            </a:pPr>
            <a:r>
              <a:rPr lang="en-GB" sz="1600" kern="0" dirty="0">
                <a:latin typeface="+mn-lt"/>
              </a:rPr>
              <a:t>November: working groups in Orlando (RAN, SA, CT)</a:t>
            </a:r>
          </a:p>
          <a:p>
            <a:pPr marL="742950" lvl="1" indent="-285750">
              <a:spcBef>
                <a:spcPct val="20000"/>
              </a:spcBef>
              <a:buFont typeface="Arial" panose="020B0604020202020204" pitchFamily="34" charset="0"/>
              <a:buChar char="•"/>
              <a:defRPr/>
            </a:pPr>
            <a:r>
              <a:rPr lang="en-GB" sz="1600" kern="0" dirty="0">
                <a:latin typeface="+mn-lt"/>
              </a:rPr>
              <a:t>December: TSG meetings in Madrid</a:t>
            </a:r>
          </a:p>
          <a:p>
            <a:pPr marL="285750" indent="-285750">
              <a:spcBef>
                <a:spcPct val="20000"/>
              </a:spcBef>
              <a:buFontTx/>
              <a:buChar char="-"/>
              <a:defRPr/>
            </a:pPr>
            <a:endParaRPr lang="en-GB" sz="1600" kern="0" dirty="0">
              <a:highlight>
                <a:srgbClr val="FFFF00"/>
              </a:highlight>
              <a:latin typeface="+mn-lt"/>
            </a:endParaRPr>
          </a:p>
          <a:p>
            <a:pPr>
              <a:spcBef>
                <a:spcPct val="20000"/>
              </a:spcBef>
              <a:defRPr/>
            </a:pPr>
            <a:r>
              <a:rPr lang="en-GB" sz="1600" kern="0" dirty="0">
                <a:latin typeface="+mn-lt"/>
              </a:rPr>
              <a:t>Taking the above into account, the expenditure under the IT support budget by the year-end amounted to 117 k€ (195,5 days), which represents an underspent of 8 k€.</a:t>
            </a:r>
          </a:p>
          <a:p>
            <a:pPr>
              <a:spcBef>
                <a:spcPct val="20000"/>
              </a:spcBef>
              <a:defRPr/>
            </a:pPr>
            <a:endParaRPr lang="en-GB" sz="1400" kern="0" dirty="0">
              <a:highlight>
                <a:srgbClr val="FFFF00"/>
              </a:highlight>
              <a:latin typeface="+mn-lt"/>
            </a:endParaRPr>
          </a:p>
          <a:p>
            <a:pPr lvl="1">
              <a:spcBef>
                <a:spcPct val="20000"/>
              </a:spcBef>
              <a:defRPr/>
            </a:pPr>
            <a:endParaRPr lang="en-GB" sz="1400" kern="0" dirty="0">
              <a:highlight>
                <a:srgbClr val="FFFF00"/>
              </a:highlight>
              <a:latin typeface="+mn-lt"/>
            </a:endParaRPr>
          </a:p>
          <a:p>
            <a:pPr lvl="1">
              <a:spcBef>
                <a:spcPct val="20000"/>
              </a:spcBef>
              <a:defRPr/>
            </a:pPr>
            <a:endParaRPr lang="en-GB" sz="1800" kern="0" dirty="0">
              <a:latin typeface="+mn-lt"/>
            </a:endParaRPr>
          </a:p>
        </p:txBody>
      </p:sp>
      <p:sp>
        <p:nvSpPr>
          <p:cNvPr id="2" name="ZoneTexte 1">
            <a:extLst>
              <a:ext uri="{FF2B5EF4-FFF2-40B4-BE49-F238E27FC236}">
                <a16:creationId xmlns:a16="http://schemas.microsoft.com/office/drawing/2014/main" id="{53390647-DDBB-5EC8-411F-AF54B902F7F5}"/>
              </a:ext>
            </a:extLst>
          </p:cNvPr>
          <p:cNvSpPr txBox="1"/>
          <p:nvPr/>
        </p:nvSpPr>
        <p:spPr>
          <a:xfrm>
            <a:off x="746449" y="6137729"/>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005840" y="506413"/>
            <a:ext cx="8894446" cy="647700"/>
          </a:xfrm>
          <a:prstGeom prst="rect">
            <a:avLst/>
          </a:prstGeom>
        </p:spPr>
        <p:txBody>
          <a:bodyPr/>
          <a:lstStyle/>
          <a:p>
            <a:pPr algn="ctr">
              <a:defRPr/>
            </a:pPr>
            <a:r>
              <a:rPr lang="en-GB" sz="2400" b="1" kern="0" dirty="0">
                <a:solidFill>
                  <a:srgbClr val="FF3300"/>
                </a:solidFill>
                <a:latin typeface="+mj-lt"/>
                <a:ea typeface="+mj-ea"/>
                <a:cs typeface="+mj-cs"/>
              </a:rPr>
              <a:t>Personnel - TTCN testing support staff</a:t>
            </a:r>
          </a:p>
          <a:p>
            <a:pPr algn="ctr">
              <a:defRPr/>
            </a:pPr>
            <a:r>
              <a:rPr lang="en-GB" sz="2400" b="1" kern="0" dirty="0">
                <a:solidFill>
                  <a:srgbClr val="FF3300"/>
                </a:solidFill>
                <a:latin typeface="+mn-lt"/>
                <a:ea typeface="+mj-ea"/>
                <a:cs typeface="+mj-cs"/>
              </a:rPr>
              <a:t>STF 160 -160P-160G-160Q contractors</a:t>
            </a:r>
            <a:endParaRPr lang="en-GB" sz="2400" b="1" kern="0" dirty="0">
              <a:solidFill>
                <a:srgbClr val="FF3300"/>
              </a:solidFill>
              <a:latin typeface="+mj-lt"/>
              <a:ea typeface="+mj-ea"/>
              <a:cs typeface="+mj-cs"/>
            </a:endParaRP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1178560" y="1292656"/>
            <a:ext cx="9977605" cy="3482544"/>
          </a:xfrm>
          <a:prstGeom prst="rect">
            <a:avLst/>
          </a:prstGeom>
          <a:noFill/>
          <a:ln w="9525">
            <a:noFill/>
            <a:miter lim="800000"/>
            <a:headEnd/>
            <a:tailEnd/>
          </a:ln>
        </p:spPr>
        <p:txBody>
          <a:bodyPr/>
          <a:lstStyle/>
          <a:p>
            <a:pPr marL="285750" indent="-285750">
              <a:spcBef>
                <a:spcPct val="20000"/>
              </a:spcBef>
              <a:buFont typeface="Wingdings" panose="05000000000000000000" pitchFamily="2" charset="2"/>
              <a:buChar char="Ø"/>
              <a:defRPr/>
            </a:pPr>
            <a:r>
              <a:rPr lang="en-GB" sz="1800" b="1" kern="0" dirty="0">
                <a:solidFill>
                  <a:srgbClr val="FF3300"/>
                </a:solidFill>
                <a:latin typeface="+mj-lt"/>
                <a:ea typeface="+mj-ea"/>
                <a:cs typeface="+mj-cs"/>
              </a:rPr>
              <a:t>TTCN testing support staff </a:t>
            </a:r>
          </a:p>
          <a:p>
            <a:pPr>
              <a:spcBef>
                <a:spcPct val="20000"/>
              </a:spcBef>
              <a:defRPr/>
            </a:pPr>
            <a:r>
              <a:rPr lang="en-GB" sz="1800" kern="0" dirty="0">
                <a:latin typeface="+mn-lt"/>
              </a:rPr>
              <a:t>One full-time TTCN support expert is provided to manage the development of TTCN within 3GPP. </a:t>
            </a:r>
          </a:p>
          <a:p>
            <a:pPr>
              <a:spcBef>
                <a:spcPct val="20000"/>
              </a:spcBef>
              <a:defRPr/>
            </a:pPr>
            <a:r>
              <a:rPr lang="en-GB" sz="1800" kern="0" dirty="0">
                <a:latin typeface="+mn-lt"/>
              </a:rPr>
              <a:t>At the end of 2024, the cost of that expert was 168 k€ out of an annual budget of 160 k€, representing an overspend of 8 k€.</a:t>
            </a:r>
          </a:p>
          <a:p>
            <a:pPr>
              <a:spcBef>
                <a:spcPct val="20000"/>
              </a:spcBef>
              <a:defRPr/>
            </a:pPr>
            <a:endParaRPr lang="en-GB" sz="1800" kern="0" dirty="0">
              <a:latin typeface="+mn-lt"/>
            </a:endParaRPr>
          </a:p>
          <a:p>
            <a:pPr marL="285750" indent="-285750">
              <a:spcBef>
                <a:spcPct val="20000"/>
              </a:spcBef>
              <a:buFont typeface="Wingdings" panose="05000000000000000000" pitchFamily="2" charset="2"/>
              <a:buChar char="Ø"/>
              <a:defRPr/>
            </a:pPr>
            <a:r>
              <a:rPr lang="en-GB" sz="1800" b="1" kern="0" dirty="0">
                <a:solidFill>
                  <a:srgbClr val="FF3300"/>
                </a:solidFill>
                <a:latin typeface="+mj-lt"/>
                <a:ea typeface="+mj-ea"/>
                <a:cs typeface="+mj-cs"/>
              </a:rPr>
              <a:t>TTCN STF 160 contractors</a:t>
            </a:r>
          </a:p>
          <a:p>
            <a:pPr>
              <a:spcBef>
                <a:spcPct val="20000"/>
              </a:spcBef>
              <a:defRPr/>
            </a:pPr>
            <a:r>
              <a:rPr lang="en-GB" sz="1800" kern="0" dirty="0">
                <a:latin typeface="+mn-lt"/>
              </a:rPr>
              <a:t>At the end of 2024,  784 k€ of contracts have been established for STF160 out of the annual budget of 829 k€. This represents an underspend of 45 k€.</a:t>
            </a:r>
          </a:p>
          <a:p>
            <a:pPr>
              <a:spcBef>
                <a:spcPct val="20000"/>
              </a:spcBef>
              <a:defRPr/>
            </a:pPr>
            <a:endParaRPr lang="en-GB" sz="1800" kern="0" dirty="0">
              <a:latin typeface="+mn-lt"/>
            </a:endParaRPr>
          </a:p>
          <a:p>
            <a:pPr marL="285750" indent="-285750">
              <a:spcBef>
                <a:spcPct val="20000"/>
              </a:spcBef>
              <a:buFont typeface="Wingdings" panose="05000000000000000000" pitchFamily="2" charset="2"/>
              <a:buChar char="Ø"/>
              <a:defRPr/>
            </a:pPr>
            <a:r>
              <a:rPr lang="en-GB" sz="1800" b="1" kern="0" dirty="0">
                <a:solidFill>
                  <a:srgbClr val="FF3300"/>
                </a:solidFill>
                <a:latin typeface="+mj-lt"/>
                <a:ea typeface="+mj-ea"/>
                <a:cs typeface="+mj-cs"/>
              </a:rPr>
              <a:t>TTCN STF 160P, 160G and 160Q contractors</a:t>
            </a:r>
          </a:p>
          <a:p>
            <a:pPr>
              <a:spcBef>
                <a:spcPct val="20000"/>
              </a:spcBef>
              <a:defRPr/>
            </a:pPr>
            <a:r>
              <a:rPr lang="en-GB" sz="1800" kern="0" dirty="0">
                <a:latin typeface="+mn-lt"/>
              </a:rPr>
              <a:t>The following voluntary funding were provided for TTCN development (rounded amounts):</a:t>
            </a:r>
          </a:p>
          <a:p>
            <a:pPr marL="742950" lvl="1" indent="-285750">
              <a:spcBef>
                <a:spcPct val="20000"/>
              </a:spcBef>
              <a:buFont typeface="Arial" panose="020B0604020202020204" pitchFamily="34" charset="0"/>
              <a:buChar char="•"/>
              <a:defRPr/>
            </a:pPr>
            <a:r>
              <a:rPr lang="en-GB" sz="1800" kern="0" dirty="0">
                <a:latin typeface="+mn-lt"/>
              </a:rPr>
              <a:t>86 k€ funded by CTIA</a:t>
            </a:r>
          </a:p>
          <a:p>
            <a:pPr marL="742950" lvl="1" indent="-285750">
              <a:spcBef>
                <a:spcPct val="20000"/>
              </a:spcBef>
              <a:buFont typeface="Arial" panose="020B0604020202020204" pitchFamily="34" charset="0"/>
              <a:buChar char="•"/>
              <a:defRPr/>
            </a:pPr>
            <a:r>
              <a:rPr lang="en-GB" sz="1800" kern="0" dirty="0">
                <a:latin typeface="+mn-lt"/>
              </a:rPr>
              <a:t>172 k€ funded by GCF  </a:t>
            </a:r>
          </a:p>
          <a:p>
            <a:pPr marL="742950" lvl="1" indent="-285750">
              <a:spcBef>
                <a:spcPct val="20000"/>
              </a:spcBef>
              <a:buFont typeface="Arial" panose="020B0604020202020204" pitchFamily="34" charset="0"/>
              <a:buChar char="•"/>
              <a:defRPr/>
            </a:pPr>
            <a:r>
              <a:rPr lang="en-GB" sz="1800" kern="0" dirty="0">
                <a:latin typeface="+mn-lt"/>
              </a:rPr>
              <a:t>29 k€ funded by Qualcomm</a:t>
            </a:r>
          </a:p>
          <a:p>
            <a:pPr>
              <a:spcBef>
                <a:spcPct val="20000"/>
              </a:spcBef>
              <a:defRPr/>
            </a:pPr>
            <a:r>
              <a:rPr lang="en-GB" sz="1800" kern="0" dirty="0">
                <a:latin typeface="+mn-lt"/>
              </a:rPr>
              <a:t>At the end of 2024, all of the above funds were exhausted.</a:t>
            </a:r>
            <a:endParaRPr lang="en-GB" sz="1800" i="1" kern="0" dirty="0">
              <a:latin typeface="+mn-lt"/>
            </a:endParaRPr>
          </a:p>
          <a:p>
            <a:pPr>
              <a:spcBef>
                <a:spcPct val="20000"/>
              </a:spcBef>
              <a:defRPr/>
            </a:pPr>
            <a:endParaRPr lang="en-GB" sz="1800" kern="0" dirty="0">
              <a:latin typeface="+mn-lt"/>
            </a:endParaRPr>
          </a:p>
          <a:p>
            <a:pPr>
              <a:spcBef>
                <a:spcPct val="20000"/>
              </a:spcBef>
              <a:defRPr/>
            </a:pPr>
            <a:endParaRPr lang="en-GB" sz="1800" kern="0" dirty="0">
              <a:highlight>
                <a:srgbClr val="FFFF00"/>
              </a:highlight>
              <a:latin typeface="+mn-lt"/>
            </a:endParaRPr>
          </a:p>
          <a:p>
            <a:pPr>
              <a:spcBef>
                <a:spcPct val="20000"/>
              </a:spcBef>
              <a:defRPr/>
            </a:pPr>
            <a:endParaRPr lang="en-GB" sz="1800" kern="0" dirty="0">
              <a:solidFill>
                <a:srgbClr val="FF0000"/>
              </a:solidFill>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
        <p:nvSpPr>
          <p:cNvPr id="2" name="ZoneTexte 1">
            <a:extLst>
              <a:ext uri="{FF2B5EF4-FFF2-40B4-BE49-F238E27FC236}">
                <a16:creationId xmlns:a16="http://schemas.microsoft.com/office/drawing/2014/main" id="{86F6BB33-5D8C-85CC-8316-B29C40E900B6}"/>
              </a:ext>
            </a:extLst>
          </p:cNvPr>
          <p:cNvSpPr txBox="1"/>
          <p:nvPr/>
        </p:nvSpPr>
        <p:spPr>
          <a:xfrm>
            <a:off x="756929" y="6125644"/>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Other Expenditures</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6</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1023458" y="1181103"/>
            <a:ext cx="10008066" cy="3444164"/>
          </a:xfrm>
          <a:prstGeom prst="rect">
            <a:avLst/>
          </a:prstGeom>
          <a:noFill/>
          <a:ln w="9525">
            <a:noFill/>
            <a:miter lim="800000"/>
            <a:headEnd/>
            <a:tailEnd/>
          </a:ln>
        </p:spPr>
        <p:txBody>
          <a:bodyPr/>
          <a:lstStyle/>
          <a:p>
            <a:pPr marL="285750" indent="-285750">
              <a:spcBef>
                <a:spcPct val="20000"/>
              </a:spcBef>
              <a:buFont typeface="Wingdings" panose="05000000000000000000" pitchFamily="2" charset="2"/>
              <a:buChar char="Ø"/>
              <a:defRPr/>
            </a:pPr>
            <a:r>
              <a:rPr lang="en-US" altLang="en-US" sz="1800" b="1" dirty="0">
                <a:solidFill>
                  <a:srgbClr val="FF3300"/>
                </a:solidFill>
              </a:rPr>
              <a:t>Travel and subsistence</a:t>
            </a:r>
            <a:endParaRPr lang="en-GB" sz="1800" kern="0" dirty="0">
              <a:latin typeface="+mn-lt"/>
            </a:endParaRPr>
          </a:p>
          <a:p>
            <a:pPr>
              <a:spcBef>
                <a:spcPct val="20000"/>
              </a:spcBef>
              <a:defRPr/>
            </a:pPr>
            <a:r>
              <a:rPr lang="en-GB" sz="1800" kern="0" dirty="0">
                <a:latin typeface="+mn-lt"/>
              </a:rPr>
              <a:t>The travel costs amounted to 618 k€ out of a budget of 645 k€.</a:t>
            </a:r>
          </a:p>
          <a:p>
            <a:pPr>
              <a:spcBef>
                <a:spcPct val="20000"/>
              </a:spcBef>
              <a:defRPr/>
            </a:pPr>
            <a:r>
              <a:rPr lang="en-GB" sz="1800" kern="0" dirty="0">
                <a:latin typeface="+mn-lt"/>
              </a:rPr>
              <a:t>This represents an underspend of 27 k€. </a:t>
            </a:r>
          </a:p>
          <a:p>
            <a:pPr>
              <a:spcBef>
                <a:spcPct val="20000"/>
              </a:spcBef>
              <a:defRPr/>
            </a:pPr>
            <a:endParaRPr lang="en-GB" sz="1800" kern="0" dirty="0">
              <a:highlight>
                <a:srgbClr val="FFFF00"/>
              </a:highlight>
              <a:latin typeface="+mn-lt"/>
            </a:endParaRPr>
          </a:p>
          <a:p>
            <a:pPr marL="285750" indent="-285750">
              <a:spcBef>
                <a:spcPct val="20000"/>
              </a:spcBef>
              <a:buFont typeface="Wingdings" panose="05000000000000000000" pitchFamily="2" charset="2"/>
              <a:buChar char="Ø"/>
              <a:defRPr/>
            </a:pPr>
            <a:r>
              <a:rPr lang="en-GB" altLang="en-US" sz="1800" b="1" dirty="0">
                <a:solidFill>
                  <a:srgbClr val="FF3300"/>
                </a:solidFill>
              </a:rPr>
              <a:t>Promotion and marketing materials</a:t>
            </a:r>
            <a:endParaRPr lang="en-GB" altLang="en-US" sz="1800" b="1" kern="0" dirty="0">
              <a:solidFill>
                <a:srgbClr val="FF3300"/>
              </a:solidFill>
              <a:latin typeface="+mn-lt"/>
            </a:endParaRPr>
          </a:p>
          <a:p>
            <a:pPr>
              <a:spcBef>
                <a:spcPct val="20000"/>
              </a:spcBef>
              <a:defRPr/>
            </a:pPr>
            <a:r>
              <a:rPr lang="en-GB" sz="1800" kern="0" dirty="0">
                <a:latin typeface="+mn-lt"/>
              </a:rPr>
              <a:t>The expenditure on promotion and marketing materials at the end of 2024 amounted to 61k€ from an annual budget of 60 k€.  </a:t>
            </a:r>
          </a:p>
          <a:p>
            <a:pPr>
              <a:spcBef>
                <a:spcPct val="20000"/>
              </a:spcBef>
              <a:defRPr/>
            </a:pPr>
            <a:r>
              <a:rPr lang="en-GB" sz="1800" kern="0" dirty="0">
                <a:latin typeface="+mn-lt"/>
              </a:rPr>
              <a:t>Here below, is a breakdown of promotion and marketing expenditures:</a:t>
            </a:r>
          </a:p>
          <a:p>
            <a:pPr marL="285750" indent="-285750">
              <a:spcBef>
                <a:spcPct val="20000"/>
              </a:spcBef>
              <a:buFont typeface="Wingdings" panose="05000000000000000000" pitchFamily="2" charset="2"/>
              <a:buChar char="Ø"/>
              <a:defRPr/>
            </a:pPr>
            <a:endParaRPr lang="en-GB" sz="1800" b="1" dirty="0">
              <a:solidFill>
                <a:srgbClr val="FF3300"/>
              </a:solidFill>
            </a:endParaRPr>
          </a:p>
        </p:txBody>
      </p:sp>
      <p:pic>
        <p:nvPicPr>
          <p:cNvPr id="2" name="Image 1">
            <a:extLst>
              <a:ext uri="{FF2B5EF4-FFF2-40B4-BE49-F238E27FC236}">
                <a16:creationId xmlns:a16="http://schemas.microsoft.com/office/drawing/2014/main" id="{5FCC8F93-D019-155A-7A1B-0FF6937E4872}"/>
              </a:ext>
            </a:extLst>
          </p:cNvPr>
          <p:cNvPicPr>
            <a:picLocks noChangeAspect="1"/>
          </p:cNvPicPr>
          <p:nvPr/>
        </p:nvPicPr>
        <p:blipFill>
          <a:blip r:embed="rId2"/>
          <a:stretch>
            <a:fillRect/>
          </a:stretch>
        </p:blipFill>
        <p:spPr>
          <a:xfrm>
            <a:off x="1160476" y="3898757"/>
            <a:ext cx="3974804" cy="2103260"/>
          </a:xfrm>
          <a:prstGeom prst="rect">
            <a:avLst/>
          </a:prstGeom>
        </p:spPr>
      </p:pic>
      <p:sp>
        <p:nvSpPr>
          <p:cNvPr id="3" name="ZoneTexte 2">
            <a:extLst>
              <a:ext uri="{FF2B5EF4-FFF2-40B4-BE49-F238E27FC236}">
                <a16:creationId xmlns:a16="http://schemas.microsoft.com/office/drawing/2014/main" id="{07576102-539E-A360-A2B4-311946F71C25}"/>
              </a:ext>
            </a:extLst>
          </p:cNvPr>
          <p:cNvSpPr txBox="1"/>
          <p:nvPr/>
        </p:nvSpPr>
        <p:spPr>
          <a:xfrm>
            <a:off x="756929" y="6125644"/>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12AEEBB0-2669-4840-AF84-F1F59C1C336C}"/>
              </a:ext>
            </a:extLst>
          </p:cNvPr>
          <p:cNvSpPr txBox="1">
            <a:spLocks/>
          </p:cNvSpPr>
          <p:nvPr/>
        </p:nvSpPr>
        <p:spPr bwMode="auto">
          <a:xfrm>
            <a:off x="889233" y="1189492"/>
            <a:ext cx="10670972" cy="162877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Three antitrust compliance training sessions were held during 2024, as follows:</a:t>
            </a:r>
          </a:p>
          <a:p>
            <a:pPr marL="742950" lvl="1" indent="-285750">
              <a:spcBef>
                <a:spcPct val="20000"/>
              </a:spcBef>
              <a:buFont typeface="Arial" panose="020B0604020202020204" pitchFamily="34" charset="0"/>
              <a:buChar char="•"/>
              <a:defRPr/>
            </a:pPr>
            <a:r>
              <a:rPr lang="en-GB" sz="1800" kern="0" dirty="0">
                <a:latin typeface="+mn-lt"/>
              </a:rPr>
              <a:t>03 September (EU Focus)</a:t>
            </a:r>
          </a:p>
          <a:p>
            <a:pPr marL="742950" lvl="1" indent="-285750">
              <a:spcBef>
                <a:spcPct val="20000"/>
              </a:spcBef>
              <a:buFont typeface="Arial" panose="020B0604020202020204" pitchFamily="34" charset="0"/>
              <a:buChar char="•"/>
              <a:defRPr/>
            </a:pPr>
            <a:r>
              <a:rPr lang="en-GB" sz="1800" kern="0" dirty="0">
                <a:latin typeface="+mn-lt"/>
              </a:rPr>
              <a:t>24 September (Asia Focus)</a:t>
            </a:r>
          </a:p>
          <a:p>
            <a:pPr marL="742950" lvl="1" indent="-285750">
              <a:spcBef>
                <a:spcPct val="20000"/>
              </a:spcBef>
              <a:buFont typeface="Arial" panose="020B0604020202020204" pitchFamily="34" charset="0"/>
              <a:buChar char="•"/>
              <a:defRPr/>
            </a:pPr>
            <a:r>
              <a:rPr lang="en-GB" sz="1800" kern="0" dirty="0">
                <a:latin typeface="+mn-lt"/>
              </a:rPr>
              <a:t>8 October (US Focus)</a:t>
            </a: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The expenditure on training at the end of 2024 amounted to 20 k€, as scheduled in the budget. </a:t>
            </a:r>
          </a:p>
        </p:txBody>
      </p:sp>
      <p:sp>
        <p:nvSpPr>
          <p:cNvPr id="2" name="ZoneTexte 1">
            <a:extLst>
              <a:ext uri="{FF2B5EF4-FFF2-40B4-BE49-F238E27FC236}">
                <a16:creationId xmlns:a16="http://schemas.microsoft.com/office/drawing/2014/main" id="{E5DBF23B-F28A-9595-440C-A8733B846C3F}"/>
              </a:ext>
            </a:extLst>
          </p:cNvPr>
          <p:cNvSpPr txBox="1"/>
          <p:nvPr/>
        </p:nvSpPr>
        <p:spPr>
          <a:xfrm>
            <a:off x="756929" y="6125644"/>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983283" y="1209769"/>
            <a:ext cx="10505703" cy="4438461"/>
          </a:xfrm>
          <a:prstGeom prst="rect">
            <a:avLst/>
          </a:prstGeom>
          <a:noFill/>
          <a:ln w="9525">
            <a:noFill/>
            <a:miter lim="800000"/>
            <a:headEnd/>
            <a:tailEnd/>
          </a:ln>
        </p:spPr>
        <p:txBody>
          <a:bodyPr/>
          <a:lstStyle/>
          <a:p>
            <a:pPr>
              <a:spcBef>
                <a:spcPct val="20000"/>
              </a:spcBef>
              <a:defRPr/>
            </a:pPr>
            <a:endParaRPr lang="en-GB" sz="1800" kern="0" dirty="0">
              <a:latin typeface="+mn-lt"/>
            </a:endParaRPr>
          </a:p>
          <a:p>
            <a:pPr algn="just">
              <a:spcAft>
                <a:spcPts val="1200"/>
              </a:spcAft>
              <a:tabLst>
                <a:tab pos="900430" algn="l"/>
                <a:tab pos="2970530" algn="l"/>
                <a:tab pos="3780790" algn="l"/>
                <a:tab pos="4500880" algn="l"/>
              </a:tabLst>
            </a:pPr>
            <a:r>
              <a:rPr lang="en-GB" sz="1800" kern="0" dirty="0">
                <a:latin typeface="+mn-lt"/>
              </a:rPr>
              <a:t>The overhead charges include accommodation, administration, and provision of general IT services. They are proportional to the </a:t>
            </a:r>
            <a:r>
              <a:rPr lang="en-AU" sz="1800" kern="0" dirty="0">
                <a:latin typeface="+mn-lt"/>
              </a:rPr>
              <a:t>Support Staff </a:t>
            </a:r>
            <a:r>
              <a:rPr lang="en-GB" sz="1800" kern="0" dirty="0">
                <a:latin typeface="+mn-lt"/>
              </a:rPr>
              <a:t>costs, including Task Forces and secondees. </a:t>
            </a:r>
          </a:p>
          <a:p>
            <a:pPr algn="just">
              <a:spcAft>
                <a:spcPts val="1200"/>
              </a:spcAft>
              <a:tabLst>
                <a:tab pos="900430" algn="l"/>
                <a:tab pos="2970530" algn="l"/>
                <a:tab pos="3780790" algn="l"/>
                <a:tab pos="4500880" algn="l"/>
              </a:tabLst>
            </a:pPr>
            <a:r>
              <a:rPr lang="en-GB" sz="1800" kern="0" dirty="0">
                <a:latin typeface="+mn-lt"/>
              </a:rPr>
              <a:t>This proportion has been stable for many years at 39%, except during the pandemic, when it was reduced to 36%. Based on the 2023 actuals, it was reviewed to 37%. External auditors confirm this figure annually.</a:t>
            </a:r>
          </a:p>
          <a:p>
            <a:pPr algn="just">
              <a:spcAft>
                <a:spcPts val="1200"/>
              </a:spcAft>
              <a:tabLst>
                <a:tab pos="900430" algn="l"/>
                <a:tab pos="2970530" algn="l"/>
                <a:tab pos="3780790" algn="l"/>
                <a:tab pos="4500880" algn="l"/>
              </a:tabLst>
            </a:pPr>
            <a:r>
              <a:rPr lang="en-GB" sz="1800" kern="0" dirty="0">
                <a:latin typeface="+mn-lt"/>
              </a:rPr>
              <a:t>The 2024 Budget was built with a rate of 39% for a total of 1 508 k€</a:t>
            </a:r>
          </a:p>
          <a:p>
            <a:pPr algn="just">
              <a:spcAft>
                <a:spcPts val="1200"/>
              </a:spcAft>
              <a:tabLst>
                <a:tab pos="900430" algn="l"/>
                <a:tab pos="2970530" algn="l"/>
                <a:tab pos="3780790" algn="l"/>
                <a:tab pos="4500880" algn="l"/>
              </a:tabLst>
            </a:pPr>
            <a:r>
              <a:rPr lang="en-GB" sz="1800" kern="0" dirty="0">
                <a:latin typeface="+mn-lt"/>
              </a:rPr>
              <a:t>The 2025 Budget proposal is built with a rate of 37%.</a:t>
            </a:r>
          </a:p>
          <a:p>
            <a:pPr algn="just">
              <a:spcAft>
                <a:spcPts val="1200"/>
              </a:spcAft>
              <a:tabLst>
                <a:tab pos="900430" algn="l"/>
                <a:tab pos="2970530" algn="l"/>
                <a:tab pos="3780790" algn="l"/>
                <a:tab pos="4500880" algn="l"/>
              </a:tabLst>
            </a:pPr>
            <a:r>
              <a:rPr lang="en-GB" sz="1800" kern="0" dirty="0">
                <a:latin typeface="+mn-lt"/>
              </a:rPr>
              <a:t>This reevaluated rate of 37% was applied to the actual 2024, and the overhead costs amount to 1 408 k€, which represents an underspent of 100 k€.</a:t>
            </a:r>
          </a:p>
          <a:p>
            <a:pPr>
              <a:spcBef>
                <a:spcPct val="20000"/>
              </a:spcBef>
              <a:defRPr/>
            </a:pPr>
            <a:endParaRPr lang="en-GB" sz="1800" kern="0" dirty="0">
              <a:highlight>
                <a:srgbClr val="FFFF00"/>
              </a:highlight>
              <a:latin typeface="+mn-lt"/>
            </a:endParaRPr>
          </a:p>
        </p:txBody>
      </p:sp>
      <p:sp>
        <p:nvSpPr>
          <p:cNvPr id="2" name="ZoneTexte 1">
            <a:extLst>
              <a:ext uri="{FF2B5EF4-FFF2-40B4-BE49-F238E27FC236}">
                <a16:creationId xmlns:a16="http://schemas.microsoft.com/office/drawing/2014/main" id="{7317625D-B62F-C96B-891D-B0B25FB163CF}"/>
              </a:ext>
            </a:extLst>
          </p:cNvPr>
          <p:cNvSpPr txBox="1"/>
          <p:nvPr/>
        </p:nvSpPr>
        <p:spPr>
          <a:xfrm>
            <a:off x="756929" y="6125644"/>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4" name="Subtitle 6">
            <a:extLst>
              <a:ext uri="{FF2B5EF4-FFF2-40B4-BE49-F238E27FC236}">
                <a16:creationId xmlns:a16="http://schemas.microsoft.com/office/drawing/2014/main" id="{3A0226A8-ACCC-481E-A31B-481E4B032CAD}"/>
              </a:ext>
            </a:extLst>
          </p:cNvPr>
          <p:cNvSpPr txBox="1">
            <a:spLocks/>
          </p:cNvSpPr>
          <p:nvPr/>
        </p:nvSpPr>
        <p:spPr bwMode="auto">
          <a:xfrm>
            <a:off x="762634" y="1314450"/>
            <a:ext cx="10928411" cy="3126138"/>
          </a:xfrm>
          <a:prstGeom prst="rect">
            <a:avLst/>
          </a:prstGeom>
          <a:noFill/>
          <a:ln w="9525">
            <a:noFill/>
            <a:miter lim="800000"/>
            <a:headEnd/>
            <a:tailEnd/>
          </a:ln>
        </p:spPr>
        <p:txBody>
          <a:bodyPr/>
          <a:lstStyle/>
          <a:p>
            <a:pPr>
              <a:spcBef>
                <a:spcPct val="20000"/>
              </a:spcBef>
              <a:defRPr/>
            </a:pPr>
            <a:endParaRPr lang="en-GB" sz="1800" kern="0" dirty="0">
              <a:latin typeface="+mn-lt"/>
            </a:endParaRPr>
          </a:p>
          <a:p>
            <a:pPr>
              <a:spcBef>
                <a:spcPct val="20000"/>
              </a:spcBef>
              <a:defRPr/>
            </a:pPr>
            <a:r>
              <a:rPr lang="en-GB" sz="1800" kern="0" dirty="0">
                <a:latin typeface="+mn-lt"/>
              </a:rPr>
              <a:t>A contingency of 150 k€ had been set aside for 2024.</a:t>
            </a:r>
            <a:r>
              <a:rPr lang="en-GB" sz="1800" kern="0" dirty="0">
                <a:highlight>
                  <a:srgbClr val="FFFF00"/>
                </a:highlight>
                <a:latin typeface="+mn-lt"/>
              </a:rPr>
              <a:t> </a:t>
            </a:r>
          </a:p>
          <a:p>
            <a:pPr>
              <a:spcBef>
                <a:spcPct val="20000"/>
              </a:spcBef>
              <a:defRPr/>
            </a:pPr>
            <a:endParaRPr lang="en-GB" sz="1800" kern="0" dirty="0">
              <a:latin typeface="+mn-lt"/>
            </a:endParaRPr>
          </a:p>
          <a:p>
            <a:pPr>
              <a:spcBef>
                <a:spcPct val="20000"/>
              </a:spcBef>
              <a:defRPr/>
            </a:pPr>
            <a:r>
              <a:rPr lang="en-GB" sz="1800" kern="0" dirty="0">
                <a:latin typeface="+mn-lt"/>
              </a:rPr>
              <a:t>At the end of 2024, the expenditure of this budget line was approximately 4 k€ (expert’s immigration, work permit fees, exchange rates costs, and other IT and tools expenditures). </a:t>
            </a:r>
            <a:endParaRPr lang="en-GB" sz="1800" dirty="0">
              <a:highlight>
                <a:srgbClr val="FFFF00"/>
              </a:highlight>
              <a:latin typeface="+mn-lt"/>
            </a:endParaRPr>
          </a:p>
          <a:p>
            <a:pPr>
              <a:spcBef>
                <a:spcPct val="20000"/>
              </a:spcBef>
              <a:defRPr/>
            </a:pPr>
            <a:endParaRPr lang="en-GB" sz="1800" kern="0" dirty="0">
              <a:highlight>
                <a:srgbClr val="FFFF00"/>
              </a:highlight>
              <a:latin typeface="+mn-lt"/>
            </a:endParaRPr>
          </a:p>
          <a:p>
            <a:pPr>
              <a:spcBef>
                <a:spcPct val="20000"/>
              </a:spcBef>
              <a:defRPr/>
            </a:pPr>
            <a:r>
              <a:rPr lang="en-GB" sz="1800" kern="0" dirty="0">
                <a:latin typeface="+mn-lt"/>
              </a:rPr>
              <a:t>This represents an underspent of 146 k€.</a:t>
            </a:r>
          </a:p>
          <a:p>
            <a:pPr>
              <a:spcBef>
                <a:spcPct val="20000"/>
              </a:spcBef>
              <a:defRPr/>
            </a:pPr>
            <a:endParaRPr lang="en-GB" sz="1800" kern="0" dirty="0">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
        <p:nvSpPr>
          <p:cNvPr id="2" name="ZoneTexte 1">
            <a:extLst>
              <a:ext uri="{FF2B5EF4-FFF2-40B4-BE49-F238E27FC236}">
                <a16:creationId xmlns:a16="http://schemas.microsoft.com/office/drawing/2014/main" id="{65D81273-6BAC-4A55-0134-95C4A102F375}"/>
              </a:ext>
            </a:extLst>
          </p:cNvPr>
          <p:cNvSpPr txBox="1"/>
          <p:nvPr/>
        </p:nvSpPr>
        <p:spPr>
          <a:xfrm>
            <a:off x="756929" y="6125644"/>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38864</TotalTime>
  <Words>1154</Words>
  <Application>Microsoft Office PowerPoint</Application>
  <PresentationFormat>Grand écran</PresentationFormat>
  <Paragraphs>202</Paragraphs>
  <Slides>11</Slides>
  <Notes>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11</vt:i4>
      </vt:variant>
    </vt:vector>
  </HeadingPairs>
  <TitlesOfParts>
    <vt:vector size="16" baseType="lpstr">
      <vt:lpstr>Arial</vt:lpstr>
      <vt:lpstr>Calibri</vt:lpstr>
      <vt:lpstr>Times New Roman</vt:lpstr>
      <vt:lpstr>Wingdings</vt:lpstr>
      <vt:lpstr>Office Theme</vt:lpstr>
      <vt:lpstr>  Summary of 2024 Income and Expenditure </vt:lpstr>
      <vt:lpstr>Contents</vt:lpstr>
      <vt:lpstr>Présentation PowerPoint</vt:lpstr>
      <vt:lpstr>Personnel (IT support staff) </vt:lpstr>
      <vt:lpstr>Présentation PowerPoint</vt:lpstr>
      <vt:lpstr>Other Expenditures</vt:lpstr>
      <vt:lpstr>Training</vt:lpstr>
      <vt:lpstr>Overheads</vt:lpstr>
      <vt:lpstr>Contingency</vt:lpstr>
      <vt:lpstr>Présentation PowerPoint</vt:lpstr>
      <vt:lpstr>Présentation PowerPoint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Cécile Vasseur</cp:lastModifiedBy>
  <cp:revision>1103</cp:revision>
  <cp:lastPrinted>2021-09-13T13:10:36Z</cp:lastPrinted>
  <dcterms:created xsi:type="dcterms:W3CDTF">2008-08-30T09:32:10Z</dcterms:created>
  <dcterms:modified xsi:type="dcterms:W3CDTF">2025-03-26T09:55:15Z</dcterms:modified>
</cp:coreProperties>
</file>