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62" r:id="rId10"/>
    <p:sldId id="364" r:id="rId11"/>
    <p:sldId id="367" r:id="rId12"/>
    <p:sldId id="365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E2734BC-BFAE-994A-A761-6236CD8863AD}" v="9" dt="2022-04-26T13:29:16.887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909" autoAdjust="0"/>
    <p:restoredTop sz="96327" autoAdjust="0"/>
  </p:normalViewPr>
  <p:slideViewPr>
    <p:cSldViewPr snapToGrid="0">
      <p:cViewPr varScale="1">
        <p:scale>
          <a:sx n="171" d="100"/>
          <a:sy n="171" d="100"/>
        </p:scale>
        <p:origin x="760" y="5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4/26/22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4/26/22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Status after F2F DM #2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E68D43-3A6D-49DB-BD25-F328CA187A43}"/>
              </a:ext>
            </a:extLst>
          </p:cNvPr>
          <p:cNvSpPr/>
          <p:nvPr/>
        </p:nvSpPr>
        <p:spPr>
          <a:xfrm>
            <a:off x="538223" y="2960226"/>
            <a:ext cx="8339559" cy="11111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FDC995-51BD-4090-B707-82BE707127C4}"/>
              </a:ext>
            </a:extLst>
          </p:cNvPr>
          <p:cNvSpPr/>
          <p:nvPr/>
        </p:nvSpPr>
        <p:spPr>
          <a:xfrm>
            <a:off x="538223" y="1192192"/>
            <a:ext cx="8339559" cy="16436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57385"/>
            <a:ext cx="8227648" cy="3828730"/>
          </a:xfrm>
        </p:spPr>
        <p:txBody>
          <a:bodyPr/>
          <a:lstStyle/>
          <a:p>
            <a:r>
              <a:rPr lang="en-US" sz="1200" dirty="0"/>
              <a:t>Based on the current covid-related travel and quarantine policies it is proposed to target the following general plan for 2022: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3GPP meetings until end of May are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TSG#96 in June to be held F2F in Budapest/HU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July WG meetings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RAN WGs in August to be held F2F in Toulouse/FR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SA and CT WGs in August to be held F2F in Gothenburg/Sweden</a:t>
            </a:r>
          </a:p>
          <a:p>
            <a:pPr lvl="2"/>
            <a:r>
              <a:rPr lang="en-US" sz="900" dirty="0">
                <a:solidFill>
                  <a:srgbClr val="00B050"/>
                </a:solidFill>
              </a:rPr>
              <a:t>Some smaller groups are hosted in Malaga/SP, Wroclaw/PL, Bath/UK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TSG#97 in September to be held as E-meeting (originally NA)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WG meetings in October to be held as E-meetings (originally India and China)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All WG meetings in November to be held F2F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TSG#98 in December: proposal to hold this as F2F meeting in Seville/SP</a:t>
            </a:r>
            <a:endParaRPr lang="en-US" sz="900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sz="1200" dirty="0"/>
          </a:p>
          <a:p>
            <a:r>
              <a:rPr lang="en-US" sz="1200" dirty="0"/>
              <a:t>In case return-quarantine restrictions entirely disappear, moving even more meetings to F2F in 2022 can be considered</a:t>
            </a:r>
          </a:p>
          <a:p>
            <a:pPr lvl="1"/>
            <a:r>
              <a:rPr lang="en-US" sz="1100" dirty="0"/>
              <a:t>A minimum of 6 months lead time is needed for the host to find location, sign contract, </a:t>
            </a:r>
            <a:r>
              <a:rPr lang="en-US" sz="1100" dirty="0" err="1"/>
              <a:t>etc</a:t>
            </a:r>
            <a:r>
              <a:rPr lang="en-US" sz="1100" dirty="0"/>
              <a:t>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Overall target plan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BEE9B3-C5ED-4949-ACC2-5E880B6AF559}"/>
              </a:ext>
            </a:extLst>
          </p:cNvPr>
          <p:cNvSpPr txBox="1"/>
          <p:nvPr/>
        </p:nvSpPr>
        <p:spPr>
          <a:xfrm>
            <a:off x="6015942" y="1724628"/>
            <a:ext cx="2467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 plan confirmed </a:t>
            </a:r>
            <a:br>
              <a:rPr lang="en-US" dirty="0"/>
            </a:br>
            <a:r>
              <a:rPr lang="en-US" dirty="0"/>
              <a:t>at F2F_DM#1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F3C7C-EBDE-4D9B-959A-641B16F71A69}"/>
              </a:ext>
            </a:extLst>
          </p:cNvPr>
          <p:cNvSpPr txBox="1"/>
          <p:nvPr/>
        </p:nvSpPr>
        <p:spPr>
          <a:xfrm>
            <a:off x="6015942" y="3192645"/>
            <a:ext cx="24674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Target plan confirmed </a:t>
            </a:r>
          </a:p>
          <a:p>
            <a:r>
              <a:rPr lang="en-US" dirty="0"/>
              <a:t>at F2F_DM#2</a:t>
            </a:r>
          </a:p>
        </p:txBody>
      </p:sp>
    </p:spTree>
    <p:extLst>
      <p:ext uri="{BB962C8B-B14F-4D97-AF65-F5344CB8AC3E}">
        <p14:creationId xmlns:p14="http://schemas.microsoft.com/office/powerpoint/2010/main" val="24448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F2F_DM#2 formally confirmed TSG#96 meetings on 6-10/June to be held face-to-face in Budapest/Hungary</a:t>
            </a:r>
          </a:p>
          <a:p>
            <a:r>
              <a:rPr lang="en-US" sz="1400" dirty="0"/>
              <a:t>F2F_DM_3bis meeting will be scheduled after the June plenary to collect learnings and potentially adjust decisions, if needed</a:t>
            </a:r>
          </a:p>
          <a:p>
            <a:r>
              <a:rPr lang="en-US" sz="1400" dirty="0"/>
              <a:t>All June/July WG meetings confirmed to be held electronically</a:t>
            </a:r>
          </a:p>
          <a:p>
            <a:r>
              <a:rPr lang="en-US" sz="1400" dirty="0"/>
              <a:t>As part of the target plan confirmed earlier: the August WGs are planned as F2F meeting. Formal decision to be undertaken at F2F_DM#3 on 10/May</a:t>
            </a:r>
          </a:p>
          <a:p>
            <a:r>
              <a:rPr lang="en-US" sz="1400" dirty="0"/>
              <a:t>The target plan for Q4 is confirmed as follows:</a:t>
            </a:r>
          </a:p>
          <a:p>
            <a:pPr lvl="1"/>
            <a:r>
              <a:rPr lang="en-US" sz="1200" dirty="0"/>
              <a:t>September TSGs and the October WGs are to be held Electronically, 3GPP calendar should be updated accordingly.</a:t>
            </a:r>
          </a:p>
          <a:p>
            <a:pPr lvl="1"/>
            <a:r>
              <a:rPr lang="en-US" sz="1200" dirty="0"/>
              <a:t>Regarding the October WG meetings, we will perform a final check at F2F_DM#3 10/May to see if it can be converted to F2F meeting using the original meeting date.</a:t>
            </a:r>
          </a:p>
          <a:p>
            <a:pPr lvl="1"/>
            <a:r>
              <a:rPr lang="en-US" sz="1200" dirty="0"/>
              <a:t>The November WGs are planned as F2F, to be hosted by ATIS in North America (non-US location), planned in a location that does not require transiting through the US and is in general well accessible for all 3GPP delegates.</a:t>
            </a:r>
          </a:p>
          <a:p>
            <a:pPr lvl="1"/>
            <a:r>
              <a:rPr lang="en-US" sz="1200" dirty="0"/>
              <a:t>The December TSGs are tentatively planned as F2F in Seville/SP. However, if travel hardship continues into Q4, this meeting could be turned into an E-meeting. Decision to be made at F2F_DM#4 16/August.</a:t>
            </a:r>
          </a:p>
          <a:p>
            <a:r>
              <a:rPr lang="en-US" sz="1400" dirty="0"/>
              <a:t> </a:t>
            </a: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and decisions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928016"/>
            <a:ext cx="8227648" cy="3828730"/>
          </a:xfrm>
        </p:spPr>
        <p:txBody>
          <a:bodyPr/>
          <a:lstStyle/>
          <a:p>
            <a:r>
              <a:rPr lang="en-US" sz="1400" dirty="0"/>
              <a:t>Regarding the logistics of the June TSGs the following measures are agreed to be taken:</a:t>
            </a:r>
          </a:p>
          <a:p>
            <a:pPr lvl="1"/>
            <a:r>
              <a:rPr lang="en-US" sz="1200" dirty="0"/>
              <a:t>TSG Chairs to take the action to compile a summary of means for remote access and distribute this to their TSGs.</a:t>
            </a:r>
          </a:p>
          <a:p>
            <a:pPr lvl="1"/>
            <a:r>
              <a:rPr lang="en-US" sz="1200" dirty="0"/>
              <a:t>It is important to note that the WP clearly restricts remote access: remote attendance does not formally count as participation to the meeting. Hence, remote participants cannot formally object meeting decisions, or participate in show of hands.</a:t>
            </a:r>
            <a:endParaRPr lang="en-US" sz="1400" dirty="0"/>
          </a:p>
          <a:p>
            <a:r>
              <a:rPr lang="en-US" sz="1400" dirty="0"/>
              <a:t>All OPs have requested for Voting Rights Hardship Exemption: ARIB, TTC, TSDSI, ATIS, CCSA, TTA, ETSI </a:t>
            </a:r>
          </a:p>
          <a:p>
            <a:pPr lvl="1"/>
            <a:r>
              <a:rPr lang="en-US" sz="1200" dirty="0"/>
              <a:t>All these Hardship Exemption requests were formally granted by MHSG</a:t>
            </a:r>
          </a:p>
          <a:p>
            <a:pPr lvl="1"/>
            <a:r>
              <a:rPr lang="en-US" sz="1200" dirty="0"/>
              <a:t>Consequently, any 3GPP member that fails to attend TSG#96 will not be negatively impacted in terms of it’s voting rights status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Further details for TSG#96 F2F plenary meetings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290694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endParaRPr lang="en-US" sz="1400" dirty="0"/>
          </a:p>
          <a:p>
            <a:r>
              <a:rPr lang="en-US" sz="1600" dirty="0"/>
              <a:t>F2F_DM#3: </a:t>
            </a:r>
            <a:r>
              <a:rPr lang="en-US" sz="1600" u="sng" dirty="0"/>
              <a:t>10</a:t>
            </a:r>
            <a:r>
              <a:rPr lang="en-US" sz="1600" u="sng" baseline="30000" dirty="0"/>
              <a:t>th</a:t>
            </a:r>
            <a:r>
              <a:rPr lang="en-US" sz="1600" u="sng" dirty="0"/>
              <a:t>  May (Tuesday)</a:t>
            </a:r>
            <a:r>
              <a:rPr lang="en-US" sz="1600" dirty="0"/>
              <a:t> 13-15h UTC</a:t>
            </a:r>
          </a:p>
          <a:p>
            <a:pPr lvl="1"/>
            <a:r>
              <a:rPr lang="en-US" sz="1400" dirty="0"/>
              <a:t>Formal decision on August WGs (as F2F)</a:t>
            </a:r>
          </a:p>
          <a:p>
            <a:pPr lvl="1"/>
            <a:r>
              <a:rPr lang="en-US" sz="1400" dirty="0"/>
              <a:t>Formal decision on September TSGs (as Electronic)</a:t>
            </a:r>
          </a:p>
          <a:p>
            <a:pPr lvl="1"/>
            <a:r>
              <a:rPr lang="en-US" sz="1400" dirty="0"/>
              <a:t>Formal decision on Oct WGs (as Electronic)</a:t>
            </a:r>
          </a:p>
          <a:p>
            <a:endParaRPr lang="en-US" sz="1600" dirty="0"/>
          </a:p>
          <a:p>
            <a:r>
              <a:rPr lang="en-US" sz="1600" dirty="0"/>
              <a:t>F2F_DM#3bis: </a:t>
            </a:r>
            <a:r>
              <a:rPr lang="en-US" sz="1600" u="sng" dirty="0"/>
              <a:t>13</a:t>
            </a:r>
            <a:r>
              <a:rPr lang="en-US" sz="1600" u="sng" baseline="30000" dirty="0"/>
              <a:t>th</a:t>
            </a:r>
            <a:r>
              <a:rPr lang="en-US" sz="1600" u="sng" dirty="0"/>
              <a:t>  June (Monday)</a:t>
            </a:r>
            <a:r>
              <a:rPr lang="en-US" sz="1600" dirty="0"/>
              <a:t> 13-14h UTC</a:t>
            </a:r>
          </a:p>
          <a:p>
            <a:pPr lvl="1"/>
            <a:r>
              <a:rPr lang="en-US" sz="1400" dirty="0"/>
              <a:t>Evaluate learnings from June plenary and adjust plans as necessary</a:t>
            </a:r>
          </a:p>
          <a:p>
            <a:pPr lvl="1"/>
            <a:endParaRPr lang="en-US" sz="1400" dirty="0"/>
          </a:p>
          <a:p>
            <a:r>
              <a:rPr lang="en-US" sz="1600" dirty="0"/>
              <a:t>F2F_DM#4: </a:t>
            </a:r>
            <a:r>
              <a:rPr lang="en-US" sz="1600" u="sng" dirty="0"/>
              <a:t>16 August (Tuesday)</a:t>
            </a:r>
            <a:r>
              <a:rPr lang="en-US" sz="1600" dirty="0"/>
              <a:t> 13-15h UTC</a:t>
            </a:r>
          </a:p>
          <a:p>
            <a:pPr lvl="1"/>
            <a:r>
              <a:rPr lang="en-US" sz="1400" dirty="0"/>
              <a:t>Formal decision on November WGs (as F2F) and December TSGs (potentially F2F)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F2F Decision Meeting plan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924391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006C09-D9AD-49CD-95D4-E9B4D315244F}">
  <ds:schemaRefs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3b34c8f0-1ef5-4d1e-bb66-517ce7fe7356"/>
    <ds:schemaRef ds:uri="http://www.w3.org/XML/1998/namespace"/>
    <ds:schemaRef ds:uri="8a721af7-6211-45bb-a226-4c61e052e8c0"/>
    <ds:schemaRef ds:uri="71c5aaf6-e6ce-465b-b873-5148d2a4c10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247</TotalTime>
  <Words>721</Words>
  <Application>Microsoft Macintosh PowerPoint</Application>
  <PresentationFormat>On-screen Show (16:9)</PresentationFormat>
  <Paragraphs>54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Overall target plan </vt:lpstr>
      <vt:lpstr>Detailed planning and decisions</vt:lpstr>
      <vt:lpstr>Further details for TSG#96 F2F plenary meetings</vt:lpstr>
      <vt:lpstr>F2F Decision Meeting plan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Bertenyi, Balazs (Nokia - HU/Budapest)</cp:lastModifiedBy>
  <cp:revision>59</cp:revision>
  <dcterms:created xsi:type="dcterms:W3CDTF">2021-04-28T06:02:25Z</dcterms:created>
  <dcterms:modified xsi:type="dcterms:W3CDTF">2022-04-26T13:29:57Z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