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5.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drawings/drawing1.xml" ContentType="application/vnd.openxmlformats-officedocument.drawingml.chartshapes+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4"/>
  </p:notesMasterIdLst>
  <p:sldIdLst>
    <p:sldId id="257" r:id="rId2"/>
    <p:sldId id="267" r:id="rId3"/>
    <p:sldId id="262" r:id="rId4"/>
    <p:sldId id="269" r:id="rId5"/>
    <p:sldId id="265" r:id="rId6"/>
    <p:sldId id="266" r:id="rId7"/>
    <p:sldId id="259" r:id="rId8"/>
    <p:sldId id="260" r:id="rId9"/>
    <p:sldId id="261" r:id="rId10"/>
    <p:sldId id="258" r:id="rId11"/>
    <p:sldId id="270" r:id="rId12"/>
    <p:sldId id="268" r:id="rId1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snapToGrid="0">
      <p:cViewPr varScale="1">
        <p:scale>
          <a:sx n="66" d="100"/>
          <a:sy n="66" d="100"/>
        </p:scale>
        <p:origin x="668" y="4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 Id="rId4" Type="http://schemas.openxmlformats.org/officeDocument/2006/relationships/chartUserShapes" Target="../drawings/drawing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920" b="1" i="0" u="none" strike="noStrike" kern="1200" spc="0" normalizeH="0" baseline="0">
                <a:solidFill>
                  <a:schemeClr val="tx1"/>
                </a:solidFill>
                <a:latin typeface="+mj-lt"/>
                <a:ea typeface="+mj-ea"/>
                <a:cs typeface="+mj-cs"/>
              </a:defRPr>
            </a:pPr>
            <a:r>
              <a:rPr lang="en-US" dirty="0"/>
              <a:t>Space Industry Breakup</a:t>
            </a:r>
          </a:p>
        </c:rich>
      </c:tx>
      <c:layout>
        <c:manualLayout>
          <c:xMode val="edge"/>
          <c:yMode val="edge"/>
          <c:x val="0.12140523543543673"/>
          <c:y val="5.3177639543789833E-4"/>
        </c:manualLayout>
      </c:layout>
      <c:overlay val="0"/>
      <c:spPr>
        <a:noFill/>
        <a:ln>
          <a:noFill/>
        </a:ln>
        <a:effectLst/>
      </c:spPr>
      <c:txPr>
        <a:bodyPr rot="0" spcFirstLastPara="1" vertOverflow="ellipsis" vert="horz" wrap="square" anchor="ctr" anchorCtr="1"/>
        <a:lstStyle/>
        <a:p>
          <a:pPr>
            <a:defRPr sz="1920" b="1" i="0" u="none" strike="noStrike" kern="1200" spc="0" normalizeH="0" baseline="0">
              <a:solidFill>
                <a:schemeClr val="tx1"/>
              </a:solidFill>
              <a:latin typeface="+mj-lt"/>
              <a:ea typeface="+mj-ea"/>
              <a:cs typeface="+mj-cs"/>
            </a:defRPr>
          </a:pPr>
          <a:endParaRPr lang="en-US"/>
        </a:p>
      </c:txPr>
    </c:title>
    <c:autoTitleDeleted val="0"/>
    <c:view3D>
      <c:rotX val="30"/>
      <c:rotY val="0"/>
      <c:depthPercent val="100"/>
      <c:rAngAx val="0"/>
      <c:perspective val="50"/>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manualLayout>
          <c:layoutTarget val="inner"/>
          <c:xMode val="edge"/>
          <c:yMode val="edge"/>
          <c:x val="8.7962962962963104E-2"/>
          <c:y val="0.18404855643044646"/>
          <c:w val="0.74305555555555547"/>
          <c:h val="0.50882420947381579"/>
        </c:manualLayout>
      </c:layout>
      <c:pie3DChart>
        <c:varyColors val="1"/>
        <c:ser>
          <c:idx val="0"/>
          <c:order val="0"/>
          <c:tx>
            <c:strRef>
              <c:f>Sheet1!$B$1</c:f>
              <c:strCache>
                <c:ptCount val="1"/>
                <c:pt idx="0">
                  <c:v>Percentage</c:v>
                </c:pt>
              </c:strCache>
            </c:strRef>
          </c:tx>
          <c:dPt>
            <c:idx val="0"/>
            <c:bubble3D val="0"/>
            <c:spPr>
              <a:gradFill>
                <a:gsLst>
                  <a:gs pos="100000">
                    <a:schemeClr val="accent1">
                      <a:lumMod val="60000"/>
                      <a:lumOff val="40000"/>
                    </a:schemeClr>
                  </a:gs>
                  <a:gs pos="0">
                    <a:schemeClr val="accent1"/>
                  </a:gs>
                </a:gsLst>
                <a:lin ang="5400000" scaled="0"/>
              </a:gradFill>
              <a:ln w="50800">
                <a:solidFill>
                  <a:schemeClr val="lt1"/>
                </a:solidFill>
              </a:ln>
              <a:effectLst/>
              <a:sp3d contourW="50800">
                <a:contourClr>
                  <a:schemeClr val="lt1"/>
                </a:contourClr>
              </a:sp3d>
            </c:spPr>
            <c:extLst>
              <c:ext xmlns:c16="http://schemas.microsoft.com/office/drawing/2014/chart" uri="{C3380CC4-5D6E-409C-BE32-E72D297353CC}">
                <c16:uniqueId val="{00000001-5E7B-4058-9746-401C3D19F601}"/>
              </c:ext>
            </c:extLst>
          </c:dPt>
          <c:dPt>
            <c:idx val="1"/>
            <c:bubble3D val="0"/>
            <c:spPr>
              <a:solidFill>
                <a:schemeClr val="accent6">
                  <a:lumMod val="75000"/>
                </a:schemeClr>
              </a:solidFill>
              <a:ln w="50800">
                <a:solidFill>
                  <a:schemeClr val="lt1"/>
                </a:solidFill>
              </a:ln>
              <a:effectLst/>
              <a:sp3d contourW="50800">
                <a:contourClr>
                  <a:schemeClr val="lt1"/>
                </a:contourClr>
              </a:sp3d>
            </c:spPr>
            <c:extLst>
              <c:ext xmlns:c16="http://schemas.microsoft.com/office/drawing/2014/chart" uri="{C3380CC4-5D6E-409C-BE32-E72D297353CC}">
                <c16:uniqueId val="{00000003-5E7B-4058-9746-401C3D19F601}"/>
              </c:ext>
            </c:extLst>
          </c:dPt>
          <c:dPt>
            <c:idx val="2"/>
            <c:bubble3D val="0"/>
            <c:explosion val="13"/>
            <c:spPr>
              <a:solidFill>
                <a:schemeClr val="accent2">
                  <a:lumMod val="60000"/>
                  <a:lumOff val="40000"/>
                </a:schemeClr>
              </a:solidFill>
              <a:ln w="9525" cap="flat" cmpd="sng" algn="ctr">
                <a:solidFill>
                  <a:schemeClr val="dk1">
                    <a:shade val="95000"/>
                    <a:satMod val="105000"/>
                  </a:schemeClr>
                </a:solidFill>
                <a:prstDash val="solid"/>
              </a:ln>
              <a:effectLst>
                <a:outerShdw blurRad="40000" dist="23000" dir="5400000" rotWithShape="0">
                  <a:srgbClr val="000000">
                    <a:alpha val="35000"/>
                  </a:srgbClr>
                </a:outerShdw>
              </a:effectLst>
              <a:sp3d contourW="9525">
                <a:contourClr>
                  <a:schemeClr val="dk1">
                    <a:shade val="95000"/>
                    <a:satMod val="105000"/>
                  </a:schemeClr>
                </a:contourClr>
              </a:sp3d>
            </c:spPr>
            <c:extLst>
              <c:ext xmlns:c16="http://schemas.microsoft.com/office/drawing/2014/chart" uri="{C3380CC4-5D6E-409C-BE32-E72D297353CC}">
                <c16:uniqueId val="{00000005-5E7B-4058-9746-401C3D19F601}"/>
              </c:ext>
            </c:extLst>
          </c:dPt>
          <c:dPt>
            <c:idx val="3"/>
            <c:bubble3D val="0"/>
            <c:spPr>
              <a:gradFill>
                <a:gsLst>
                  <a:gs pos="100000">
                    <a:schemeClr val="accent4">
                      <a:lumMod val="60000"/>
                      <a:lumOff val="40000"/>
                    </a:schemeClr>
                  </a:gs>
                  <a:gs pos="0">
                    <a:schemeClr val="accent4"/>
                  </a:gs>
                </a:gsLst>
                <a:lin ang="5400000" scaled="0"/>
              </a:gradFill>
              <a:ln w="50800">
                <a:solidFill>
                  <a:schemeClr val="lt1"/>
                </a:solidFill>
              </a:ln>
              <a:effectLst/>
              <a:sp3d contourW="50800">
                <a:contourClr>
                  <a:schemeClr val="lt1"/>
                </a:contourClr>
              </a:sp3d>
            </c:spPr>
            <c:extLst>
              <c:ext xmlns:c16="http://schemas.microsoft.com/office/drawing/2014/chart" uri="{C3380CC4-5D6E-409C-BE32-E72D297353CC}">
                <c16:uniqueId val="{00000007-5E7B-4058-9746-401C3D19F601}"/>
              </c:ext>
            </c:extLst>
          </c:dPt>
          <c:dLbls>
            <c:dLbl>
              <c:idx val="0"/>
              <c:layout>
                <c:manualLayout>
                  <c:x val="-3.7151137357830273E-2"/>
                  <c:y val="-1.2842144731908694E-3"/>
                </c:manualLayout>
              </c:layout>
              <c:dLblPos val="bestFit"/>
              <c:showLegendKey val="0"/>
              <c:showVal val="0"/>
              <c:showCatName val="0"/>
              <c:showSerName val="0"/>
              <c:showPercent val="1"/>
              <c:showBubbleSize val="0"/>
              <c:extLst>
                <c:ext xmlns:c15="http://schemas.microsoft.com/office/drawing/2012/chart" uri="{CE6537A1-D6FC-4f65-9D91-7224C49458BB}"/>
                <c:ext xmlns:c16="http://schemas.microsoft.com/office/drawing/2014/chart" uri="{C3380CC4-5D6E-409C-BE32-E72D297353CC}">
                  <c16:uniqueId val="{00000001-5E7B-4058-9746-401C3D19F601}"/>
                </c:ext>
              </c:extLst>
            </c:dLbl>
            <c:dLbl>
              <c:idx val="1"/>
              <c:layout>
                <c:manualLayout>
                  <c:x val="-1.9356955380577428E-3"/>
                  <c:y val="7.4162604674415517E-3"/>
                </c:manualLayout>
              </c:layout>
              <c:dLblPos val="bestFit"/>
              <c:showLegendKey val="0"/>
              <c:showVal val="0"/>
              <c:showCatName val="0"/>
              <c:showSerName val="0"/>
              <c:showPercent val="1"/>
              <c:showBubbleSize val="0"/>
              <c:extLst>
                <c:ext xmlns:c15="http://schemas.microsoft.com/office/drawing/2012/chart" uri="{CE6537A1-D6FC-4f65-9D91-7224C49458BB}"/>
                <c:ext xmlns:c16="http://schemas.microsoft.com/office/drawing/2014/chart" uri="{C3380CC4-5D6E-409C-BE32-E72D297353CC}">
                  <c16:uniqueId val="{00000003-5E7B-4058-9746-401C3D19F601}"/>
                </c:ext>
              </c:extLst>
            </c:dLbl>
            <c:spPr>
              <a:noFill/>
              <a:ln>
                <a:noFill/>
              </a:ln>
              <a:effectLst/>
            </c:spPr>
            <c:txPr>
              <a:bodyPr rot="0" spcFirstLastPara="1" vertOverflow="ellipsis" vert="horz" wrap="square" anchor="ctr" anchorCtr="1"/>
              <a:lstStyle/>
              <a:p>
                <a:pPr>
                  <a:defRPr sz="1600" b="0" i="0" u="none" strike="noStrike" kern="1200" baseline="0">
                    <a:solidFill>
                      <a:schemeClr val="tx1"/>
                    </a:solidFill>
                    <a:latin typeface="+mn-lt"/>
                    <a:ea typeface="+mn-ea"/>
                    <a:cs typeface="+mn-cs"/>
                  </a:defRPr>
                </a:pPr>
                <a:endParaRPr lang="en-US"/>
              </a:p>
            </c:txPr>
            <c:dLblPos val="ctr"/>
            <c:showLegendKey val="0"/>
            <c:showVal val="0"/>
            <c:showCatName val="0"/>
            <c:showSerName val="0"/>
            <c:showPercent val="1"/>
            <c:showBubbleSize val="0"/>
            <c:showLeaderLines val="0"/>
            <c:extLst>
              <c:ext xmlns:c15="http://schemas.microsoft.com/office/drawing/2012/chart" uri="{CE6537A1-D6FC-4f65-9D91-7224C49458BB}"/>
            </c:extLst>
          </c:dLbls>
          <c:cat>
            <c:strRef>
              <c:f>Sheet1!$A$2:$A$5</c:f>
              <c:strCache>
                <c:ptCount val="4"/>
                <c:pt idx="0">
                  <c:v>Rocket Launch</c:v>
                </c:pt>
                <c:pt idx="1">
                  <c:v>Manufacturing of Satellites</c:v>
                </c:pt>
                <c:pt idx="2">
                  <c:v> Space Application services</c:v>
                </c:pt>
                <c:pt idx="3">
                  <c:v>Ground Equipment</c:v>
                </c:pt>
              </c:strCache>
            </c:strRef>
          </c:cat>
          <c:val>
            <c:numRef>
              <c:f>Sheet1!$B$2:$B$5</c:f>
              <c:numCache>
                <c:formatCode>0%</c:formatCode>
                <c:ptCount val="4"/>
                <c:pt idx="0">
                  <c:v>0.02</c:v>
                </c:pt>
                <c:pt idx="1">
                  <c:v>0.05</c:v>
                </c:pt>
                <c:pt idx="2">
                  <c:v>0.67</c:v>
                </c:pt>
                <c:pt idx="3">
                  <c:v>0.26</c:v>
                </c:pt>
              </c:numCache>
            </c:numRef>
          </c:val>
          <c:extLst>
            <c:ext xmlns:c16="http://schemas.microsoft.com/office/drawing/2014/chart" uri="{C3380CC4-5D6E-409C-BE32-E72D297353CC}">
              <c16:uniqueId val="{00000008-5E7B-4058-9746-401C3D19F601}"/>
            </c:ext>
          </c:extLst>
        </c:ser>
        <c:ser>
          <c:idx val="1"/>
          <c:order val="1"/>
          <c:tx>
            <c:strRef>
              <c:f>Sheet1!$C$1</c:f>
              <c:strCache>
                <c:ptCount val="1"/>
                <c:pt idx="0">
                  <c:v>Market Size (Bn</c:v>
                </c:pt>
              </c:strCache>
            </c:strRef>
          </c:tx>
          <c:dPt>
            <c:idx val="0"/>
            <c:bubble3D val="0"/>
            <c:spPr>
              <a:gradFill>
                <a:gsLst>
                  <a:gs pos="100000">
                    <a:schemeClr val="accent1">
                      <a:lumMod val="60000"/>
                      <a:lumOff val="40000"/>
                    </a:schemeClr>
                  </a:gs>
                  <a:gs pos="0">
                    <a:schemeClr val="accent1"/>
                  </a:gs>
                </a:gsLst>
                <a:lin ang="5400000" scaled="0"/>
              </a:gradFill>
              <a:ln w="50800">
                <a:solidFill>
                  <a:schemeClr val="lt1"/>
                </a:solidFill>
              </a:ln>
              <a:effectLst/>
              <a:sp3d contourW="50800">
                <a:contourClr>
                  <a:schemeClr val="lt1"/>
                </a:contourClr>
              </a:sp3d>
            </c:spPr>
            <c:extLst>
              <c:ext xmlns:c16="http://schemas.microsoft.com/office/drawing/2014/chart" uri="{C3380CC4-5D6E-409C-BE32-E72D297353CC}">
                <c16:uniqueId val="{0000000A-5E7B-4058-9746-401C3D19F601}"/>
              </c:ext>
            </c:extLst>
          </c:dPt>
          <c:dPt>
            <c:idx val="1"/>
            <c:bubble3D val="0"/>
            <c:spPr>
              <a:gradFill>
                <a:gsLst>
                  <a:gs pos="100000">
                    <a:schemeClr val="accent2">
                      <a:lumMod val="60000"/>
                      <a:lumOff val="40000"/>
                    </a:schemeClr>
                  </a:gs>
                  <a:gs pos="0">
                    <a:schemeClr val="accent2"/>
                  </a:gs>
                </a:gsLst>
                <a:lin ang="5400000" scaled="0"/>
              </a:gradFill>
              <a:ln w="50800">
                <a:solidFill>
                  <a:schemeClr val="lt1"/>
                </a:solidFill>
              </a:ln>
              <a:effectLst/>
              <a:sp3d contourW="50800">
                <a:contourClr>
                  <a:schemeClr val="lt1"/>
                </a:contourClr>
              </a:sp3d>
            </c:spPr>
            <c:extLst>
              <c:ext xmlns:c16="http://schemas.microsoft.com/office/drawing/2014/chart" uri="{C3380CC4-5D6E-409C-BE32-E72D297353CC}">
                <c16:uniqueId val="{0000000C-5E7B-4058-9746-401C3D19F601}"/>
              </c:ext>
            </c:extLst>
          </c:dPt>
          <c:dPt>
            <c:idx val="2"/>
            <c:bubble3D val="0"/>
            <c:spPr>
              <a:gradFill>
                <a:gsLst>
                  <a:gs pos="100000">
                    <a:schemeClr val="accent3">
                      <a:lumMod val="60000"/>
                      <a:lumOff val="40000"/>
                    </a:schemeClr>
                  </a:gs>
                  <a:gs pos="0">
                    <a:schemeClr val="accent3"/>
                  </a:gs>
                </a:gsLst>
                <a:lin ang="5400000" scaled="0"/>
              </a:gradFill>
              <a:ln w="50800">
                <a:solidFill>
                  <a:schemeClr val="lt1"/>
                </a:solidFill>
              </a:ln>
              <a:effectLst/>
              <a:sp3d contourW="50800">
                <a:contourClr>
                  <a:schemeClr val="lt1"/>
                </a:contourClr>
              </a:sp3d>
            </c:spPr>
            <c:extLst>
              <c:ext xmlns:c16="http://schemas.microsoft.com/office/drawing/2014/chart" uri="{C3380CC4-5D6E-409C-BE32-E72D297353CC}">
                <c16:uniqueId val="{0000000E-5E7B-4058-9746-401C3D19F601}"/>
              </c:ext>
            </c:extLst>
          </c:dPt>
          <c:dPt>
            <c:idx val="3"/>
            <c:bubble3D val="0"/>
            <c:spPr>
              <a:gradFill>
                <a:gsLst>
                  <a:gs pos="100000">
                    <a:schemeClr val="accent4">
                      <a:lumMod val="60000"/>
                      <a:lumOff val="40000"/>
                    </a:schemeClr>
                  </a:gs>
                  <a:gs pos="0">
                    <a:schemeClr val="accent4"/>
                  </a:gs>
                </a:gsLst>
                <a:lin ang="5400000" scaled="0"/>
              </a:gradFill>
              <a:ln w="50800">
                <a:solidFill>
                  <a:schemeClr val="lt1"/>
                </a:solidFill>
              </a:ln>
              <a:effectLst/>
              <a:sp3d contourW="50800">
                <a:contourClr>
                  <a:schemeClr val="lt1"/>
                </a:contourClr>
              </a:sp3d>
            </c:spPr>
            <c:extLst>
              <c:ext xmlns:c16="http://schemas.microsoft.com/office/drawing/2014/chart" uri="{C3380CC4-5D6E-409C-BE32-E72D297353CC}">
                <c16:uniqueId val="{00000010-5E7B-4058-9746-401C3D19F601}"/>
              </c:ext>
            </c:extLst>
          </c:dPt>
          <c:dLbls>
            <c:spPr>
              <a:noFill/>
              <a:ln>
                <a:noFill/>
              </a:ln>
              <a:effectLst/>
            </c:spPr>
            <c:txPr>
              <a:bodyPr rot="0" spcFirstLastPara="1" vertOverflow="ellipsis" vert="horz" wrap="square" anchor="ctr" anchorCtr="1"/>
              <a:lstStyle/>
              <a:p>
                <a:pPr>
                  <a:defRPr sz="1600" b="0" i="0" u="none" strike="noStrike" kern="1200" baseline="0">
                    <a:solidFill>
                      <a:schemeClr val="tx1"/>
                    </a:solidFill>
                    <a:latin typeface="+mn-lt"/>
                    <a:ea typeface="+mn-ea"/>
                    <a:cs typeface="+mn-cs"/>
                  </a:defRPr>
                </a:pPr>
                <a:endParaRPr lang="en-US"/>
              </a:p>
            </c:txPr>
            <c:dLblPos val="ctr"/>
            <c:showLegendKey val="0"/>
            <c:showVal val="0"/>
            <c:showCatName val="0"/>
            <c:showSerName val="0"/>
            <c:showPercent val="1"/>
            <c:showBubbleSize val="0"/>
            <c:showLeaderLines val="0"/>
            <c:extLst>
              <c:ext xmlns:c15="http://schemas.microsoft.com/office/drawing/2012/chart" uri="{CE6537A1-D6FC-4f65-9D91-7224C49458BB}"/>
            </c:extLst>
          </c:dLbls>
          <c:cat>
            <c:strRef>
              <c:f>Sheet1!$A$2:$A$5</c:f>
              <c:strCache>
                <c:ptCount val="4"/>
                <c:pt idx="0">
                  <c:v>Rocket Launch</c:v>
                </c:pt>
                <c:pt idx="1">
                  <c:v>Manufacturing of Satellites</c:v>
                </c:pt>
                <c:pt idx="2">
                  <c:v> Space Application services</c:v>
                </c:pt>
                <c:pt idx="3">
                  <c:v>Ground Equipment</c:v>
                </c:pt>
              </c:strCache>
            </c:strRef>
          </c:cat>
          <c:val>
            <c:numRef>
              <c:f>Sheet1!$C$2:$C$5</c:f>
              <c:numCache>
                <c:formatCode>General</c:formatCode>
                <c:ptCount val="4"/>
                <c:pt idx="0">
                  <c:v>0.14000000000000001</c:v>
                </c:pt>
                <c:pt idx="1">
                  <c:v>0.35</c:v>
                </c:pt>
                <c:pt idx="2">
                  <c:v>4.7</c:v>
                </c:pt>
                <c:pt idx="3">
                  <c:v>1.81</c:v>
                </c:pt>
              </c:numCache>
            </c:numRef>
          </c:val>
          <c:extLst>
            <c:ext xmlns:c16="http://schemas.microsoft.com/office/drawing/2014/chart" uri="{C3380CC4-5D6E-409C-BE32-E72D297353CC}">
              <c16:uniqueId val="{00000011-5E7B-4058-9746-401C3D19F601}"/>
            </c:ext>
          </c:extLst>
        </c:ser>
        <c:dLbls>
          <c:dLblPos val="ctr"/>
          <c:showLegendKey val="0"/>
          <c:showVal val="0"/>
          <c:showCatName val="0"/>
          <c:showSerName val="0"/>
          <c:showPercent val="1"/>
          <c:showBubbleSize val="0"/>
          <c:showLeaderLines val="0"/>
        </c:dLbls>
      </c:pie3DChart>
      <c:spPr>
        <a:noFill/>
        <a:ln>
          <a:noFill/>
        </a:ln>
        <a:effectLst/>
      </c:spPr>
    </c:plotArea>
    <c:plotVisOnly val="1"/>
    <c:dispBlanksAs val="gap"/>
    <c:showDLblsOverMax val="0"/>
  </c:chart>
  <c:spPr>
    <a:pattFill prst="dkDnDiag">
      <a:fgClr>
        <a:schemeClr val="lt1"/>
      </a:fgClr>
      <a:bgClr>
        <a:schemeClr val="dk1">
          <a:lumMod val="10000"/>
          <a:lumOff val="90000"/>
        </a:schemeClr>
      </a:bgClr>
    </a:pattFill>
    <a:ln w="9525" cap="flat" cmpd="sng" algn="ctr">
      <a:solidFill>
        <a:schemeClr val="dk1">
          <a:lumMod val="15000"/>
          <a:lumOff val="85000"/>
        </a:schemeClr>
      </a:solidFill>
      <a:round/>
    </a:ln>
    <a:effectLst/>
  </c:spPr>
  <c:txPr>
    <a:bodyPr/>
    <a:lstStyle/>
    <a:p>
      <a:pPr>
        <a:defRPr sz="1600">
          <a:solidFill>
            <a:schemeClr val="tx1"/>
          </a:solidFill>
        </a:defRPr>
      </a:pPr>
      <a:endParaRPr lang="en-US"/>
    </a:p>
  </c:txPr>
  <c:externalData r:id="rId3">
    <c:autoUpdate val="0"/>
  </c:externalData>
  <c:userShapes r:id="rId4"/>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67">
  <cs:axisTitle>
    <cs:lnRef idx="0"/>
    <cs:fillRef idx="0"/>
    <cs:effectRef idx="0"/>
    <cs:fontRef idx="minor">
      <a:schemeClr val="dk1">
        <a:lumMod val="65000"/>
        <a:lumOff val="35000"/>
      </a:schemeClr>
    </cs:fontRef>
    <cs:defRPr sz="900" b="1" kern="1200"/>
  </cs:axisTitle>
  <cs:categoryAxis>
    <cs:lnRef idx="0"/>
    <cs:fillRef idx="0"/>
    <cs:effectRef idx="0"/>
    <cs:fontRef idx="minor">
      <a:schemeClr val="dk1">
        <a:lumMod val="65000"/>
        <a:lumOff val="35000"/>
      </a:schemeClr>
    </cs:fontRef>
    <cs:defRPr sz="900" kern="1200" cap="none" spc="0" normalizeH="0" baseline="0"/>
  </cs:categoryAxis>
  <cs:chartArea>
    <cs:lnRef idx="0"/>
    <cs:fillRef idx="0"/>
    <cs:effectRef idx="0"/>
    <cs:fontRef idx="minor">
      <a:schemeClr val="dk1"/>
    </cs:fontRef>
    <cs:spPr>
      <a:pattFill prst="dkDnDiag">
        <a:fgClr>
          <a:schemeClr val="lt1"/>
        </a:fgClr>
        <a:bgClr>
          <a:schemeClr val="dk1">
            <a:lumMod val="10000"/>
            <a:lumOff val="90000"/>
          </a:schemeClr>
        </a:bgClr>
      </a:pattFill>
      <a:ln w="9525" cap="flat" cmpd="sng" algn="ctr">
        <a:solidFill>
          <a:schemeClr val="dk1">
            <a:lumMod val="15000"/>
            <a:lumOff val="85000"/>
          </a:schemeClr>
        </a:solidFill>
        <a:round/>
      </a:ln>
    </cs:spPr>
    <cs:defRPr sz="900" kern="1200"/>
  </cs:chartArea>
  <cs:dataLabel>
    <cs:lnRef idx="0"/>
    <cs:fillRef idx="0"/>
    <cs:effectRef idx="0"/>
    <cs:fontRef idx="minor">
      <a:schemeClr val="dk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alpha val="75000"/>
        </a:schemeClr>
      </a:solidFill>
      <a:ln w="9525">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tx1"/>
    </cs:fontRef>
    <cs:spPr>
      <a:gradFill>
        <a:gsLst>
          <a:gs pos="100000">
            <a:schemeClr val="phClr">
              <a:lumMod val="60000"/>
              <a:lumOff val="40000"/>
            </a:schemeClr>
          </a:gs>
          <a:gs pos="0">
            <a:schemeClr val="phClr"/>
          </a:gs>
        </a:gsLst>
        <a:lin ang="5400000" scaled="0"/>
      </a:gradFill>
      <a:ln w="19050">
        <a:solidFill>
          <a:schemeClr val="lt1"/>
        </a:solidFill>
      </a:ln>
    </cs:spPr>
  </cs:dataPoint>
  <cs:dataPoint3D>
    <cs:lnRef idx="0"/>
    <cs:fillRef idx="0">
      <cs:styleClr val="auto"/>
    </cs:fillRef>
    <cs:effectRef idx="0"/>
    <cs:fontRef idx="minor">
      <a:schemeClr val="tx1"/>
    </cs:fontRef>
    <cs:spPr>
      <a:gradFill>
        <a:gsLst>
          <a:gs pos="100000">
            <a:schemeClr val="phClr">
              <a:lumMod val="60000"/>
              <a:lumOff val="40000"/>
            </a:schemeClr>
          </a:gs>
          <a:gs pos="0">
            <a:schemeClr val="phClr"/>
          </a:gs>
        </a:gsLst>
        <a:lin ang="5400000" scaled="0"/>
      </a:gradFill>
      <a:ln w="50800">
        <a:solidFill>
          <a:schemeClr val="lt1"/>
        </a:solidFill>
      </a:ln>
    </cs:spPr>
  </cs:dataPoint3D>
  <cs:dataPointLine>
    <cs:lnRef idx="0">
      <cs:styleClr val="auto"/>
    </cs:lnRef>
    <cs:fillRef idx="0"/>
    <cs:effectRef idx="0"/>
    <cs:fontRef idx="minor">
      <a:schemeClr val="dk1"/>
    </cs:fontRef>
    <cs:spPr>
      <a:ln w="22225" cap="rnd">
        <a:solidFill>
          <a:schemeClr val="phClr"/>
        </a:solidFill>
        <a:round/>
      </a:ln>
    </cs:spPr>
  </cs:dataPointLine>
  <cs:dataPointMarker>
    <cs:lnRef idx="0">
      <cs:styleClr val="auto"/>
    </cs:lnRef>
    <cs:fillRef idx="0">
      <cs:styleClr val="auto"/>
    </cs:fillRef>
    <cs:effectRef idx="0"/>
    <cs:fontRef idx="minor">
      <a:schemeClr val="dk1"/>
    </cs:fontRef>
    <cs:spPr>
      <a:solidFill>
        <a:schemeClr val="lt1"/>
      </a:solidFill>
      <a:ln w="15875">
        <a:solidFill>
          <a:schemeClr val="phClr"/>
        </a:solidFill>
        <a:round/>
      </a:ln>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65000"/>
        <a:lumOff val="35000"/>
      </a:schemeClr>
    </cs:fontRef>
    <cs:spPr>
      <a:ln w="9525" cap="flat" cmpd="sng" algn="ctr">
        <a:solidFill>
          <a:schemeClr val="dk1">
            <a:lumMod val="15000"/>
            <a:lumOff val="85000"/>
          </a:schemeClr>
        </a:solidFill>
        <a:round/>
      </a:ln>
    </cs:spPr>
    <cs:defRPr sz="800" kern="1200"/>
  </cs:dataTable>
  <cs:downBar>
    <cs:lnRef idx="0"/>
    <cs:fillRef idx="0"/>
    <cs:effectRef idx="0"/>
    <cs:fontRef idx="minor">
      <a:schemeClr val="dk1"/>
    </cs:fontRef>
    <cs:spPr>
      <a:solidFill>
        <a:schemeClr val="dk1">
          <a:lumMod val="75000"/>
          <a:lumOff val="25000"/>
        </a:schemeClr>
      </a:solidFill>
      <a:ln w="9525" cap="flat" cmpd="sng" algn="ctr">
        <a:solidFill>
          <a:schemeClr val="dk1">
            <a:lumMod val="50000"/>
            <a:lumOff val="50000"/>
          </a:schemeClr>
        </a:solidFill>
        <a:round/>
      </a:ln>
    </cs:spPr>
  </cs:downBar>
  <cs:dropLine>
    <cs:lnRef idx="0"/>
    <cs:fillRef idx="0"/>
    <cs:effectRef idx="0"/>
    <cs:fontRef idx="minor">
      <a:schemeClr val="dk1"/>
    </cs:fontRef>
    <cs:spPr>
      <a:ln w="9525" cap="flat" cmpd="sng" algn="ctr">
        <a:solidFill>
          <a:schemeClr val="dk1">
            <a:lumMod val="35000"/>
            <a:lumOff val="65000"/>
          </a:schemeClr>
        </a:solidFill>
        <a:round/>
      </a:ln>
    </cs:spPr>
  </cs:dropLine>
  <cs:errorBar>
    <cs:lnRef idx="0"/>
    <cs:fillRef idx="0"/>
    <cs:effectRef idx="0"/>
    <cs:fontRef idx="minor">
      <a:schemeClr val="dk1"/>
    </cs:fontRef>
    <cs:spPr>
      <a:ln w="9525" cap="flat" cmpd="sng" algn="ctr">
        <a:solidFill>
          <a:schemeClr val="dk1">
            <a:lumMod val="50000"/>
            <a:lumOff val="50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solidFill>
          <a:schemeClr val="dk1">
            <a:lumMod val="15000"/>
            <a:lumOff val="85000"/>
          </a:schemeClr>
        </a:solidFill>
        <a:round/>
      </a:ln>
    </cs:spPr>
  </cs:gridlineMajor>
  <cs:gridlineMinor>
    <cs:lnRef idx="0"/>
    <cs:fillRef idx="0"/>
    <cs:effectRef idx="0"/>
    <cs:fontRef idx="minor">
      <a:schemeClr val="dk1"/>
    </cs:fontRef>
    <cs:spPr>
      <a:ln w="9525" cap="flat" cmpd="sng" algn="ctr">
        <a:solidFill>
          <a:schemeClr val="dk1">
            <a:lumMod val="5000"/>
            <a:lumOff val="95000"/>
          </a:schemeClr>
        </a:solidFill>
        <a:round/>
      </a:ln>
    </cs:spPr>
  </cs:gridlineMinor>
  <cs:hiLoLine>
    <cs:lnRef idx="0"/>
    <cs:fillRef idx="0"/>
    <cs:effectRef idx="0"/>
    <cs:fontRef idx="minor">
      <a:schemeClr val="dk1"/>
    </cs:fontRef>
    <cs:spPr>
      <a:ln w="9525" cap="flat" cmpd="sng" algn="ctr">
        <a:solidFill>
          <a:schemeClr val="dk1">
            <a:lumMod val="35000"/>
            <a:lumOff val="65000"/>
          </a:schemeClr>
        </a:solidFill>
        <a:round/>
      </a:ln>
    </cs:spPr>
  </cs:hiLoLine>
  <cs:leaderLine>
    <cs:lnRef idx="0"/>
    <cs:fillRef idx="0"/>
    <cs:effectRef idx="0"/>
    <cs:fontRef idx="minor">
      <a:schemeClr val="dk1"/>
    </cs:fontRef>
    <cs:spPr>
      <a:ln w="9525" cap="flat" cmpd="sng" algn="ctr">
        <a:solidFill>
          <a:schemeClr val="dk1">
            <a:lumMod val="35000"/>
            <a:lumOff val="65000"/>
          </a:schemeClr>
        </a:solidFill>
        <a:round/>
      </a:ln>
    </cs:spPr>
  </cs:leaderLine>
  <cs:legend>
    <cs:lnRef idx="0"/>
    <cs:fillRef idx="0"/>
    <cs:effectRef idx="0"/>
    <cs:fontRef idx="minor">
      <a:schemeClr val="dk1">
        <a:lumMod val="65000"/>
        <a:lumOff val="35000"/>
      </a:schemeClr>
    </cs:fontRef>
    <cs:spPr>
      <a:solidFill>
        <a:schemeClr val="lt1">
          <a:alpha val="50000"/>
        </a:schemeClr>
      </a:solidFill>
    </cs:spPr>
    <cs:defRPr sz="900"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dk1">
        <a:lumMod val="65000"/>
        <a:lumOff val="35000"/>
      </a:schemeClr>
    </cs:fontRef>
    <cs:defRPr sz="900" kern="1200"/>
  </cs:seriesAxis>
  <cs:seriesLine>
    <cs:lnRef idx="0"/>
    <cs:fillRef idx="0"/>
    <cs:effectRef idx="0"/>
    <cs:fontRef idx="minor">
      <a:schemeClr val="dk1"/>
    </cs:fontRef>
    <cs:spPr>
      <a:ln w="9525" cap="flat" cmpd="sng" algn="ctr">
        <a:solidFill>
          <a:schemeClr val="dk1">
            <a:lumMod val="35000"/>
            <a:lumOff val="65000"/>
          </a:schemeClr>
        </a:solidFill>
        <a:round/>
      </a:ln>
    </cs:spPr>
  </cs:seriesLine>
  <cs:title>
    <cs:lnRef idx="0"/>
    <cs:fillRef idx="0"/>
    <cs:effectRef idx="0"/>
    <cs:fontRef idx="major">
      <a:schemeClr val="dk1">
        <a:lumMod val="50000"/>
        <a:lumOff val="50000"/>
      </a:schemeClr>
    </cs:fontRef>
    <cs:defRPr sz="1600" b="1" kern="1200" spc="0" normalizeH="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65000"/>
        <a:lumOff val="35000"/>
      </a:schemeClr>
    </cs:fontRef>
    <cs:defRPr sz="900" kern="1200"/>
  </cs:trendlineLabel>
  <cs:upBar>
    <cs:lnRef idx="0"/>
    <cs:fillRef idx="0"/>
    <cs:effectRef idx="0"/>
    <cs:fontRef idx="minor">
      <a:schemeClr val="dk1"/>
    </cs:fontRef>
    <cs:spPr>
      <a:solidFill>
        <a:schemeClr val="lt1"/>
      </a:solidFill>
      <a:ln w="9525" cap="flat" cmpd="sng" algn="ctr">
        <a:solidFill>
          <a:schemeClr val="dk1">
            <a:lumMod val="50000"/>
            <a:lumOff val="50000"/>
          </a:schemeClr>
        </a:solidFill>
        <a:round/>
      </a:ln>
    </cs:spPr>
  </cs:upBar>
  <cs:valueAxis>
    <cs:lnRef idx="0"/>
    <cs:fillRef idx="0"/>
    <cs:effectRef idx="0"/>
    <cs:fontRef idx="minor">
      <a:schemeClr val="dk1">
        <a:lumMod val="65000"/>
        <a:lumOff val="35000"/>
      </a:schemeClr>
    </cs:fontRef>
    <cs:defRPr sz="900" kern="1200"/>
  </cs:valueAxis>
  <cs:wall>
    <cs:lnRef idx="0"/>
    <cs:fillRef idx="0"/>
    <cs:effectRef idx="0"/>
    <cs:fontRef idx="minor">
      <a:schemeClr val="dk1"/>
    </cs:fontRef>
  </cs:wall>
</cs:chartStyle>
</file>

<file path=ppt/diagrams/colors1.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D1930774-6A68-446E-AA6A-D614ADD7786B}" type="doc">
      <dgm:prSet loTypeId="urn:microsoft.com/office/officeart/2005/8/layout/cycle4" loCatId="cycle" qsTypeId="urn:microsoft.com/office/officeart/2005/8/quickstyle/3d1" qsCatId="3D" csTypeId="urn:microsoft.com/office/officeart/2005/8/colors/colorful1" csCatId="colorful" phldr="1"/>
      <dgm:spPr/>
      <dgm:t>
        <a:bodyPr/>
        <a:lstStyle/>
        <a:p>
          <a:endParaRPr lang="en-US"/>
        </a:p>
      </dgm:t>
    </dgm:pt>
    <dgm:pt modelId="{3DF680D8-D38F-4B8C-AA6A-7A6DD4E1BF32}">
      <dgm:prSet phldrT="[Text]"/>
      <dgm:spPr/>
      <dgm:t>
        <a:bodyPr/>
        <a:lstStyle/>
        <a:p>
          <a:r>
            <a:rPr lang="en-US" b="1" dirty="0"/>
            <a:t>Connectivity</a:t>
          </a:r>
        </a:p>
      </dgm:t>
    </dgm:pt>
    <dgm:pt modelId="{A2959D31-D5CE-4128-BB13-31B3858D0D3F}" type="parTrans" cxnId="{A06410F5-560B-4DDB-949C-811FD882B07F}">
      <dgm:prSet/>
      <dgm:spPr/>
      <dgm:t>
        <a:bodyPr/>
        <a:lstStyle/>
        <a:p>
          <a:endParaRPr lang="en-US"/>
        </a:p>
      </dgm:t>
    </dgm:pt>
    <dgm:pt modelId="{5C946B19-A9FA-4D97-9E20-22B5C44B1C76}" type="sibTrans" cxnId="{A06410F5-560B-4DDB-949C-811FD882B07F}">
      <dgm:prSet/>
      <dgm:spPr/>
      <dgm:t>
        <a:bodyPr/>
        <a:lstStyle/>
        <a:p>
          <a:endParaRPr lang="en-US"/>
        </a:p>
      </dgm:t>
    </dgm:pt>
    <dgm:pt modelId="{F8CE32A2-0672-4B6B-98F8-5CE769BE824A}">
      <dgm:prSet phldrT="[Text]" custT="1"/>
      <dgm:spPr/>
      <dgm:t>
        <a:bodyPr/>
        <a:lstStyle/>
        <a:p>
          <a:r>
            <a:rPr lang="en-US" sz="1300" dirty="0"/>
            <a:t>Television</a:t>
          </a:r>
        </a:p>
      </dgm:t>
    </dgm:pt>
    <dgm:pt modelId="{5D2B9730-1D62-4844-86B6-B3C119682983}" type="parTrans" cxnId="{BCA5985A-DC34-49F1-9E55-A0E1E260C27F}">
      <dgm:prSet/>
      <dgm:spPr/>
      <dgm:t>
        <a:bodyPr/>
        <a:lstStyle/>
        <a:p>
          <a:endParaRPr lang="en-US"/>
        </a:p>
      </dgm:t>
    </dgm:pt>
    <dgm:pt modelId="{C9D1D504-E13F-466F-9228-486E9859C8F5}" type="sibTrans" cxnId="{BCA5985A-DC34-49F1-9E55-A0E1E260C27F}">
      <dgm:prSet/>
      <dgm:spPr/>
      <dgm:t>
        <a:bodyPr/>
        <a:lstStyle/>
        <a:p>
          <a:endParaRPr lang="en-US"/>
        </a:p>
      </dgm:t>
    </dgm:pt>
    <dgm:pt modelId="{141FAD6D-F95B-43B1-95D4-2345750F3AE1}">
      <dgm:prSet phldrT="[Text]">
        <dgm:style>
          <a:lnRef idx="2">
            <a:schemeClr val="accent5">
              <a:shade val="50000"/>
            </a:schemeClr>
          </a:lnRef>
          <a:fillRef idx="1">
            <a:schemeClr val="accent5"/>
          </a:fillRef>
          <a:effectRef idx="0">
            <a:schemeClr val="accent5"/>
          </a:effectRef>
          <a:fontRef idx="minor">
            <a:schemeClr val="lt1"/>
          </a:fontRef>
        </dgm:style>
      </dgm:prSet>
      <dgm:spPr/>
      <dgm:t>
        <a:bodyPr/>
        <a:lstStyle/>
        <a:p>
          <a:r>
            <a:rPr lang="en-US" b="1" dirty="0">
              <a:solidFill>
                <a:srgbClr val="FFFF00"/>
              </a:solidFill>
            </a:rPr>
            <a:t>Remote Sensing</a:t>
          </a:r>
        </a:p>
      </dgm:t>
    </dgm:pt>
    <dgm:pt modelId="{A77AA378-EE36-44A8-A301-EAD6A425DD19}" type="parTrans" cxnId="{F120818A-41C1-49EA-AE27-A3EDB819F23B}">
      <dgm:prSet/>
      <dgm:spPr/>
      <dgm:t>
        <a:bodyPr/>
        <a:lstStyle/>
        <a:p>
          <a:endParaRPr lang="en-US"/>
        </a:p>
      </dgm:t>
    </dgm:pt>
    <dgm:pt modelId="{2B3FE194-8847-4280-BDFD-A83F4DA45D1A}" type="sibTrans" cxnId="{F120818A-41C1-49EA-AE27-A3EDB819F23B}">
      <dgm:prSet/>
      <dgm:spPr/>
      <dgm:t>
        <a:bodyPr/>
        <a:lstStyle/>
        <a:p>
          <a:endParaRPr lang="en-US"/>
        </a:p>
      </dgm:t>
    </dgm:pt>
    <dgm:pt modelId="{FDF7718B-D50A-42A0-9CF7-71A0568031AB}">
      <dgm:prSet phldrT="[Text]" custT="1">
        <dgm:style>
          <a:lnRef idx="2">
            <a:schemeClr val="accent6"/>
          </a:lnRef>
          <a:fillRef idx="1">
            <a:schemeClr val="lt1"/>
          </a:fillRef>
          <a:effectRef idx="0">
            <a:schemeClr val="accent6"/>
          </a:effectRef>
          <a:fontRef idx="minor">
            <a:schemeClr val="dk1"/>
          </a:fontRef>
        </dgm:style>
      </dgm:prSet>
      <dgm:spPr/>
      <dgm:t>
        <a:bodyPr/>
        <a:lstStyle/>
        <a:p>
          <a:r>
            <a:rPr lang="en-US" sz="1300" dirty="0"/>
            <a:t>Disaster Mitigation</a:t>
          </a:r>
        </a:p>
      </dgm:t>
    </dgm:pt>
    <dgm:pt modelId="{6C48924E-A81D-41E7-8B98-814E8DF00AC7}" type="parTrans" cxnId="{9E1B11C5-DAD7-456B-905F-E7BB684DD9F7}">
      <dgm:prSet/>
      <dgm:spPr/>
      <dgm:t>
        <a:bodyPr/>
        <a:lstStyle/>
        <a:p>
          <a:endParaRPr lang="en-US"/>
        </a:p>
      </dgm:t>
    </dgm:pt>
    <dgm:pt modelId="{B77FAB23-7980-4E38-BA70-5E3EFE50B3CF}" type="sibTrans" cxnId="{9E1B11C5-DAD7-456B-905F-E7BB684DD9F7}">
      <dgm:prSet/>
      <dgm:spPr/>
      <dgm:t>
        <a:bodyPr/>
        <a:lstStyle/>
        <a:p>
          <a:endParaRPr lang="en-US"/>
        </a:p>
      </dgm:t>
    </dgm:pt>
    <dgm:pt modelId="{9E817EEF-C5A7-4FE6-A4A3-427D800C23A5}">
      <dgm:prSet phldrT="[Text]"/>
      <dgm:spPr/>
      <dgm:t>
        <a:bodyPr/>
        <a:lstStyle/>
        <a:p>
          <a:r>
            <a:rPr lang="en-US" b="1" dirty="0"/>
            <a:t>IoT &amp; Asset Tracking</a:t>
          </a:r>
        </a:p>
      </dgm:t>
    </dgm:pt>
    <dgm:pt modelId="{78ADADB6-1AA8-4865-B628-17B322C2793F}" type="parTrans" cxnId="{15AA4045-1CFC-4C8A-8B2F-FDB96D9B1E3B}">
      <dgm:prSet/>
      <dgm:spPr/>
      <dgm:t>
        <a:bodyPr/>
        <a:lstStyle/>
        <a:p>
          <a:endParaRPr lang="en-US"/>
        </a:p>
      </dgm:t>
    </dgm:pt>
    <dgm:pt modelId="{1F7C2087-CD3F-489E-843E-7632F1C8E009}" type="sibTrans" cxnId="{15AA4045-1CFC-4C8A-8B2F-FDB96D9B1E3B}">
      <dgm:prSet/>
      <dgm:spPr/>
      <dgm:t>
        <a:bodyPr/>
        <a:lstStyle/>
        <a:p>
          <a:endParaRPr lang="en-US"/>
        </a:p>
      </dgm:t>
    </dgm:pt>
    <dgm:pt modelId="{CC3C3830-F2CB-4CD9-A9C7-63AD17027F95}">
      <dgm:prSet phldrT="[Text]" custT="1">
        <dgm:style>
          <a:lnRef idx="2">
            <a:schemeClr val="accent5"/>
          </a:lnRef>
          <a:fillRef idx="1">
            <a:schemeClr val="lt1"/>
          </a:fillRef>
          <a:effectRef idx="0">
            <a:schemeClr val="accent5"/>
          </a:effectRef>
          <a:fontRef idx="minor">
            <a:schemeClr val="dk1"/>
          </a:fontRef>
        </dgm:style>
      </dgm:prSet>
      <dgm:spPr/>
      <dgm:t>
        <a:bodyPr/>
        <a:lstStyle/>
        <a:p>
          <a:r>
            <a:rPr lang="en-US" sz="1300" dirty="0"/>
            <a:t>Aircraft/Ship Tracking</a:t>
          </a:r>
        </a:p>
      </dgm:t>
    </dgm:pt>
    <dgm:pt modelId="{14392A9B-DC91-4853-B12D-CBC6CF3ACB64}" type="parTrans" cxnId="{52994F56-66FE-40A7-AB4F-1C9AEFCCE623}">
      <dgm:prSet/>
      <dgm:spPr/>
      <dgm:t>
        <a:bodyPr/>
        <a:lstStyle/>
        <a:p>
          <a:endParaRPr lang="en-US"/>
        </a:p>
      </dgm:t>
    </dgm:pt>
    <dgm:pt modelId="{16568A95-964F-4662-9779-4BFFE68AAAFD}" type="sibTrans" cxnId="{52994F56-66FE-40A7-AB4F-1C9AEFCCE623}">
      <dgm:prSet/>
      <dgm:spPr/>
      <dgm:t>
        <a:bodyPr/>
        <a:lstStyle/>
        <a:p>
          <a:endParaRPr lang="en-US"/>
        </a:p>
      </dgm:t>
    </dgm:pt>
    <dgm:pt modelId="{C21D5CA1-00C4-4DE8-BDF0-F75E0372C01C}">
      <dgm:prSet phldrT="[Text]"/>
      <dgm:spPr/>
      <dgm:t>
        <a:bodyPr/>
        <a:lstStyle/>
        <a:p>
          <a:r>
            <a:rPr lang="en-US" b="1" dirty="0">
              <a:solidFill>
                <a:srgbClr val="FFFF00"/>
              </a:solidFill>
            </a:rPr>
            <a:t>Defence and National Space Programs</a:t>
          </a:r>
        </a:p>
      </dgm:t>
    </dgm:pt>
    <dgm:pt modelId="{7100D7C8-6C99-4158-A174-EB304E39CEB6}" type="parTrans" cxnId="{97695666-0ED3-4F1F-9A14-0078FD4AA350}">
      <dgm:prSet/>
      <dgm:spPr/>
      <dgm:t>
        <a:bodyPr/>
        <a:lstStyle/>
        <a:p>
          <a:endParaRPr lang="en-US"/>
        </a:p>
      </dgm:t>
    </dgm:pt>
    <dgm:pt modelId="{F219E5C6-2A10-4602-87FA-EE8DB01D7173}" type="sibTrans" cxnId="{97695666-0ED3-4F1F-9A14-0078FD4AA350}">
      <dgm:prSet/>
      <dgm:spPr/>
      <dgm:t>
        <a:bodyPr/>
        <a:lstStyle/>
        <a:p>
          <a:endParaRPr lang="en-US"/>
        </a:p>
      </dgm:t>
    </dgm:pt>
    <dgm:pt modelId="{CD20957B-9793-4B65-A2E6-53514A1BCF83}">
      <dgm:prSet phldrT="[Text]" custT="1">
        <dgm:style>
          <a:lnRef idx="2">
            <a:schemeClr val="accent5"/>
          </a:lnRef>
          <a:fillRef idx="1">
            <a:schemeClr val="lt1"/>
          </a:fillRef>
          <a:effectRef idx="0">
            <a:schemeClr val="accent5"/>
          </a:effectRef>
          <a:fontRef idx="minor">
            <a:schemeClr val="dk1"/>
          </a:fontRef>
        </dgm:style>
      </dgm:prSet>
      <dgm:spPr/>
      <dgm:t>
        <a:bodyPr/>
        <a:lstStyle/>
        <a:p>
          <a:r>
            <a:rPr lang="en-US" sz="1300" dirty="0"/>
            <a:t>National Security</a:t>
          </a:r>
        </a:p>
      </dgm:t>
    </dgm:pt>
    <dgm:pt modelId="{26A4F36B-D68F-463D-8F5C-54D6AED5639D}" type="parTrans" cxnId="{229628BB-7821-4DA4-8444-961540881FAC}">
      <dgm:prSet/>
      <dgm:spPr/>
      <dgm:t>
        <a:bodyPr/>
        <a:lstStyle/>
        <a:p>
          <a:endParaRPr lang="en-US"/>
        </a:p>
      </dgm:t>
    </dgm:pt>
    <dgm:pt modelId="{D4B3E778-5321-42CA-A5C7-731248D607BC}" type="sibTrans" cxnId="{229628BB-7821-4DA4-8444-961540881FAC}">
      <dgm:prSet/>
      <dgm:spPr/>
      <dgm:t>
        <a:bodyPr/>
        <a:lstStyle/>
        <a:p>
          <a:endParaRPr lang="en-US"/>
        </a:p>
      </dgm:t>
    </dgm:pt>
    <dgm:pt modelId="{05CAF644-0E73-4294-8125-A989C1AA5FFB}">
      <dgm:prSet phldrT="[Text]" custT="1"/>
      <dgm:spPr/>
      <dgm:t>
        <a:bodyPr/>
        <a:lstStyle/>
        <a:p>
          <a:r>
            <a:rPr lang="en-US" sz="1300" dirty="0"/>
            <a:t>Telephone</a:t>
          </a:r>
        </a:p>
      </dgm:t>
    </dgm:pt>
    <dgm:pt modelId="{717AC8E8-992A-41AF-B46A-6771803F6ED5}" type="parTrans" cxnId="{592B452C-7429-4A81-ACB9-21F70C121AF6}">
      <dgm:prSet/>
      <dgm:spPr/>
      <dgm:t>
        <a:bodyPr/>
        <a:lstStyle/>
        <a:p>
          <a:endParaRPr lang="en-US"/>
        </a:p>
      </dgm:t>
    </dgm:pt>
    <dgm:pt modelId="{39440BDF-05B2-441C-8EA7-C9B30E5BDE37}" type="sibTrans" cxnId="{592B452C-7429-4A81-ACB9-21F70C121AF6}">
      <dgm:prSet/>
      <dgm:spPr/>
      <dgm:t>
        <a:bodyPr/>
        <a:lstStyle/>
        <a:p>
          <a:endParaRPr lang="en-US"/>
        </a:p>
      </dgm:t>
    </dgm:pt>
    <dgm:pt modelId="{CD8DB0B7-E51B-4074-9FF3-911AB26C48CA}">
      <dgm:prSet phldrT="[Text]" custT="1"/>
      <dgm:spPr/>
      <dgm:t>
        <a:bodyPr/>
        <a:lstStyle/>
        <a:p>
          <a:r>
            <a:rPr lang="en-US" sz="1300" dirty="0"/>
            <a:t>Broadband</a:t>
          </a:r>
        </a:p>
      </dgm:t>
    </dgm:pt>
    <dgm:pt modelId="{973173A0-022B-49D2-B0AF-D5FBD3D06E47}" type="parTrans" cxnId="{D57FD07D-F9CA-42B4-8CC2-6A1CA6C9F298}">
      <dgm:prSet/>
      <dgm:spPr/>
      <dgm:t>
        <a:bodyPr/>
        <a:lstStyle/>
        <a:p>
          <a:endParaRPr lang="en-US"/>
        </a:p>
      </dgm:t>
    </dgm:pt>
    <dgm:pt modelId="{DB66FA86-8033-43B4-A7C3-65D8AA2499C8}" type="sibTrans" cxnId="{D57FD07D-F9CA-42B4-8CC2-6A1CA6C9F298}">
      <dgm:prSet/>
      <dgm:spPr/>
      <dgm:t>
        <a:bodyPr/>
        <a:lstStyle/>
        <a:p>
          <a:endParaRPr lang="en-US"/>
        </a:p>
      </dgm:t>
    </dgm:pt>
    <dgm:pt modelId="{9B17E5CD-F56B-4A0C-AA23-6DDC5707F89B}">
      <dgm:prSet phldrT="[Text]" custT="1"/>
      <dgm:spPr/>
      <dgm:t>
        <a:bodyPr/>
        <a:lstStyle/>
        <a:p>
          <a:r>
            <a:rPr lang="en-US" sz="1300" dirty="0"/>
            <a:t>Aviation Maritim</a:t>
          </a:r>
          <a:r>
            <a:rPr lang="en-US" sz="1100" dirty="0"/>
            <a:t>e</a:t>
          </a:r>
        </a:p>
      </dgm:t>
    </dgm:pt>
    <dgm:pt modelId="{69B58595-D871-4A8A-89D1-3AC6780AF91B}" type="parTrans" cxnId="{588F047C-58A1-404B-8E14-12815CB5AB03}">
      <dgm:prSet/>
      <dgm:spPr/>
      <dgm:t>
        <a:bodyPr/>
        <a:lstStyle/>
        <a:p>
          <a:endParaRPr lang="en-US"/>
        </a:p>
      </dgm:t>
    </dgm:pt>
    <dgm:pt modelId="{FC45B57B-45E6-4D7F-B28D-0B494B653D9F}" type="sibTrans" cxnId="{588F047C-58A1-404B-8E14-12815CB5AB03}">
      <dgm:prSet/>
      <dgm:spPr/>
      <dgm:t>
        <a:bodyPr/>
        <a:lstStyle/>
        <a:p>
          <a:endParaRPr lang="en-US"/>
        </a:p>
      </dgm:t>
    </dgm:pt>
    <dgm:pt modelId="{DBBB03F7-0835-408A-817E-F31EE74F8BF3}">
      <dgm:prSet phldrT="[Text]" custT="1">
        <dgm:style>
          <a:lnRef idx="2">
            <a:schemeClr val="accent6"/>
          </a:lnRef>
          <a:fillRef idx="1">
            <a:schemeClr val="lt1"/>
          </a:fillRef>
          <a:effectRef idx="0">
            <a:schemeClr val="accent6"/>
          </a:effectRef>
          <a:fontRef idx="minor">
            <a:schemeClr val="dk1"/>
          </a:fontRef>
        </dgm:style>
      </dgm:prSet>
      <dgm:spPr/>
      <dgm:t>
        <a:bodyPr/>
        <a:lstStyle/>
        <a:p>
          <a:r>
            <a:rPr lang="en-US" sz="1300" dirty="0"/>
            <a:t>Meteorology</a:t>
          </a:r>
        </a:p>
      </dgm:t>
    </dgm:pt>
    <dgm:pt modelId="{6C1ECCE9-FC88-4C81-A889-C2A73CAA614E}" type="parTrans" cxnId="{EE1928AC-4A4D-4F76-9B2D-3A182752BAC6}">
      <dgm:prSet/>
      <dgm:spPr/>
      <dgm:t>
        <a:bodyPr/>
        <a:lstStyle/>
        <a:p>
          <a:endParaRPr lang="en-US"/>
        </a:p>
      </dgm:t>
    </dgm:pt>
    <dgm:pt modelId="{3267D99C-535B-4E8B-8186-DF111E6E3A5B}" type="sibTrans" cxnId="{EE1928AC-4A4D-4F76-9B2D-3A182752BAC6}">
      <dgm:prSet/>
      <dgm:spPr/>
      <dgm:t>
        <a:bodyPr/>
        <a:lstStyle/>
        <a:p>
          <a:endParaRPr lang="en-US"/>
        </a:p>
      </dgm:t>
    </dgm:pt>
    <dgm:pt modelId="{76738FF9-F4A4-456D-8E54-920C6D16CBED}">
      <dgm:prSet phldrT="[Text]" custT="1">
        <dgm:style>
          <a:lnRef idx="2">
            <a:schemeClr val="accent6"/>
          </a:lnRef>
          <a:fillRef idx="1">
            <a:schemeClr val="lt1"/>
          </a:fillRef>
          <a:effectRef idx="0">
            <a:schemeClr val="accent6"/>
          </a:effectRef>
          <a:fontRef idx="minor">
            <a:schemeClr val="dk1"/>
          </a:fontRef>
        </dgm:style>
      </dgm:prSet>
      <dgm:spPr/>
      <dgm:t>
        <a:bodyPr/>
        <a:lstStyle/>
        <a:p>
          <a:r>
            <a:rPr lang="en-US" sz="1300" dirty="0"/>
            <a:t>Agriculture</a:t>
          </a:r>
        </a:p>
      </dgm:t>
    </dgm:pt>
    <dgm:pt modelId="{F0C7223C-9D93-4595-9393-BE54EC3ADA54}" type="parTrans" cxnId="{8D5ED641-DD74-4547-B1AA-4BF0A9A97E15}">
      <dgm:prSet/>
      <dgm:spPr/>
      <dgm:t>
        <a:bodyPr/>
        <a:lstStyle/>
        <a:p>
          <a:endParaRPr lang="en-US"/>
        </a:p>
      </dgm:t>
    </dgm:pt>
    <dgm:pt modelId="{0DC6B04C-B17B-4866-BE51-98C50F6E5361}" type="sibTrans" cxnId="{8D5ED641-DD74-4547-B1AA-4BF0A9A97E15}">
      <dgm:prSet/>
      <dgm:spPr/>
      <dgm:t>
        <a:bodyPr/>
        <a:lstStyle/>
        <a:p>
          <a:endParaRPr lang="en-US"/>
        </a:p>
      </dgm:t>
    </dgm:pt>
    <dgm:pt modelId="{5156C2A1-D060-408C-96F4-82EC501A7C9A}">
      <dgm:prSet phldrT="[Text]" custT="1">
        <dgm:style>
          <a:lnRef idx="2">
            <a:schemeClr val="accent6"/>
          </a:lnRef>
          <a:fillRef idx="1">
            <a:schemeClr val="lt1"/>
          </a:fillRef>
          <a:effectRef idx="0">
            <a:schemeClr val="accent6"/>
          </a:effectRef>
          <a:fontRef idx="minor">
            <a:schemeClr val="dk1"/>
          </a:fontRef>
        </dgm:style>
      </dgm:prSet>
      <dgm:spPr/>
      <dgm:t>
        <a:bodyPr/>
        <a:lstStyle/>
        <a:p>
          <a:r>
            <a:rPr lang="en-US" sz="1300" dirty="0"/>
            <a:t>Humanitarian Aid</a:t>
          </a:r>
        </a:p>
      </dgm:t>
    </dgm:pt>
    <dgm:pt modelId="{7F928408-4DAD-4F2D-8C7E-AF611E313F54}" type="parTrans" cxnId="{3652E987-3C13-45B9-89E7-755291AAE585}">
      <dgm:prSet/>
      <dgm:spPr/>
      <dgm:t>
        <a:bodyPr/>
        <a:lstStyle/>
        <a:p>
          <a:endParaRPr lang="en-US"/>
        </a:p>
      </dgm:t>
    </dgm:pt>
    <dgm:pt modelId="{71824C72-661B-42CE-A360-A9E329258CD7}" type="sibTrans" cxnId="{3652E987-3C13-45B9-89E7-755291AAE585}">
      <dgm:prSet/>
      <dgm:spPr/>
      <dgm:t>
        <a:bodyPr/>
        <a:lstStyle/>
        <a:p>
          <a:endParaRPr lang="en-US"/>
        </a:p>
      </dgm:t>
    </dgm:pt>
    <dgm:pt modelId="{6D7C7C3B-DE11-4A8B-A8F0-E437E0EFC163}">
      <dgm:prSet phldrT="[Text]" custT="1">
        <dgm:style>
          <a:lnRef idx="2">
            <a:schemeClr val="accent5"/>
          </a:lnRef>
          <a:fillRef idx="1">
            <a:schemeClr val="lt1"/>
          </a:fillRef>
          <a:effectRef idx="0">
            <a:schemeClr val="accent5"/>
          </a:effectRef>
          <a:fontRef idx="minor">
            <a:schemeClr val="dk1"/>
          </a:fontRef>
        </dgm:style>
      </dgm:prSet>
      <dgm:spPr/>
      <dgm:t>
        <a:bodyPr/>
        <a:lstStyle/>
        <a:p>
          <a:r>
            <a:rPr lang="en-US" sz="1300" dirty="0"/>
            <a:t>Fleet Management</a:t>
          </a:r>
        </a:p>
      </dgm:t>
    </dgm:pt>
    <dgm:pt modelId="{80DF25E6-8A9F-44EC-AD76-A517AD5C17F0}" type="parTrans" cxnId="{58E9FBC4-B24B-4757-85D9-183CC9342408}">
      <dgm:prSet/>
      <dgm:spPr/>
      <dgm:t>
        <a:bodyPr/>
        <a:lstStyle/>
        <a:p>
          <a:endParaRPr lang="en-US"/>
        </a:p>
      </dgm:t>
    </dgm:pt>
    <dgm:pt modelId="{EAB8EAA5-7E62-4820-BB85-76A8808A96CB}" type="sibTrans" cxnId="{58E9FBC4-B24B-4757-85D9-183CC9342408}">
      <dgm:prSet/>
      <dgm:spPr/>
      <dgm:t>
        <a:bodyPr/>
        <a:lstStyle/>
        <a:p>
          <a:endParaRPr lang="en-US"/>
        </a:p>
      </dgm:t>
    </dgm:pt>
    <dgm:pt modelId="{5CC1D36D-9CF4-4BE5-97AB-3F3B4118408B}">
      <dgm:prSet phldrT="[Text]" custT="1">
        <dgm:style>
          <a:lnRef idx="2">
            <a:schemeClr val="accent5"/>
          </a:lnRef>
          <a:fillRef idx="1">
            <a:schemeClr val="lt1"/>
          </a:fillRef>
          <a:effectRef idx="0">
            <a:schemeClr val="accent5"/>
          </a:effectRef>
          <a:fontRef idx="minor">
            <a:schemeClr val="dk1"/>
          </a:fontRef>
        </dgm:style>
      </dgm:prSet>
      <dgm:spPr/>
      <dgm:t>
        <a:bodyPr/>
        <a:lstStyle/>
        <a:p>
          <a:r>
            <a:rPr lang="en-US" sz="1300" dirty="0"/>
            <a:t>Logistics</a:t>
          </a:r>
        </a:p>
      </dgm:t>
    </dgm:pt>
    <dgm:pt modelId="{07068F25-F9D7-41C4-86D9-EE087D1623C0}" type="parTrans" cxnId="{0D30964A-E35A-4346-8796-D7569B231022}">
      <dgm:prSet/>
      <dgm:spPr/>
      <dgm:t>
        <a:bodyPr/>
        <a:lstStyle/>
        <a:p>
          <a:endParaRPr lang="en-US"/>
        </a:p>
      </dgm:t>
    </dgm:pt>
    <dgm:pt modelId="{3F06033C-C376-4896-8F86-1C5F409DC87A}" type="sibTrans" cxnId="{0D30964A-E35A-4346-8796-D7569B231022}">
      <dgm:prSet/>
      <dgm:spPr/>
      <dgm:t>
        <a:bodyPr/>
        <a:lstStyle/>
        <a:p>
          <a:endParaRPr lang="en-US"/>
        </a:p>
      </dgm:t>
    </dgm:pt>
    <dgm:pt modelId="{D55D7799-8407-4FEE-B1E6-6181B8E1F8E4}">
      <dgm:prSet phldrT="[Text]" custT="1">
        <dgm:style>
          <a:lnRef idx="2">
            <a:schemeClr val="accent5"/>
          </a:lnRef>
          <a:fillRef idx="1">
            <a:schemeClr val="lt1"/>
          </a:fillRef>
          <a:effectRef idx="0">
            <a:schemeClr val="accent5"/>
          </a:effectRef>
          <a:fontRef idx="minor">
            <a:schemeClr val="dk1"/>
          </a:fontRef>
        </dgm:style>
      </dgm:prSet>
      <dgm:spPr/>
      <dgm:t>
        <a:bodyPr/>
        <a:lstStyle/>
        <a:p>
          <a:r>
            <a:rPr lang="en-US" sz="1300" dirty="0"/>
            <a:t>Defence and Military Intelligence</a:t>
          </a:r>
        </a:p>
      </dgm:t>
    </dgm:pt>
    <dgm:pt modelId="{99D0A03A-8F4C-43EB-97E9-53DE18957388}" type="parTrans" cxnId="{B3C6A8BE-FAD8-468E-850F-D7CD07CE04EB}">
      <dgm:prSet/>
      <dgm:spPr/>
      <dgm:t>
        <a:bodyPr/>
        <a:lstStyle/>
        <a:p>
          <a:endParaRPr lang="en-US"/>
        </a:p>
      </dgm:t>
    </dgm:pt>
    <dgm:pt modelId="{DCEAD2CE-7286-4D73-9408-5CD6340C4D56}" type="sibTrans" cxnId="{B3C6A8BE-FAD8-468E-850F-D7CD07CE04EB}">
      <dgm:prSet/>
      <dgm:spPr/>
      <dgm:t>
        <a:bodyPr/>
        <a:lstStyle/>
        <a:p>
          <a:endParaRPr lang="en-US"/>
        </a:p>
      </dgm:t>
    </dgm:pt>
    <dgm:pt modelId="{26C9BE07-5A46-44CF-B3BE-CEC2C22789F8}" type="pres">
      <dgm:prSet presAssocID="{D1930774-6A68-446E-AA6A-D614ADD7786B}" presName="cycleMatrixDiagram" presStyleCnt="0">
        <dgm:presLayoutVars>
          <dgm:chMax val="1"/>
          <dgm:dir/>
          <dgm:animLvl val="lvl"/>
          <dgm:resizeHandles val="exact"/>
        </dgm:presLayoutVars>
      </dgm:prSet>
      <dgm:spPr/>
    </dgm:pt>
    <dgm:pt modelId="{2728888F-9224-4E82-9D98-17C5CCB1658A}" type="pres">
      <dgm:prSet presAssocID="{D1930774-6A68-446E-AA6A-D614ADD7786B}" presName="children" presStyleCnt="0"/>
      <dgm:spPr/>
    </dgm:pt>
    <dgm:pt modelId="{A33B9C41-9464-4AFA-8E4E-3439D1599FE5}" type="pres">
      <dgm:prSet presAssocID="{D1930774-6A68-446E-AA6A-D614ADD7786B}" presName="child1group" presStyleCnt="0"/>
      <dgm:spPr/>
    </dgm:pt>
    <dgm:pt modelId="{CD60B8C6-606B-46A9-BE30-47B6FEB9E901}" type="pres">
      <dgm:prSet presAssocID="{D1930774-6A68-446E-AA6A-D614ADD7786B}" presName="child1" presStyleLbl="bgAcc1" presStyleIdx="0" presStyleCnt="4"/>
      <dgm:spPr/>
    </dgm:pt>
    <dgm:pt modelId="{8A8F4877-D08D-4EB5-91A1-B5B30B67A62A}" type="pres">
      <dgm:prSet presAssocID="{D1930774-6A68-446E-AA6A-D614ADD7786B}" presName="child1Text" presStyleLbl="bgAcc1" presStyleIdx="0" presStyleCnt="4">
        <dgm:presLayoutVars>
          <dgm:bulletEnabled val="1"/>
        </dgm:presLayoutVars>
      </dgm:prSet>
      <dgm:spPr/>
    </dgm:pt>
    <dgm:pt modelId="{43A60693-35E2-4D7F-A26F-6C6DD419C0DA}" type="pres">
      <dgm:prSet presAssocID="{D1930774-6A68-446E-AA6A-D614ADD7786B}" presName="child2group" presStyleCnt="0"/>
      <dgm:spPr/>
    </dgm:pt>
    <dgm:pt modelId="{A4E61DB5-1F33-4EEE-B6A5-43EC60EC8010}" type="pres">
      <dgm:prSet presAssocID="{D1930774-6A68-446E-AA6A-D614ADD7786B}" presName="child2" presStyleLbl="bgAcc1" presStyleIdx="1" presStyleCnt="4" custLinFactNeighborX="12870" custLinFactNeighborY="2605"/>
      <dgm:spPr/>
    </dgm:pt>
    <dgm:pt modelId="{C08194EF-B86A-4E9A-AA27-B6DEE6C3B882}" type="pres">
      <dgm:prSet presAssocID="{D1930774-6A68-446E-AA6A-D614ADD7786B}" presName="child2Text" presStyleLbl="bgAcc1" presStyleIdx="1" presStyleCnt="4">
        <dgm:presLayoutVars>
          <dgm:bulletEnabled val="1"/>
        </dgm:presLayoutVars>
      </dgm:prSet>
      <dgm:spPr/>
    </dgm:pt>
    <dgm:pt modelId="{6CFD74AB-37DE-4493-99ED-3FF0FED4D775}" type="pres">
      <dgm:prSet presAssocID="{D1930774-6A68-446E-AA6A-D614ADD7786B}" presName="child3group" presStyleCnt="0"/>
      <dgm:spPr/>
    </dgm:pt>
    <dgm:pt modelId="{1AADA7E2-2AA3-4E7F-A518-48B5C72DE0E1}" type="pres">
      <dgm:prSet presAssocID="{D1930774-6A68-446E-AA6A-D614ADD7786B}" presName="child3" presStyleLbl="bgAcc1" presStyleIdx="2" presStyleCnt="4"/>
      <dgm:spPr/>
    </dgm:pt>
    <dgm:pt modelId="{83C71D90-6F1B-4D83-9B10-F73DDA2BA35B}" type="pres">
      <dgm:prSet presAssocID="{D1930774-6A68-446E-AA6A-D614ADD7786B}" presName="child3Text" presStyleLbl="bgAcc1" presStyleIdx="2" presStyleCnt="4">
        <dgm:presLayoutVars>
          <dgm:bulletEnabled val="1"/>
        </dgm:presLayoutVars>
      </dgm:prSet>
      <dgm:spPr/>
    </dgm:pt>
    <dgm:pt modelId="{A9524A8B-F6E4-4E7A-8122-1869F702C094}" type="pres">
      <dgm:prSet presAssocID="{D1930774-6A68-446E-AA6A-D614ADD7786B}" presName="child4group" presStyleCnt="0"/>
      <dgm:spPr/>
    </dgm:pt>
    <dgm:pt modelId="{9A8B10A1-6021-4F68-8E97-4C53F148A6F1}" type="pres">
      <dgm:prSet presAssocID="{D1930774-6A68-446E-AA6A-D614ADD7786B}" presName="child4" presStyleLbl="bgAcc1" presStyleIdx="3" presStyleCnt="4"/>
      <dgm:spPr/>
    </dgm:pt>
    <dgm:pt modelId="{3F8FE093-28F7-416D-AB72-F6511F0B00D4}" type="pres">
      <dgm:prSet presAssocID="{D1930774-6A68-446E-AA6A-D614ADD7786B}" presName="child4Text" presStyleLbl="bgAcc1" presStyleIdx="3" presStyleCnt="4">
        <dgm:presLayoutVars>
          <dgm:bulletEnabled val="1"/>
        </dgm:presLayoutVars>
      </dgm:prSet>
      <dgm:spPr/>
    </dgm:pt>
    <dgm:pt modelId="{64F1E151-6AA4-4C1F-80AE-644228695C20}" type="pres">
      <dgm:prSet presAssocID="{D1930774-6A68-446E-AA6A-D614ADD7786B}" presName="childPlaceholder" presStyleCnt="0"/>
      <dgm:spPr/>
    </dgm:pt>
    <dgm:pt modelId="{009A7E42-6035-4806-8126-660764BC08DE}" type="pres">
      <dgm:prSet presAssocID="{D1930774-6A68-446E-AA6A-D614ADD7786B}" presName="circle" presStyleCnt="0"/>
      <dgm:spPr/>
    </dgm:pt>
    <dgm:pt modelId="{CE2AFA8F-4B3C-4422-ABF9-803A0A81DAA2}" type="pres">
      <dgm:prSet presAssocID="{D1930774-6A68-446E-AA6A-D614ADD7786B}" presName="quadrant1" presStyleLbl="node1" presStyleIdx="0" presStyleCnt="4">
        <dgm:presLayoutVars>
          <dgm:chMax val="1"/>
          <dgm:bulletEnabled val="1"/>
        </dgm:presLayoutVars>
      </dgm:prSet>
      <dgm:spPr/>
    </dgm:pt>
    <dgm:pt modelId="{FEE8C11B-FECD-4101-ACEE-A31252833C23}" type="pres">
      <dgm:prSet presAssocID="{D1930774-6A68-446E-AA6A-D614ADD7786B}" presName="quadrant2" presStyleLbl="node1" presStyleIdx="1" presStyleCnt="4">
        <dgm:presLayoutVars>
          <dgm:chMax val="1"/>
          <dgm:bulletEnabled val="1"/>
        </dgm:presLayoutVars>
      </dgm:prSet>
      <dgm:spPr/>
    </dgm:pt>
    <dgm:pt modelId="{650B0B24-45E9-435A-9947-3E15DAD6C31A}" type="pres">
      <dgm:prSet presAssocID="{D1930774-6A68-446E-AA6A-D614ADD7786B}" presName="quadrant3" presStyleLbl="node1" presStyleIdx="2" presStyleCnt="4">
        <dgm:presLayoutVars>
          <dgm:chMax val="1"/>
          <dgm:bulletEnabled val="1"/>
        </dgm:presLayoutVars>
      </dgm:prSet>
      <dgm:spPr/>
    </dgm:pt>
    <dgm:pt modelId="{7262DDAF-E553-48A9-B78F-7BB43333FC51}" type="pres">
      <dgm:prSet presAssocID="{D1930774-6A68-446E-AA6A-D614ADD7786B}" presName="quadrant4" presStyleLbl="node1" presStyleIdx="3" presStyleCnt="4">
        <dgm:presLayoutVars>
          <dgm:chMax val="1"/>
          <dgm:bulletEnabled val="1"/>
        </dgm:presLayoutVars>
      </dgm:prSet>
      <dgm:spPr/>
    </dgm:pt>
    <dgm:pt modelId="{6104E11A-9336-445F-8303-19F0B89F954B}" type="pres">
      <dgm:prSet presAssocID="{D1930774-6A68-446E-AA6A-D614ADD7786B}" presName="quadrantPlaceholder" presStyleCnt="0"/>
      <dgm:spPr/>
    </dgm:pt>
    <dgm:pt modelId="{EECE2515-2A42-4EAF-BB8B-1D278721E55E}" type="pres">
      <dgm:prSet presAssocID="{D1930774-6A68-446E-AA6A-D614ADD7786B}" presName="center1" presStyleLbl="fgShp" presStyleIdx="0" presStyleCnt="2"/>
      <dgm:spPr/>
    </dgm:pt>
    <dgm:pt modelId="{7754E4AC-F559-4CFD-AF0C-1118C4A3FBFA}" type="pres">
      <dgm:prSet presAssocID="{D1930774-6A68-446E-AA6A-D614ADD7786B}" presName="center2" presStyleLbl="fgShp" presStyleIdx="1" presStyleCnt="2"/>
      <dgm:spPr/>
    </dgm:pt>
  </dgm:ptLst>
  <dgm:cxnLst>
    <dgm:cxn modelId="{F9EA7709-6545-4987-BB62-AACD7F98F032}" type="presOf" srcId="{5156C2A1-D060-408C-96F4-82EC501A7C9A}" destId="{C08194EF-B86A-4E9A-AA27-B6DEE6C3B882}" srcOrd="1" destOrd="3" presId="urn:microsoft.com/office/officeart/2005/8/layout/cycle4"/>
    <dgm:cxn modelId="{F863F613-070B-4BB9-A62B-32E4DD85E885}" type="presOf" srcId="{DBBB03F7-0835-408A-817E-F31EE74F8BF3}" destId="{C08194EF-B86A-4E9A-AA27-B6DEE6C3B882}" srcOrd="1" destOrd="1" presId="urn:microsoft.com/office/officeart/2005/8/layout/cycle4"/>
    <dgm:cxn modelId="{B2B4F314-AF1B-4006-955B-909C1DBCE86A}" type="presOf" srcId="{CD20957B-9793-4B65-A2E6-53514A1BCF83}" destId="{9A8B10A1-6021-4F68-8E97-4C53F148A6F1}" srcOrd="0" destOrd="0" presId="urn:microsoft.com/office/officeart/2005/8/layout/cycle4"/>
    <dgm:cxn modelId="{5832A918-D99B-4097-BB7F-D0C0655C1C86}" type="presOf" srcId="{C21D5CA1-00C4-4DE8-BDF0-F75E0372C01C}" destId="{7262DDAF-E553-48A9-B78F-7BB43333FC51}" srcOrd="0" destOrd="0" presId="urn:microsoft.com/office/officeart/2005/8/layout/cycle4"/>
    <dgm:cxn modelId="{3C9D0323-9D3C-48A7-A616-F349C562B32A}" type="presOf" srcId="{3DF680D8-D38F-4B8C-AA6A-7A6DD4E1BF32}" destId="{CE2AFA8F-4B3C-4422-ABF9-803A0A81DAA2}" srcOrd="0" destOrd="0" presId="urn:microsoft.com/office/officeart/2005/8/layout/cycle4"/>
    <dgm:cxn modelId="{592B452C-7429-4A81-ACB9-21F70C121AF6}" srcId="{3DF680D8-D38F-4B8C-AA6A-7A6DD4E1BF32}" destId="{05CAF644-0E73-4294-8125-A989C1AA5FFB}" srcOrd="1" destOrd="0" parTransId="{717AC8E8-992A-41AF-B46A-6771803F6ED5}" sibTransId="{39440BDF-05B2-441C-8EA7-C9B30E5BDE37}"/>
    <dgm:cxn modelId="{981A5C3D-09EB-4D84-8053-D9F2F71AACE0}" type="presOf" srcId="{9E817EEF-C5A7-4FE6-A4A3-427D800C23A5}" destId="{650B0B24-45E9-435A-9947-3E15DAD6C31A}" srcOrd="0" destOrd="0" presId="urn:microsoft.com/office/officeart/2005/8/layout/cycle4"/>
    <dgm:cxn modelId="{08D2A75E-F38F-4D0D-91EE-76100FD9D12B}" type="presOf" srcId="{76738FF9-F4A4-456D-8E54-920C6D16CBED}" destId="{C08194EF-B86A-4E9A-AA27-B6DEE6C3B882}" srcOrd="1" destOrd="2" presId="urn:microsoft.com/office/officeart/2005/8/layout/cycle4"/>
    <dgm:cxn modelId="{8D5ED641-DD74-4547-B1AA-4BF0A9A97E15}" srcId="{141FAD6D-F95B-43B1-95D4-2345750F3AE1}" destId="{76738FF9-F4A4-456D-8E54-920C6D16CBED}" srcOrd="2" destOrd="0" parTransId="{F0C7223C-9D93-4595-9393-BE54EC3ADA54}" sibTransId="{0DC6B04C-B17B-4866-BE51-98C50F6E5361}"/>
    <dgm:cxn modelId="{15AA4045-1CFC-4C8A-8B2F-FDB96D9B1E3B}" srcId="{D1930774-6A68-446E-AA6A-D614ADD7786B}" destId="{9E817EEF-C5A7-4FE6-A4A3-427D800C23A5}" srcOrd="2" destOrd="0" parTransId="{78ADADB6-1AA8-4865-B628-17B322C2793F}" sibTransId="{1F7C2087-CD3F-489E-843E-7632F1C8E009}"/>
    <dgm:cxn modelId="{97695666-0ED3-4F1F-9A14-0078FD4AA350}" srcId="{D1930774-6A68-446E-AA6A-D614ADD7786B}" destId="{C21D5CA1-00C4-4DE8-BDF0-F75E0372C01C}" srcOrd="3" destOrd="0" parTransId="{7100D7C8-6C99-4158-A174-EB304E39CEB6}" sibTransId="{F219E5C6-2A10-4602-87FA-EE8DB01D7173}"/>
    <dgm:cxn modelId="{00D8A847-6654-43DF-9643-932CFF821CA8}" type="presOf" srcId="{5CC1D36D-9CF4-4BE5-97AB-3F3B4118408B}" destId="{1AADA7E2-2AA3-4E7F-A518-48B5C72DE0E1}" srcOrd="0" destOrd="2" presId="urn:microsoft.com/office/officeart/2005/8/layout/cycle4"/>
    <dgm:cxn modelId="{79729A48-BFF9-4AFE-9E79-6D05A60F04A3}" type="presOf" srcId="{D1930774-6A68-446E-AA6A-D614ADD7786B}" destId="{26C9BE07-5A46-44CF-B3BE-CEC2C22789F8}" srcOrd="0" destOrd="0" presId="urn:microsoft.com/office/officeart/2005/8/layout/cycle4"/>
    <dgm:cxn modelId="{5E79406A-5A68-461E-B2AA-3398AE025A05}" type="presOf" srcId="{FDF7718B-D50A-42A0-9CF7-71A0568031AB}" destId="{C08194EF-B86A-4E9A-AA27-B6DEE6C3B882}" srcOrd="1" destOrd="0" presId="urn:microsoft.com/office/officeart/2005/8/layout/cycle4"/>
    <dgm:cxn modelId="{44A6516A-52C6-428F-85D7-216EE16AA38F}" type="presOf" srcId="{6D7C7C3B-DE11-4A8B-A8F0-E437E0EFC163}" destId="{83C71D90-6F1B-4D83-9B10-F73DDA2BA35B}" srcOrd="1" destOrd="1" presId="urn:microsoft.com/office/officeart/2005/8/layout/cycle4"/>
    <dgm:cxn modelId="{0D30964A-E35A-4346-8796-D7569B231022}" srcId="{9E817EEF-C5A7-4FE6-A4A3-427D800C23A5}" destId="{5CC1D36D-9CF4-4BE5-97AB-3F3B4118408B}" srcOrd="2" destOrd="0" parTransId="{07068F25-F9D7-41C4-86D9-EE087D1623C0}" sibTransId="{3F06033C-C376-4896-8F86-1C5F409DC87A}"/>
    <dgm:cxn modelId="{6DB7F84D-2D1B-4D6C-AD40-FE1F7153D1C6}" type="presOf" srcId="{9B17E5CD-F56B-4A0C-AA23-6DDC5707F89B}" destId="{8A8F4877-D08D-4EB5-91A1-B5B30B67A62A}" srcOrd="1" destOrd="3" presId="urn:microsoft.com/office/officeart/2005/8/layout/cycle4"/>
    <dgm:cxn modelId="{5692754E-24DC-49D2-8B2A-A84D2C91DF15}" type="presOf" srcId="{F8CE32A2-0672-4B6B-98F8-5CE769BE824A}" destId="{CD60B8C6-606B-46A9-BE30-47B6FEB9E901}" srcOrd="0" destOrd="0" presId="urn:microsoft.com/office/officeart/2005/8/layout/cycle4"/>
    <dgm:cxn modelId="{B299696F-320F-46C5-B5CD-EE96B983260C}" type="presOf" srcId="{CD8DB0B7-E51B-4074-9FF3-911AB26C48CA}" destId="{CD60B8C6-606B-46A9-BE30-47B6FEB9E901}" srcOrd="0" destOrd="2" presId="urn:microsoft.com/office/officeart/2005/8/layout/cycle4"/>
    <dgm:cxn modelId="{4529A675-BB3C-46BD-8CB1-B1A322005D3B}" type="presOf" srcId="{76738FF9-F4A4-456D-8E54-920C6D16CBED}" destId="{A4E61DB5-1F33-4EEE-B6A5-43EC60EC8010}" srcOrd="0" destOrd="2" presId="urn:microsoft.com/office/officeart/2005/8/layout/cycle4"/>
    <dgm:cxn modelId="{52994F56-66FE-40A7-AB4F-1C9AEFCCE623}" srcId="{9E817EEF-C5A7-4FE6-A4A3-427D800C23A5}" destId="{CC3C3830-F2CB-4CD9-A9C7-63AD17027F95}" srcOrd="0" destOrd="0" parTransId="{14392A9B-DC91-4853-B12D-CBC6CF3ACB64}" sibTransId="{16568A95-964F-4662-9779-4BFFE68AAAFD}"/>
    <dgm:cxn modelId="{F48E6179-525F-4EC4-A06C-9E596FE1C222}" type="presOf" srcId="{CD8DB0B7-E51B-4074-9FF3-911AB26C48CA}" destId="{8A8F4877-D08D-4EB5-91A1-B5B30B67A62A}" srcOrd="1" destOrd="2" presId="urn:microsoft.com/office/officeart/2005/8/layout/cycle4"/>
    <dgm:cxn modelId="{BCA5985A-DC34-49F1-9E55-A0E1E260C27F}" srcId="{3DF680D8-D38F-4B8C-AA6A-7A6DD4E1BF32}" destId="{F8CE32A2-0672-4B6B-98F8-5CE769BE824A}" srcOrd="0" destOrd="0" parTransId="{5D2B9730-1D62-4844-86B6-B3C119682983}" sibTransId="{C9D1D504-E13F-466F-9228-486E9859C8F5}"/>
    <dgm:cxn modelId="{8EBA0A7B-FB12-4B71-9217-F2D1E9A7CEBF}" type="presOf" srcId="{D55D7799-8407-4FEE-B1E6-6181B8E1F8E4}" destId="{3F8FE093-28F7-416D-AB72-F6511F0B00D4}" srcOrd="1" destOrd="1" presId="urn:microsoft.com/office/officeart/2005/8/layout/cycle4"/>
    <dgm:cxn modelId="{588F047C-58A1-404B-8E14-12815CB5AB03}" srcId="{3DF680D8-D38F-4B8C-AA6A-7A6DD4E1BF32}" destId="{9B17E5CD-F56B-4A0C-AA23-6DDC5707F89B}" srcOrd="3" destOrd="0" parTransId="{69B58595-D871-4A8A-89D1-3AC6780AF91B}" sibTransId="{FC45B57B-45E6-4D7F-B28D-0B494B653D9F}"/>
    <dgm:cxn modelId="{F1B2B47C-8DB7-4A2B-80C5-155E5E9ED057}" type="presOf" srcId="{CD20957B-9793-4B65-A2E6-53514A1BCF83}" destId="{3F8FE093-28F7-416D-AB72-F6511F0B00D4}" srcOrd="1" destOrd="0" presId="urn:microsoft.com/office/officeart/2005/8/layout/cycle4"/>
    <dgm:cxn modelId="{D57FD07D-F9CA-42B4-8CC2-6A1CA6C9F298}" srcId="{3DF680D8-D38F-4B8C-AA6A-7A6DD4E1BF32}" destId="{CD8DB0B7-E51B-4074-9FF3-911AB26C48CA}" srcOrd="2" destOrd="0" parTransId="{973173A0-022B-49D2-B0AF-D5FBD3D06E47}" sibTransId="{DB66FA86-8033-43B4-A7C3-65D8AA2499C8}"/>
    <dgm:cxn modelId="{1DF4C480-1F9F-4767-8461-2D80932BF9AA}" type="presOf" srcId="{9B17E5CD-F56B-4A0C-AA23-6DDC5707F89B}" destId="{CD60B8C6-606B-46A9-BE30-47B6FEB9E901}" srcOrd="0" destOrd="3" presId="urn:microsoft.com/office/officeart/2005/8/layout/cycle4"/>
    <dgm:cxn modelId="{D3373B84-FF08-4FBA-B5D6-3BAC3FECAD66}" type="presOf" srcId="{CC3C3830-F2CB-4CD9-A9C7-63AD17027F95}" destId="{1AADA7E2-2AA3-4E7F-A518-48B5C72DE0E1}" srcOrd="0" destOrd="0" presId="urn:microsoft.com/office/officeart/2005/8/layout/cycle4"/>
    <dgm:cxn modelId="{08DB9687-5A5B-4B7E-B77A-31E07AC3CB5E}" type="presOf" srcId="{6D7C7C3B-DE11-4A8B-A8F0-E437E0EFC163}" destId="{1AADA7E2-2AA3-4E7F-A518-48B5C72DE0E1}" srcOrd="0" destOrd="1" presId="urn:microsoft.com/office/officeart/2005/8/layout/cycle4"/>
    <dgm:cxn modelId="{3652E987-3C13-45B9-89E7-755291AAE585}" srcId="{141FAD6D-F95B-43B1-95D4-2345750F3AE1}" destId="{5156C2A1-D060-408C-96F4-82EC501A7C9A}" srcOrd="3" destOrd="0" parTransId="{7F928408-4DAD-4F2D-8C7E-AF611E313F54}" sibTransId="{71824C72-661B-42CE-A360-A9E329258CD7}"/>
    <dgm:cxn modelId="{F120818A-41C1-49EA-AE27-A3EDB819F23B}" srcId="{D1930774-6A68-446E-AA6A-D614ADD7786B}" destId="{141FAD6D-F95B-43B1-95D4-2345750F3AE1}" srcOrd="1" destOrd="0" parTransId="{A77AA378-EE36-44A8-A301-EAD6A425DD19}" sibTransId="{2B3FE194-8847-4280-BDFD-A83F4DA45D1A}"/>
    <dgm:cxn modelId="{320DD594-DCD8-4A70-B880-EA8CB9A8384F}" type="presOf" srcId="{141FAD6D-F95B-43B1-95D4-2345750F3AE1}" destId="{FEE8C11B-FECD-4101-ACEE-A31252833C23}" srcOrd="0" destOrd="0" presId="urn:microsoft.com/office/officeart/2005/8/layout/cycle4"/>
    <dgm:cxn modelId="{3F117F97-D34F-405C-9577-3208A480CAD8}" type="presOf" srcId="{F8CE32A2-0672-4B6B-98F8-5CE769BE824A}" destId="{8A8F4877-D08D-4EB5-91A1-B5B30B67A62A}" srcOrd="1" destOrd="0" presId="urn:microsoft.com/office/officeart/2005/8/layout/cycle4"/>
    <dgm:cxn modelId="{8E1A4398-E53A-413A-87D2-3E00921B9607}" type="presOf" srcId="{DBBB03F7-0835-408A-817E-F31EE74F8BF3}" destId="{A4E61DB5-1F33-4EEE-B6A5-43EC60EC8010}" srcOrd="0" destOrd="1" presId="urn:microsoft.com/office/officeart/2005/8/layout/cycle4"/>
    <dgm:cxn modelId="{E98BE59E-530F-4643-BCFD-940E9B2A7E28}" type="presOf" srcId="{CC3C3830-F2CB-4CD9-A9C7-63AD17027F95}" destId="{83C71D90-6F1B-4D83-9B10-F73DDA2BA35B}" srcOrd="1" destOrd="0" presId="urn:microsoft.com/office/officeart/2005/8/layout/cycle4"/>
    <dgm:cxn modelId="{599BFD9E-E6B0-45AE-990E-8CF58464AD8A}" type="presOf" srcId="{05CAF644-0E73-4294-8125-A989C1AA5FFB}" destId="{CD60B8C6-606B-46A9-BE30-47B6FEB9E901}" srcOrd="0" destOrd="1" presId="urn:microsoft.com/office/officeart/2005/8/layout/cycle4"/>
    <dgm:cxn modelId="{EE1928AC-4A4D-4F76-9B2D-3A182752BAC6}" srcId="{141FAD6D-F95B-43B1-95D4-2345750F3AE1}" destId="{DBBB03F7-0835-408A-817E-F31EE74F8BF3}" srcOrd="1" destOrd="0" parTransId="{6C1ECCE9-FC88-4C81-A889-C2A73CAA614E}" sibTransId="{3267D99C-535B-4E8B-8186-DF111E6E3A5B}"/>
    <dgm:cxn modelId="{E6BE1EB4-015D-4CC6-A0C7-6FD4867AC2F2}" type="presOf" srcId="{D55D7799-8407-4FEE-B1E6-6181B8E1F8E4}" destId="{9A8B10A1-6021-4F68-8E97-4C53F148A6F1}" srcOrd="0" destOrd="1" presId="urn:microsoft.com/office/officeart/2005/8/layout/cycle4"/>
    <dgm:cxn modelId="{229628BB-7821-4DA4-8444-961540881FAC}" srcId="{C21D5CA1-00C4-4DE8-BDF0-F75E0372C01C}" destId="{CD20957B-9793-4B65-A2E6-53514A1BCF83}" srcOrd="0" destOrd="0" parTransId="{26A4F36B-D68F-463D-8F5C-54D6AED5639D}" sibTransId="{D4B3E778-5321-42CA-A5C7-731248D607BC}"/>
    <dgm:cxn modelId="{B3C6A8BE-FAD8-468E-850F-D7CD07CE04EB}" srcId="{C21D5CA1-00C4-4DE8-BDF0-F75E0372C01C}" destId="{D55D7799-8407-4FEE-B1E6-6181B8E1F8E4}" srcOrd="1" destOrd="0" parTransId="{99D0A03A-8F4C-43EB-97E9-53DE18957388}" sibTransId="{DCEAD2CE-7286-4D73-9408-5CD6340C4D56}"/>
    <dgm:cxn modelId="{58E9FBC4-B24B-4757-85D9-183CC9342408}" srcId="{9E817EEF-C5A7-4FE6-A4A3-427D800C23A5}" destId="{6D7C7C3B-DE11-4A8B-A8F0-E437E0EFC163}" srcOrd="1" destOrd="0" parTransId="{80DF25E6-8A9F-44EC-AD76-A517AD5C17F0}" sibTransId="{EAB8EAA5-7E62-4820-BB85-76A8808A96CB}"/>
    <dgm:cxn modelId="{9E1B11C5-DAD7-456B-905F-E7BB684DD9F7}" srcId="{141FAD6D-F95B-43B1-95D4-2345750F3AE1}" destId="{FDF7718B-D50A-42A0-9CF7-71A0568031AB}" srcOrd="0" destOrd="0" parTransId="{6C48924E-A81D-41E7-8B98-814E8DF00AC7}" sibTransId="{B77FAB23-7980-4E38-BA70-5E3EFE50B3CF}"/>
    <dgm:cxn modelId="{F89D4ECA-C92C-43FF-AF5C-CAA8BCD5216E}" type="presOf" srcId="{05CAF644-0E73-4294-8125-A989C1AA5FFB}" destId="{8A8F4877-D08D-4EB5-91A1-B5B30B67A62A}" srcOrd="1" destOrd="1" presId="urn:microsoft.com/office/officeart/2005/8/layout/cycle4"/>
    <dgm:cxn modelId="{86ECD9CB-B2F6-45F7-B0F0-499A346EE81F}" type="presOf" srcId="{5CC1D36D-9CF4-4BE5-97AB-3F3B4118408B}" destId="{83C71D90-6F1B-4D83-9B10-F73DDA2BA35B}" srcOrd="1" destOrd="2" presId="urn:microsoft.com/office/officeart/2005/8/layout/cycle4"/>
    <dgm:cxn modelId="{F37B5FDE-3FE8-4EA7-B30F-ACFE957A5823}" type="presOf" srcId="{FDF7718B-D50A-42A0-9CF7-71A0568031AB}" destId="{A4E61DB5-1F33-4EEE-B6A5-43EC60EC8010}" srcOrd="0" destOrd="0" presId="urn:microsoft.com/office/officeart/2005/8/layout/cycle4"/>
    <dgm:cxn modelId="{52648FF0-27CE-4A99-83A4-2A7A3B62B14A}" type="presOf" srcId="{5156C2A1-D060-408C-96F4-82EC501A7C9A}" destId="{A4E61DB5-1F33-4EEE-B6A5-43EC60EC8010}" srcOrd="0" destOrd="3" presId="urn:microsoft.com/office/officeart/2005/8/layout/cycle4"/>
    <dgm:cxn modelId="{A06410F5-560B-4DDB-949C-811FD882B07F}" srcId="{D1930774-6A68-446E-AA6A-D614ADD7786B}" destId="{3DF680D8-D38F-4B8C-AA6A-7A6DD4E1BF32}" srcOrd="0" destOrd="0" parTransId="{A2959D31-D5CE-4128-BB13-31B3858D0D3F}" sibTransId="{5C946B19-A9FA-4D97-9E20-22B5C44B1C76}"/>
    <dgm:cxn modelId="{D63304C9-E108-4161-BDBB-653DE0A3DA2A}" type="presParOf" srcId="{26C9BE07-5A46-44CF-B3BE-CEC2C22789F8}" destId="{2728888F-9224-4E82-9D98-17C5CCB1658A}" srcOrd="0" destOrd="0" presId="urn:microsoft.com/office/officeart/2005/8/layout/cycle4"/>
    <dgm:cxn modelId="{FA2C7327-1124-402A-9A0A-CFDA8B2DA7DF}" type="presParOf" srcId="{2728888F-9224-4E82-9D98-17C5CCB1658A}" destId="{A33B9C41-9464-4AFA-8E4E-3439D1599FE5}" srcOrd="0" destOrd="0" presId="urn:microsoft.com/office/officeart/2005/8/layout/cycle4"/>
    <dgm:cxn modelId="{E16EEAD9-606B-4204-AF02-A8EEA9D95486}" type="presParOf" srcId="{A33B9C41-9464-4AFA-8E4E-3439D1599FE5}" destId="{CD60B8C6-606B-46A9-BE30-47B6FEB9E901}" srcOrd="0" destOrd="0" presId="urn:microsoft.com/office/officeart/2005/8/layout/cycle4"/>
    <dgm:cxn modelId="{38E316F6-E549-400F-AD60-522981D27286}" type="presParOf" srcId="{A33B9C41-9464-4AFA-8E4E-3439D1599FE5}" destId="{8A8F4877-D08D-4EB5-91A1-B5B30B67A62A}" srcOrd="1" destOrd="0" presId="urn:microsoft.com/office/officeart/2005/8/layout/cycle4"/>
    <dgm:cxn modelId="{50395C65-D431-477A-99C9-E3146FA1171D}" type="presParOf" srcId="{2728888F-9224-4E82-9D98-17C5CCB1658A}" destId="{43A60693-35E2-4D7F-A26F-6C6DD419C0DA}" srcOrd="1" destOrd="0" presId="urn:microsoft.com/office/officeart/2005/8/layout/cycle4"/>
    <dgm:cxn modelId="{C12A5A8D-6A21-4337-BFD1-5F5C05B6ABC8}" type="presParOf" srcId="{43A60693-35E2-4D7F-A26F-6C6DD419C0DA}" destId="{A4E61DB5-1F33-4EEE-B6A5-43EC60EC8010}" srcOrd="0" destOrd="0" presId="urn:microsoft.com/office/officeart/2005/8/layout/cycle4"/>
    <dgm:cxn modelId="{91E0BE37-F705-4D00-BDAA-07E2DEA55592}" type="presParOf" srcId="{43A60693-35E2-4D7F-A26F-6C6DD419C0DA}" destId="{C08194EF-B86A-4E9A-AA27-B6DEE6C3B882}" srcOrd="1" destOrd="0" presId="urn:microsoft.com/office/officeart/2005/8/layout/cycle4"/>
    <dgm:cxn modelId="{9AC47598-FD7A-4193-8ED8-7C506C631441}" type="presParOf" srcId="{2728888F-9224-4E82-9D98-17C5CCB1658A}" destId="{6CFD74AB-37DE-4493-99ED-3FF0FED4D775}" srcOrd="2" destOrd="0" presId="urn:microsoft.com/office/officeart/2005/8/layout/cycle4"/>
    <dgm:cxn modelId="{3F4BA103-626D-47F9-8E2A-E7AEC39EB92E}" type="presParOf" srcId="{6CFD74AB-37DE-4493-99ED-3FF0FED4D775}" destId="{1AADA7E2-2AA3-4E7F-A518-48B5C72DE0E1}" srcOrd="0" destOrd="0" presId="urn:microsoft.com/office/officeart/2005/8/layout/cycle4"/>
    <dgm:cxn modelId="{F1C6364F-F1C4-40E8-ABA4-A70B82075818}" type="presParOf" srcId="{6CFD74AB-37DE-4493-99ED-3FF0FED4D775}" destId="{83C71D90-6F1B-4D83-9B10-F73DDA2BA35B}" srcOrd="1" destOrd="0" presId="urn:microsoft.com/office/officeart/2005/8/layout/cycle4"/>
    <dgm:cxn modelId="{CC06B8F2-290E-43B0-88A4-F734581C3EF8}" type="presParOf" srcId="{2728888F-9224-4E82-9D98-17C5CCB1658A}" destId="{A9524A8B-F6E4-4E7A-8122-1869F702C094}" srcOrd="3" destOrd="0" presId="urn:microsoft.com/office/officeart/2005/8/layout/cycle4"/>
    <dgm:cxn modelId="{85D42AD2-9F8F-4104-A38F-F4E0780E253F}" type="presParOf" srcId="{A9524A8B-F6E4-4E7A-8122-1869F702C094}" destId="{9A8B10A1-6021-4F68-8E97-4C53F148A6F1}" srcOrd="0" destOrd="0" presId="urn:microsoft.com/office/officeart/2005/8/layout/cycle4"/>
    <dgm:cxn modelId="{D0A6F561-A484-485E-8DCD-A883D1FB908E}" type="presParOf" srcId="{A9524A8B-F6E4-4E7A-8122-1869F702C094}" destId="{3F8FE093-28F7-416D-AB72-F6511F0B00D4}" srcOrd="1" destOrd="0" presId="urn:microsoft.com/office/officeart/2005/8/layout/cycle4"/>
    <dgm:cxn modelId="{94A7FB10-06E3-4679-ADAE-CF3C1C58DB38}" type="presParOf" srcId="{2728888F-9224-4E82-9D98-17C5CCB1658A}" destId="{64F1E151-6AA4-4C1F-80AE-644228695C20}" srcOrd="4" destOrd="0" presId="urn:microsoft.com/office/officeart/2005/8/layout/cycle4"/>
    <dgm:cxn modelId="{93121969-3583-485F-AB4A-7B59FB117B12}" type="presParOf" srcId="{26C9BE07-5A46-44CF-B3BE-CEC2C22789F8}" destId="{009A7E42-6035-4806-8126-660764BC08DE}" srcOrd="1" destOrd="0" presId="urn:microsoft.com/office/officeart/2005/8/layout/cycle4"/>
    <dgm:cxn modelId="{90EEB9D4-9F2F-47A6-B59E-37A7A3494E62}" type="presParOf" srcId="{009A7E42-6035-4806-8126-660764BC08DE}" destId="{CE2AFA8F-4B3C-4422-ABF9-803A0A81DAA2}" srcOrd="0" destOrd="0" presId="urn:microsoft.com/office/officeart/2005/8/layout/cycle4"/>
    <dgm:cxn modelId="{E51E72F2-1DD7-4DF3-93AE-29555D87B89F}" type="presParOf" srcId="{009A7E42-6035-4806-8126-660764BC08DE}" destId="{FEE8C11B-FECD-4101-ACEE-A31252833C23}" srcOrd="1" destOrd="0" presId="urn:microsoft.com/office/officeart/2005/8/layout/cycle4"/>
    <dgm:cxn modelId="{2F2E4E59-11C2-467C-9768-F5B782957607}" type="presParOf" srcId="{009A7E42-6035-4806-8126-660764BC08DE}" destId="{650B0B24-45E9-435A-9947-3E15DAD6C31A}" srcOrd="2" destOrd="0" presId="urn:microsoft.com/office/officeart/2005/8/layout/cycle4"/>
    <dgm:cxn modelId="{A162C16E-AA9A-4613-A5E9-364D3CDBC810}" type="presParOf" srcId="{009A7E42-6035-4806-8126-660764BC08DE}" destId="{7262DDAF-E553-48A9-B78F-7BB43333FC51}" srcOrd="3" destOrd="0" presId="urn:microsoft.com/office/officeart/2005/8/layout/cycle4"/>
    <dgm:cxn modelId="{1DB22E65-6D8D-4CAA-9D3F-67161D2059C9}" type="presParOf" srcId="{009A7E42-6035-4806-8126-660764BC08DE}" destId="{6104E11A-9336-445F-8303-19F0B89F954B}" srcOrd="4" destOrd="0" presId="urn:microsoft.com/office/officeart/2005/8/layout/cycle4"/>
    <dgm:cxn modelId="{490405A6-4BDC-4E8B-A76D-AD8EDF34480A}" type="presParOf" srcId="{26C9BE07-5A46-44CF-B3BE-CEC2C22789F8}" destId="{EECE2515-2A42-4EAF-BB8B-1D278721E55E}" srcOrd="2" destOrd="0" presId="urn:microsoft.com/office/officeart/2005/8/layout/cycle4"/>
    <dgm:cxn modelId="{A92C5FBE-95AE-436C-85AC-DF34D50912D7}" type="presParOf" srcId="{26C9BE07-5A46-44CF-B3BE-CEC2C22789F8}" destId="{7754E4AC-F559-4CFD-AF0C-1118C4A3FBFA}" srcOrd="3" destOrd="0" presId="urn:microsoft.com/office/officeart/2005/8/layout/cycle4"/>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AADA7E2-2AA3-4E7F-A518-48B5C72DE0E1}">
      <dsp:nvSpPr>
        <dsp:cNvPr id="0" name=""/>
        <dsp:cNvSpPr/>
      </dsp:nvSpPr>
      <dsp:spPr>
        <a:xfrm>
          <a:off x="3557591" y="2986165"/>
          <a:ext cx="2169361" cy="1405254"/>
        </a:xfrm>
        <a:prstGeom prst="roundRect">
          <a:avLst>
            <a:gd name="adj" fmla="val 10000"/>
          </a:avLst>
        </a:prstGeom>
        <a:solidFill>
          <a:schemeClr val="lt1"/>
        </a:solidFill>
        <a:ln w="12700" cap="flat" cmpd="sng" algn="ctr">
          <a:solidFill>
            <a:schemeClr val="accent5"/>
          </a:solidFill>
          <a:prstDash val="solid"/>
          <a:miter lim="800000"/>
        </a:ln>
        <a:effectLst/>
        <a:scene3d>
          <a:camera prst="orthographicFront"/>
          <a:lightRig rig="flat" dir="t"/>
        </a:scene3d>
        <a:sp3d z="-190500" extrusionH="12700"/>
      </dsp:spPr>
      <dsp:style>
        <a:lnRef idx="2">
          <a:schemeClr val="accent5"/>
        </a:lnRef>
        <a:fillRef idx="1">
          <a:schemeClr val="lt1"/>
        </a:fillRef>
        <a:effectRef idx="0">
          <a:schemeClr val="accent5"/>
        </a:effectRef>
        <a:fontRef idx="minor">
          <a:schemeClr val="dk1"/>
        </a:fontRef>
      </dsp:style>
      <dsp:txBody>
        <a:bodyPr spcFirstLastPara="0" vert="horz" wrap="square" lIns="49530" tIns="49530" rIns="49530" bIns="49530" numCol="1" spcCol="1270" anchor="t" anchorCtr="0">
          <a:noAutofit/>
        </a:bodyPr>
        <a:lstStyle/>
        <a:p>
          <a:pPr marL="114300" lvl="1" indent="-114300" algn="l" defTabSz="577850">
            <a:lnSpc>
              <a:spcPct val="90000"/>
            </a:lnSpc>
            <a:spcBef>
              <a:spcPct val="0"/>
            </a:spcBef>
            <a:spcAft>
              <a:spcPct val="15000"/>
            </a:spcAft>
            <a:buChar char="•"/>
          </a:pPr>
          <a:r>
            <a:rPr lang="en-US" sz="1300" kern="1200" dirty="0"/>
            <a:t>Aircraft/Ship Tracking</a:t>
          </a:r>
        </a:p>
        <a:p>
          <a:pPr marL="114300" lvl="1" indent="-114300" algn="l" defTabSz="577850">
            <a:lnSpc>
              <a:spcPct val="90000"/>
            </a:lnSpc>
            <a:spcBef>
              <a:spcPct val="0"/>
            </a:spcBef>
            <a:spcAft>
              <a:spcPct val="15000"/>
            </a:spcAft>
            <a:buChar char="•"/>
          </a:pPr>
          <a:r>
            <a:rPr lang="en-US" sz="1300" kern="1200" dirty="0"/>
            <a:t>Fleet Management</a:t>
          </a:r>
        </a:p>
        <a:p>
          <a:pPr marL="114300" lvl="1" indent="-114300" algn="l" defTabSz="577850">
            <a:lnSpc>
              <a:spcPct val="90000"/>
            </a:lnSpc>
            <a:spcBef>
              <a:spcPct val="0"/>
            </a:spcBef>
            <a:spcAft>
              <a:spcPct val="15000"/>
            </a:spcAft>
            <a:buChar char="•"/>
          </a:pPr>
          <a:r>
            <a:rPr lang="en-US" sz="1300" kern="1200" dirty="0"/>
            <a:t>Logistics</a:t>
          </a:r>
        </a:p>
      </dsp:txBody>
      <dsp:txXfrm>
        <a:off x="4239268" y="3368348"/>
        <a:ext cx="1456815" cy="992202"/>
      </dsp:txXfrm>
    </dsp:sp>
    <dsp:sp modelId="{9A8B10A1-6021-4F68-8E97-4C53F148A6F1}">
      <dsp:nvSpPr>
        <dsp:cNvPr id="0" name=""/>
        <dsp:cNvSpPr/>
      </dsp:nvSpPr>
      <dsp:spPr>
        <a:xfrm>
          <a:off x="18106" y="2986165"/>
          <a:ext cx="2169361" cy="1405254"/>
        </a:xfrm>
        <a:prstGeom prst="roundRect">
          <a:avLst>
            <a:gd name="adj" fmla="val 10000"/>
          </a:avLst>
        </a:prstGeom>
        <a:solidFill>
          <a:schemeClr val="lt1"/>
        </a:solidFill>
        <a:ln w="12700" cap="flat" cmpd="sng" algn="ctr">
          <a:solidFill>
            <a:schemeClr val="accent5"/>
          </a:solidFill>
          <a:prstDash val="solid"/>
          <a:miter lim="800000"/>
        </a:ln>
        <a:effectLst/>
        <a:scene3d>
          <a:camera prst="orthographicFront"/>
          <a:lightRig rig="flat" dir="t"/>
        </a:scene3d>
        <a:sp3d z="-190500" extrusionH="12700"/>
      </dsp:spPr>
      <dsp:style>
        <a:lnRef idx="2">
          <a:schemeClr val="accent5"/>
        </a:lnRef>
        <a:fillRef idx="1">
          <a:schemeClr val="lt1"/>
        </a:fillRef>
        <a:effectRef idx="0">
          <a:schemeClr val="accent5"/>
        </a:effectRef>
        <a:fontRef idx="minor">
          <a:schemeClr val="dk1"/>
        </a:fontRef>
      </dsp:style>
      <dsp:txBody>
        <a:bodyPr spcFirstLastPara="0" vert="horz" wrap="square" lIns="49530" tIns="49530" rIns="49530" bIns="49530" numCol="1" spcCol="1270" anchor="t" anchorCtr="0">
          <a:noAutofit/>
        </a:bodyPr>
        <a:lstStyle/>
        <a:p>
          <a:pPr marL="114300" lvl="1" indent="-114300" algn="l" defTabSz="577850">
            <a:lnSpc>
              <a:spcPct val="90000"/>
            </a:lnSpc>
            <a:spcBef>
              <a:spcPct val="0"/>
            </a:spcBef>
            <a:spcAft>
              <a:spcPct val="15000"/>
            </a:spcAft>
            <a:buChar char="•"/>
          </a:pPr>
          <a:r>
            <a:rPr lang="en-US" sz="1300" kern="1200" dirty="0"/>
            <a:t>National Security</a:t>
          </a:r>
        </a:p>
        <a:p>
          <a:pPr marL="114300" lvl="1" indent="-114300" algn="l" defTabSz="577850">
            <a:lnSpc>
              <a:spcPct val="90000"/>
            </a:lnSpc>
            <a:spcBef>
              <a:spcPct val="0"/>
            </a:spcBef>
            <a:spcAft>
              <a:spcPct val="15000"/>
            </a:spcAft>
            <a:buChar char="•"/>
          </a:pPr>
          <a:r>
            <a:rPr lang="en-US" sz="1300" kern="1200" dirty="0"/>
            <a:t>Defence and Military Intelligence</a:t>
          </a:r>
        </a:p>
      </dsp:txBody>
      <dsp:txXfrm>
        <a:off x="48975" y="3368348"/>
        <a:ext cx="1456815" cy="992202"/>
      </dsp:txXfrm>
    </dsp:sp>
    <dsp:sp modelId="{A4E61DB5-1F33-4EEE-B6A5-43EC60EC8010}">
      <dsp:nvSpPr>
        <dsp:cNvPr id="0" name=""/>
        <dsp:cNvSpPr/>
      </dsp:nvSpPr>
      <dsp:spPr>
        <a:xfrm>
          <a:off x="3575697" y="36606"/>
          <a:ext cx="2169361" cy="1405254"/>
        </a:xfrm>
        <a:prstGeom prst="roundRect">
          <a:avLst>
            <a:gd name="adj" fmla="val 10000"/>
          </a:avLst>
        </a:prstGeom>
        <a:solidFill>
          <a:schemeClr val="lt1"/>
        </a:solidFill>
        <a:ln w="12700" cap="flat" cmpd="sng" algn="ctr">
          <a:solidFill>
            <a:schemeClr val="accent6"/>
          </a:solidFill>
          <a:prstDash val="solid"/>
          <a:miter lim="800000"/>
        </a:ln>
        <a:effectLst/>
        <a:scene3d>
          <a:camera prst="orthographicFront"/>
          <a:lightRig rig="flat" dir="t"/>
        </a:scene3d>
        <a:sp3d z="-190500" extrusionH="12700"/>
      </dsp:spPr>
      <dsp:style>
        <a:lnRef idx="2">
          <a:schemeClr val="accent6"/>
        </a:lnRef>
        <a:fillRef idx="1">
          <a:schemeClr val="lt1"/>
        </a:fillRef>
        <a:effectRef idx="0">
          <a:schemeClr val="accent6"/>
        </a:effectRef>
        <a:fontRef idx="minor">
          <a:schemeClr val="dk1"/>
        </a:fontRef>
      </dsp:style>
      <dsp:txBody>
        <a:bodyPr spcFirstLastPara="0" vert="horz" wrap="square" lIns="49530" tIns="49530" rIns="49530" bIns="49530" numCol="1" spcCol="1270" anchor="t" anchorCtr="0">
          <a:noAutofit/>
        </a:bodyPr>
        <a:lstStyle/>
        <a:p>
          <a:pPr marL="114300" lvl="1" indent="-114300" algn="l" defTabSz="577850">
            <a:lnSpc>
              <a:spcPct val="90000"/>
            </a:lnSpc>
            <a:spcBef>
              <a:spcPct val="0"/>
            </a:spcBef>
            <a:spcAft>
              <a:spcPct val="15000"/>
            </a:spcAft>
            <a:buChar char="•"/>
          </a:pPr>
          <a:r>
            <a:rPr lang="en-US" sz="1300" kern="1200" dirty="0"/>
            <a:t>Disaster Mitigation</a:t>
          </a:r>
        </a:p>
        <a:p>
          <a:pPr marL="114300" lvl="1" indent="-114300" algn="l" defTabSz="577850">
            <a:lnSpc>
              <a:spcPct val="90000"/>
            </a:lnSpc>
            <a:spcBef>
              <a:spcPct val="0"/>
            </a:spcBef>
            <a:spcAft>
              <a:spcPct val="15000"/>
            </a:spcAft>
            <a:buChar char="•"/>
          </a:pPr>
          <a:r>
            <a:rPr lang="en-US" sz="1300" kern="1200" dirty="0"/>
            <a:t>Meteorology</a:t>
          </a:r>
        </a:p>
        <a:p>
          <a:pPr marL="114300" lvl="1" indent="-114300" algn="l" defTabSz="577850">
            <a:lnSpc>
              <a:spcPct val="90000"/>
            </a:lnSpc>
            <a:spcBef>
              <a:spcPct val="0"/>
            </a:spcBef>
            <a:spcAft>
              <a:spcPct val="15000"/>
            </a:spcAft>
            <a:buChar char="•"/>
          </a:pPr>
          <a:r>
            <a:rPr lang="en-US" sz="1300" kern="1200" dirty="0"/>
            <a:t>Agriculture</a:t>
          </a:r>
        </a:p>
        <a:p>
          <a:pPr marL="114300" lvl="1" indent="-114300" algn="l" defTabSz="577850">
            <a:lnSpc>
              <a:spcPct val="90000"/>
            </a:lnSpc>
            <a:spcBef>
              <a:spcPct val="0"/>
            </a:spcBef>
            <a:spcAft>
              <a:spcPct val="15000"/>
            </a:spcAft>
            <a:buChar char="•"/>
          </a:pPr>
          <a:r>
            <a:rPr lang="en-US" sz="1300" kern="1200" dirty="0"/>
            <a:t>Humanitarian Aid</a:t>
          </a:r>
        </a:p>
      </dsp:txBody>
      <dsp:txXfrm>
        <a:off x="4257374" y="67475"/>
        <a:ext cx="1456815" cy="992202"/>
      </dsp:txXfrm>
    </dsp:sp>
    <dsp:sp modelId="{CD60B8C6-606B-46A9-BE30-47B6FEB9E901}">
      <dsp:nvSpPr>
        <dsp:cNvPr id="0" name=""/>
        <dsp:cNvSpPr/>
      </dsp:nvSpPr>
      <dsp:spPr>
        <a:xfrm>
          <a:off x="18106" y="0"/>
          <a:ext cx="2169361" cy="1405254"/>
        </a:xfrm>
        <a:prstGeom prst="roundRect">
          <a:avLst>
            <a:gd name="adj" fmla="val 10000"/>
          </a:avLst>
        </a:prstGeom>
        <a:solidFill>
          <a:schemeClr val="lt1">
            <a:alpha val="90000"/>
            <a:hueOff val="0"/>
            <a:satOff val="0"/>
            <a:lumOff val="0"/>
            <a:alphaOff val="0"/>
          </a:schemeClr>
        </a:solidFill>
        <a:ln w="6350" cap="flat" cmpd="sng" algn="ctr">
          <a:solidFill>
            <a:schemeClr val="accent2">
              <a:hueOff val="0"/>
              <a:satOff val="0"/>
              <a:lumOff val="0"/>
              <a:alphaOff val="0"/>
            </a:schemeClr>
          </a:solidFill>
          <a:prstDash val="solid"/>
          <a:miter lim="800000"/>
        </a:ln>
        <a:effectLst/>
        <a:scene3d>
          <a:camera prst="orthographicFront"/>
          <a:lightRig rig="flat" dir="t"/>
        </a:scene3d>
        <a:sp3d z="-190500" extrusionH="12700" prstMaterial="plastic">
          <a:bevelT w="50800" h="50800"/>
        </a:sp3d>
      </dsp:spPr>
      <dsp:style>
        <a:lnRef idx="1">
          <a:scrgbClr r="0" g="0" b="0"/>
        </a:lnRef>
        <a:fillRef idx="1">
          <a:scrgbClr r="0" g="0" b="0"/>
        </a:fillRef>
        <a:effectRef idx="2">
          <a:scrgbClr r="0" g="0" b="0"/>
        </a:effectRef>
        <a:fontRef idx="minor"/>
      </dsp:style>
      <dsp:txBody>
        <a:bodyPr spcFirstLastPara="0" vert="horz" wrap="square" lIns="49530" tIns="49530" rIns="49530" bIns="49530" numCol="1" spcCol="1270" anchor="t" anchorCtr="0">
          <a:noAutofit/>
        </a:bodyPr>
        <a:lstStyle/>
        <a:p>
          <a:pPr marL="114300" lvl="1" indent="-114300" algn="l" defTabSz="577850">
            <a:lnSpc>
              <a:spcPct val="90000"/>
            </a:lnSpc>
            <a:spcBef>
              <a:spcPct val="0"/>
            </a:spcBef>
            <a:spcAft>
              <a:spcPct val="15000"/>
            </a:spcAft>
            <a:buChar char="•"/>
          </a:pPr>
          <a:r>
            <a:rPr lang="en-US" sz="1300" kern="1200" dirty="0"/>
            <a:t>Television</a:t>
          </a:r>
        </a:p>
        <a:p>
          <a:pPr marL="114300" lvl="1" indent="-114300" algn="l" defTabSz="577850">
            <a:lnSpc>
              <a:spcPct val="90000"/>
            </a:lnSpc>
            <a:spcBef>
              <a:spcPct val="0"/>
            </a:spcBef>
            <a:spcAft>
              <a:spcPct val="15000"/>
            </a:spcAft>
            <a:buChar char="•"/>
          </a:pPr>
          <a:r>
            <a:rPr lang="en-US" sz="1300" kern="1200" dirty="0"/>
            <a:t>Telephone</a:t>
          </a:r>
        </a:p>
        <a:p>
          <a:pPr marL="114300" lvl="1" indent="-114300" algn="l" defTabSz="577850">
            <a:lnSpc>
              <a:spcPct val="90000"/>
            </a:lnSpc>
            <a:spcBef>
              <a:spcPct val="0"/>
            </a:spcBef>
            <a:spcAft>
              <a:spcPct val="15000"/>
            </a:spcAft>
            <a:buChar char="•"/>
          </a:pPr>
          <a:r>
            <a:rPr lang="en-US" sz="1300" kern="1200" dirty="0"/>
            <a:t>Broadband</a:t>
          </a:r>
        </a:p>
        <a:p>
          <a:pPr marL="114300" lvl="1" indent="-114300" algn="l" defTabSz="577850">
            <a:lnSpc>
              <a:spcPct val="90000"/>
            </a:lnSpc>
            <a:spcBef>
              <a:spcPct val="0"/>
            </a:spcBef>
            <a:spcAft>
              <a:spcPct val="15000"/>
            </a:spcAft>
            <a:buChar char="•"/>
          </a:pPr>
          <a:r>
            <a:rPr lang="en-US" sz="1300" kern="1200" dirty="0"/>
            <a:t>Aviation Maritim</a:t>
          </a:r>
          <a:r>
            <a:rPr lang="en-US" sz="1100" kern="1200" dirty="0"/>
            <a:t>e</a:t>
          </a:r>
        </a:p>
      </dsp:txBody>
      <dsp:txXfrm>
        <a:off x="48975" y="30869"/>
        <a:ext cx="1456815" cy="992202"/>
      </dsp:txXfrm>
    </dsp:sp>
    <dsp:sp modelId="{CE2AFA8F-4B3C-4422-ABF9-803A0A81DAA2}">
      <dsp:nvSpPr>
        <dsp:cNvPr id="0" name=""/>
        <dsp:cNvSpPr/>
      </dsp:nvSpPr>
      <dsp:spPr>
        <a:xfrm>
          <a:off x="927130" y="250310"/>
          <a:ext cx="1901484" cy="1901484"/>
        </a:xfrm>
        <a:prstGeom prst="pieWedge">
          <a:avLst/>
        </a:prstGeom>
        <a:gradFill rotWithShape="0">
          <a:gsLst>
            <a:gs pos="0">
              <a:schemeClr val="accent2">
                <a:hueOff val="0"/>
                <a:satOff val="0"/>
                <a:lumOff val="0"/>
                <a:alphaOff val="0"/>
                <a:satMod val="103000"/>
                <a:lumMod val="102000"/>
                <a:tint val="94000"/>
              </a:schemeClr>
            </a:gs>
            <a:gs pos="50000">
              <a:schemeClr val="accent2">
                <a:hueOff val="0"/>
                <a:satOff val="0"/>
                <a:lumOff val="0"/>
                <a:alphaOff val="0"/>
                <a:satMod val="110000"/>
                <a:lumMod val="100000"/>
                <a:shade val="100000"/>
              </a:schemeClr>
            </a:gs>
            <a:gs pos="100000">
              <a:schemeClr val="accent2">
                <a:hueOff val="0"/>
                <a:satOff val="0"/>
                <a:lumOff val="0"/>
                <a:alphaOff val="0"/>
                <a:lumMod val="99000"/>
                <a:satMod val="120000"/>
                <a:shade val="78000"/>
              </a:schemeClr>
            </a:gs>
          </a:gsLst>
          <a:lin ang="5400000" scaled="0"/>
        </a:gra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113792" tIns="113792" rIns="113792" bIns="113792" numCol="1" spcCol="1270" anchor="ctr" anchorCtr="0">
          <a:noAutofit/>
        </a:bodyPr>
        <a:lstStyle/>
        <a:p>
          <a:pPr marL="0" lvl="0" indent="0" algn="ctr" defTabSz="711200">
            <a:lnSpc>
              <a:spcPct val="90000"/>
            </a:lnSpc>
            <a:spcBef>
              <a:spcPct val="0"/>
            </a:spcBef>
            <a:spcAft>
              <a:spcPct val="35000"/>
            </a:spcAft>
            <a:buNone/>
          </a:pPr>
          <a:r>
            <a:rPr lang="en-US" sz="1600" b="1" kern="1200" dirty="0"/>
            <a:t>Connectivity</a:t>
          </a:r>
        </a:p>
      </dsp:txBody>
      <dsp:txXfrm>
        <a:off x="1484062" y="807242"/>
        <a:ext cx="1344552" cy="1344552"/>
      </dsp:txXfrm>
    </dsp:sp>
    <dsp:sp modelId="{FEE8C11B-FECD-4101-ACEE-A31252833C23}">
      <dsp:nvSpPr>
        <dsp:cNvPr id="0" name=""/>
        <dsp:cNvSpPr/>
      </dsp:nvSpPr>
      <dsp:spPr>
        <a:xfrm rot="5400000">
          <a:off x="2916443" y="250310"/>
          <a:ext cx="1901484" cy="1901484"/>
        </a:xfrm>
        <a:prstGeom prst="pieWedge">
          <a:avLst/>
        </a:prstGeom>
        <a:solidFill>
          <a:schemeClr val="accent5"/>
        </a:solidFill>
        <a:ln w="12700" cap="flat" cmpd="sng" algn="ctr">
          <a:solidFill>
            <a:schemeClr val="accent5">
              <a:shade val="50000"/>
            </a:schemeClr>
          </a:solidFill>
          <a:prstDash val="solid"/>
          <a:miter lim="800000"/>
        </a:ln>
        <a:effectLst/>
        <a:scene3d>
          <a:camera prst="orthographicFront"/>
          <a:lightRig rig="flat" dir="t"/>
        </a:scene3d>
        <a:sp3d/>
      </dsp:spPr>
      <dsp:style>
        <a:lnRef idx="2">
          <a:schemeClr val="accent5">
            <a:shade val="50000"/>
          </a:schemeClr>
        </a:lnRef>
        <a:fillRef idx="1">
          <a:schemeClr val="accent5"/>
        </a:fillRef>
        <a:effectRef idx="0">
          <a:schemeClr val="accent5"/>
        </a:effectRef>
        <a:fontRef idx="minor">
          <a:schemeClr val="lt1"/>
        </a:fontRef>
      </dsp:style>
      <dsp:txBody>
        <a:bodyPr spcFirstLastPara="0" vert="horz" wrap="square" lIns="113792" tIns="113792" rIns="113792" bIns="113792" numCol="1" spcCol="1270" anchor="ctr" anchorCtr="0">
          <a:noAutofit/>
        </a:bodyPr>
        <a:lstStyle/>
        <a:p>
          <a:pPr marL="0" lvl="0" indent="0" algn="ctr" defTabSz="711200">
            <a:lnSpc>
              <a:spcPct val="90000"/>
            </a:lnSpc>
            <a:spcBef>
              <a:spcPct val="0"/>
            </a:spcBef>
            <a:spcAft>
              <a:spcPct val="35000"/>
            </a:spcAft>
            <a:buNone/>
          </a:pPr>
          <a:r>
            <a:rPr lang="en-US" sz="1600" b="1" kern="1200" dirty="0">
              <a:solidFill>
                <a:srgbClr val="FFFF00"/>
              </a:solidFill>
            </a:rPr>
            <a:t>Remote Sensing</a:t>
          </a:r>
        </a:p>
      </dsp:txBody>
      <dsp:txXfrm rot="-5400000">
        <a:off x="2916443" y="807242"/>
        <a:ext cx="1344552" cy="1344552"/>
      </dsp:txXfrm>
    </dsp:sp>
    <dsp:sp modelId="{650B0B24-45E9-435A-9947-3E15DAD6C31A}">
      <dsp:nvSpPr>
        <dsp:cNvPr id="0" name=""/>
        <dsp:cNvSpPr/>
      </dsp:nvSpPr>
      <dsp:spPr>
        <a:xfrm rot="10800000">
          <a:off x="2916443" y="2239624"/>
          <a:ext cx="1901484" cy="1901484"/>
        </a:xfrm>
        <a:prstGeom prst="pieWedge">
          <a:avLst/>
        </a:prstGeom>
        <a:gradFill rotWithShape="0">
          <a:gsLst>
            <a:gs pos="0">
              <a:schemeClr val="accent4">
                <a:hueOff val="0"/>
                <a:satOff val="0"/>
                <a:lumOff val="0"/>
                <a:alphaOff val="0"/>
                <a:satMod val="103000"/>
                <a:lumMod val="102000"/>
                <a:tint val="94000"/>
              </a:schemeClr>
            </a:gs>
            <a:gs pos="50000">
              <a:schemeClr val="accent4">
                <a:hueOff val="0"/>
                <a:satOff val="0"/>
                <a:lumOff val="0"/>
                <a:alphaOff val="0"/>
                <a:satMod val="110000"/>
                <a:lumMod val="100000"/>
                <a:shade val="100000"/>
              </a:schemeClr>
            </a:gs>
            <a:gs pos="100000">
              <a:schemeClr val="accent4">
                <a:hueOff val="0"/>
                <a:satOff val="0"/>
                <a:lumOff val="0"/>
                <a:alphaOff val="0"/>
                <a:lumMod val="99000"/>
                <a:satMod val="120000"/>
                <a:shade val="78000"/>
              </a:schemeClr>
            </a:gs>
          </a:gsLst>
          <a:lin ang="5400000" scaled="0"/>
        </a:gra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113792" tIns="113792" rIns="113792" bIns="113792" numCol="1" spcCol="1270" anchor="ctr" anchorCtr="0">
          <a:noAutofit/>
        </a:bodyPr>
        <a:lstStyle/>
        <a:p>
          <a:pPr marL="0" lvl="0" indent="0" algn="ctr" defTabSz="711200">
            <a:lnSpc>
              <a:spcPct val="90000"/>
            </a:lnSpc>
            <a:spcBef>
              <a:spcPct val="0"/>
            </a:spcBef>
            <a:spcAft>
              <a:spcPct val="35000"/>
            </a:spcAft>
            <a:buNone/>
          </a:pPr>
          <a:r>
            <a:rPr lang="en-US" sz="1600" b="1" kern="1200" dirty="0"/>
            <a:t>IoT &amp; Asset Tracking</a:t>
          </a:r>
        </a:p>
      </dsp:txBody>
      <dsp:txXfrm rot="10800000">
        <a:off x="2916443" y="2239624"/>
        <a:ext cx="1344552" cy="1344552"/>
      </dsp:txXfrm>
    </dsp:sp>
    <dsp:sp modelId="{7262DDAF-E553-48A9-B78F-7BB43333FC51}">
      <dsp:nvSpPr>
        <dsp:cNvPr id="0" name=""/>
        <dsp:cNvSpPr/>
      </dsp:nvSpPr>
      <dsp:spPr>
        <a:xfrm rot="16200000">
          <a:off x="927130" y="2239624"/>
          <a:ext cx="1901484" cy="1901484"/>
        </a:xfrm>
        <a:prstGeom prst="pieWedge">
          <a:avLst/>
        </a:prstGeom>
        <a:gradFill rotWithShape="0">
          <a:gsLst>
            <a:gs pos="0">
              <a:schemeClr val="accent5">
                <a:hueOff val="0"/>
                <a:satOff val="0"/>
                <a:lumOff val="0"/>
                <a:alphaOff val="0"/>
                <a:satMod val="103000"/>
                <a:lumMod val="102000"/>
                <a:tint val="94000"/>
              </a:schemeClr>
            </a:gs>
            <a:gs pos="50000">
              <a:schemeClr val="accent5">
                <a:hueOff val="0"/>
                <a:satOff val="0"/>
                <a:lumOff val="0"/>
                <a:alphaOff val="0"/>
                <a:satMod val="110000"/>
                <a:lumMod val="100000"/>
                <a:shade val="100000"/>
              </a:schemeClr>
            </a:gs>
            <a:gs pos="100000">
              <a:schemeClr val="accent5">
                <a:hueOff val="0"/>
                <a:satOff val="0"/>
                <a:lumOff val="0"/>
                <a:alphaOff val="0"/>
                <a:lumMod val="99000"/>
                <a:satMod val="120000"/>
                <a:shade val="78000"/>
              </a:schemeClr>
            </a:gs>
          </a:gsLst>
          <a:lin ang="5400000" scaled="0"/>
        </a:gra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113792" tIns="113792" rIns="113792" bIns="113792" numCol="1" spcCol="1270" anchor="ctr" anchorCtr="0">
          <a:noAutofit/>
        </a:bodyPr>
        <a:lstStyle/>
        <a:p>
          <a:pPr marL="0" lvl="0" indent="0" algn="ctr" defTabSz="711200">
            <a:lnSpc>
              <a:spcPct val="90000"/>
            </a:lnSpc>
            <a:spcBef>
              <a:spcPct val="0"/>
            </a:spcBef>
            <a:spcAft>
              <a:spcPct val="35000"/>
            </a:spcAft>
            <a:buNone/>
          </a:pPr>
          <a:r>
            <a:rPr lang="en-US" sz="1600" b="1" kern="1200" dirty="0">
              <a:solidFill>
                <a:srgbClr val="FFFF00"/>
              </a:solidFill>
            </a:rPr>
            <a:t>Defence and National Space Programs</a:t>
          </a:r>
        </a:p>
      </dsp:txBody>
      <dsp:txXfrm rot="5400000">
        <a:off x="1484062" y="2239624"/>
        <a:ext cx="1344552" cy="1344552"/>
      </dsp:txXfrm>
    </dsp:sp>
    <dsp:sp modelId="{EECE2515-2A42-4EAF-BB8B-1D278721E55E}">
      <dsp:nvSpPr>
        <dsp:cNvPr id="0" name=""/>
        <dsp:cNvSpPr/>
      </dsp:nvSpPr>
      <dsp:spPr>
        <a:xfrm>
          <a:off x="2544270" y="1800482"/>
          <a:ext cx="656517" cy="570884"/>
        </a:xfrm>
        <a:prstGeom prst="circularArrow">
          <a:avLst/>
        </a:prstGeom>
        <a:solidFill>
          <a:schemeClr val="accent2">
            <a:tint val="40000"/>
            <a:hueOff val="0"/>
            <a:satOff val="0"/>
            <a:lumOff val="0"/>
            <a:alphaOff val="0"/>
          </a:schemeClr>
        </a:solidFill>
        <a:ln>
          <a:noFill/>
        </a:ln>
        <a:effectLst>
          <a:outerShdw blurRad="57150" dist="19050" dir="5400000" algn="ctr" rotWithShape="0">
            <a:srgbClr val="000000">
              <a:alpha val="63000"/>
            </a:srgbClr>
          </a:outerShdw>
        </a:effectLst>
        <a:scene3d>
          <a:camera prst="orthographicFront"/>
          <a:lightRig rig="flat" dir="t"/>
        </a:scene3d>
        <a:sp3d z="190500" prstMaterial="plastic">
          <a:bevelT w="120900" h="88900"/>
          <a:bevelB w="88900" h="31750" prst="angle"/>
        </a:sp3d>
      </dsp:spPr>
      <dsp:style>
        <a:lnRef idx="0">
          <a:scrgbClr r="0" g="0" b="0"/>
        </a:lnRef>
        <a:fillRef idx="1">
          <a:scrgbClr r="0" g="0" b="0"/>
        </a:fillRef>
        <a:effectRef idx="3">
          <a:scrgbClr r="0" g="0" b="0"/>
        </a:effectRef>
        <a:fontRef idx="minor">
          <a:schemeClr val="lt1"/>
        </a:fontRef>
      </dsp:style>
    </dsp:sp>
    <dsp:sp modelId="{7754E4AC-F559-4CFD-AF0C-1118C4A3FBFA}">
      <dsp:nvSpPr>
        <dsp:cNvPr id="0" name=""/>
        <dsp:cNvSpPr/>
      </dsp:nvSpPr>
      <dsp:spPr>
        <a:xfrm rot="10800000">
          <a:off x="2544270" y="2020053"/>
          <a:ext cx="656517" cy="570884"/>
        </a:xfrm>
        <a:prstGeom prst="circularArrow">
          <a:avLst/>
        </a:prstGeom>
        <a:solidFill>
          <a:schemeClr val="accent2">
            <a:tint val="40000"/>
            <a:hueOff val="0"/>
            <a:satOff val="0"/>
            <a:lumOff val="0"/>
            <a:alphaOff val="0"/>
          </a:schemeClr>
        </a:solidFill>
        <a:ln>
          <a:noFill/>
        </a:ln>
        <a:effectLst>
          <a:outerShdw blurRad="57150" dist="19050" dir="5400000" algn="ctr" rotWithShape="0">
            <a:srgbClr val="000000">
              <a:alpha val="63000"/>
            </a:srgbClr>
          </a:outerShdw>
        </a:effectLst>
        <a:scene3d>
          <a:camera prst="orthographicFront"/>
          <a:lightRig rig="flat" dir="t"/>
        </a:scene3d>
        <a:sp3d z="190500" prstMaterial="plastic">
          <a:bevelT w="120900" h="88900"/>
          <a:bevelB w="88900" h="31750" prst="angle"/>
        </a:sp3d>
      </dsp:spPr>
      <dsp:style>
        <a:lnRef idx="0">
          <a:scrgbClr r="0" g="0" b="0"/>
        </a:lnRef>
        <a:fillRef idx="1">
          <a:scrgbClr r="0" g="0" b="0"/>
        </a:fillRef>
        <a:effectRef idx="3">
          <a:scrgbClr r="0" g="0" b="0"/>
        </a:effectRef>
        <a:fontRef idx="minor">
          <a:schemeClr val="lt1"/>
        </a:fontRef>
      </dsp:style>
    </dsp:sp>
  </dsp:spTree>
</dsp:drawing>
</file>

<file path=ppt/diagrams/layout1.xml><?xml version="1.0" encoding="utf-8"?>
<dgm:layoutDef xmlns:dgm="http://schemas.openxmlformats.org/drawingml/2006/diagram" xmlns:a="http://schemas.openxmlformats.org/drawingml/2006/main" uniqueId="urn:microsoft.com/office/officeart/2005/8/layout/cycle4">
  <dgm:title val=""/>
  <dgm:desc val=""/>
  <dgm:catLst>
    <dgm:cat type="relationship" pri="26000"/>
    <dgm:cat type="cycle" pri="13000"/>
    <dgm:cat type="matrix" pri="4000"/>
  </dgm:catLst>
  <dgm:sampData>
    <dgm:dataModel>
      <dgm:ptLst>
        <dgm:pt modelId="0" type="doc"/>
        <dgm:pt modelId="1">
          <dgm:prSet phldr="1"/>
        </dgm:pt>
        <dgm:pt modelId="11">
          <dgm:prSet phldr="1"/>
        </dgm:pt>
        <dgm:pt modelId="2">
          <dgm:prSet phldr="1"/>
        </dgm:pt>
        <dgm:pt modelId="21">
          <dgm:prSet phldr="1"/>
        </dgm:pt>
        <dgm:pt modelId="3">
          <dgm:prSet phldr="1"/>
        </dgm:pt>
        <dgm:pt modelId="31">
          <dgm:prSet phldr="1"/>
        </dgm:pt>
        <dgm:pt modelId="4">
          <dgm:prSet phldr="1"/>
        </dgm:pt>
        <dgm:pt modelId="41">
          <dgm:prSet phldr="1"/>
        </dgm:pt>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sampData>
  <dgm:style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cycleMatrixDiagram">
    <dgm:varLst>
      <dgm:chMax val="1"/>
      <dgm:dir/>
      <dgm:animLvl val="lvl"/>
      <dgm:resizeHandles val="exact"/>
    </dgm:varLst>
    <dgm:alg type="composite">
      <dgm:param type="ar" val="1.3"/>
    </dgm:alg>
    <dgm:shape xmlns:r="http://schemas.openxmlformats.org/officeDocument/2006/relationships" r:blip="">
      <dgm:adjLst/>
    </dgm:shape>
    <dgm:presOf/>
    <dgm:constrLst>
      <dgm:constr type="w" for="ch" forName="children" refType="w"/>
      <dgm:constr type="h" for="ch" forName="children" refType="w" refFor="ch" refForName="children" fact="0.77"/>
      <dgm:constr type="ctrX" for="ch" forName="children" refType="w" fact="0.5"/>
      <dgm:constr type="ctrY" for="ch" forName="children" refType="h" fact="0.5"/>
      <dgm:constr type="w" for="ch" forName="circle" refType="w"/>
      <dgm:constr type="h" for="ch" forName="circle" refType="h"/>
      <dgm:constr type="ctrX" for="ch" forName="circle" refType="w" fact="0.5"/>
      <dgm:constr type="ctrY" for="ch" forName="circle" refType="h" fact="0.5"/>
      <dgm:constr type="w" for="ch" forName="center1" refType="w" fact="0.115"/>
      <dgm:constr type="h" for="ch" forName="center1" refType="w" fact="0.1"/>
      <dgm:constr type="ctrX" for="ch" forName="center1" refType="w" fact="0.5"/>
      <dgm:constr type="ctrY" for="ch" forName="center1" refType="h" fact="0.475"/>
      <dgm:constr type="w" for="ch" forName="center2" refType="w" fact="0.115"/>
      <dgm:constr type="h" for="ch" forName="center2" refType="w" fact="0.1"/>
      <dgm:constr type="ctrX" for="ch" forName="center2" refType="w" fact="0.5"/>
      <dgm:constr type="ctrY" for="ch" forName="center2" refType="h" fact="0.525"/>
    </dgm:constrLst>
    <dgm:ruleLst/>
    <dgm:choose name="Name0">
      <dgm:if name="Name1" axis="ch" ptType="node" func="cnt" op="gte" val="1">
        <dgm:layoutNode name="children">
          <dgm:alg type="composite">
            <dgm:param type="ar" val="1.3"/>
          </dgm:alg>
          <dgm:shape xmlns:r="http://schemas.openxmlformats.org/officeDocument/2006/relationships" r:blip="">
            <dgm:adjLst/>
          </dgm:shape>
          <dgm:presOf/>
          <dgm:choose name="Name2">
            <dgm:if name="Name3" func="var" arg="dir" op="equ" val="norm">
              <dgm:constrLst>
                <dgm:constr type="primFontSz" for="des" ptType="node" op="equ" val="65"/>
                <dgm:constr type="w" for="ch" forName="child1group" refType="w" fact="0.38"/>
                <dgm:constr type="h" for="ch" forName="child1group" refType="h" fact="0.32"/>
                <dgm:constr type="t" for="ch" forName="child1group"/>
                <dgm:constr type="l" for="ch" forName="child1group"/>
                <dgm:constr type="w" for="ch" forName="child2group" refType="w" fact="0.38"/>
                <dgm:constr type="h" for="ch" forName="child2group" refType="h" fact="0.32"/>
                <dgm:constr type="t" for="ch" forName="child2group"/>
                <dgm:constr type="r" for="ch" forName="child2group" refType="w"/>
                <dgm:constr type="w" for="ch" forName="child3group" refType="w" fact="0.38"/>
                <dgm:constr type="h" for="ch" forName="child3group" refType="h" fact="0.32"/>
                <dgm:constr type="b" for="ch" forName="child3group" refType="h"/>
                <dgm:constr type="r" for="ch" forName="child3group" refType="w"/>
                <dgm:constr type="w" for="ch" forName="child4group" refType="w" fact="0.38"/>
                <dgm:constr type="h" for="ch" forName="child4group" refType="h" fact="0.32"/>
                <dgm:constr type="b" for="ch" forName="child4group" refType="h"/>
                <dgm:constr type="l" for="ch" forName="child4group"/>
              </dgm:constrLst>
            </dgm:if>
            <dgm:else name="Name4">
              <dgm:constrLst>
                <dgm:constr type="primFontSz" for="des" ptType="node" op="equ" val="65"/>
                <dgm:constr type="w" for="ch" forName="child1group" refType="w" fact="0.38"/>
                <dgm:constr type="h" for="ch" forName="child1group" refType="h" fact="0.32"/>
                <dgm:constr type="t" for="ch" forName="child1group"/>
                <dgm:constr type="r" for="ch" forName="child1group" refType="w"/>
                <dgm:constr type="w" for="ch" forName="child2group" refType="w" fact="0.38"/>
                <dgm:constr type="h" for="ch" forName="child2group" refType="h" fact="0.32"/>
                <dgm:constr type="t" for="ch" forName="child2group"/>
                <dgm:constr type="l" for="ch" forName="child2group"/>
                <dgm:constr type="w" for="ch" forName="child3group" refType="w" fact="0.38"/>
                <dgm:constr type="h" for="ch" forName="child3group" refType="h" fact="0.32"/>
                <dgm:constr type="b" for="ch" forName="child3group" refType="h"/>
                <dgm:constr type="l" for="ch" forName="child3group"/>
                <dgm:constr type="w" for="ch" forName="child4group" refType="w" fact="0.38"/>
                <dgm:constr type="h" for="ch" forName="child4group" refType="h" fact="0.32"/>
                <dgm:constr type="b" for="ch" forName="child4group" refType="h"/>
                <dgm:constr type="r" for="ch" forName="child4group" refType="w"/>
              </dgm:constrLst>
            </dgm:else>
          </dgm:choose>
          <dgm:ruleLst/>
          <dgm:choose name="Name5">
            <dgm:if name="Name6" axis="ch ch" ptType="node node" st="1 1" cnt="1 0" func="cnt" op="gte" val="1">
              <dgm:layoutNode name="child1group">
                <dgm:alg type="composite">
                  <dgm:param type="horzAlign" val="none"/>
                  <dgm:param type="vertAlign" val="none"/>
                </dgm:alg>
                <dgm:shape xmlns:r="http://schemas.openxmlformats.org/officeDocument/2006/relationships" r:blip="">
                  <dgm:adjLst/>
                </dgm:shape>
                <dgm:presOf/>
                <dgm:choose name="Name7">
                  <dgm:if name="Name8" func="var" arg="dir" op="equ" val="norm">
                    <dgm:constrLst>
                      <dgm:constr type="w" for="ch" forName="child1" refType="w"/>
                      <dgm:constr type="h" for="ch" forName="child1" refType="h"/>
                      <dgm:constr type="t" for="ch" forName="child1"/>
                      <dgm:constr type="l" for="ch" forName="child1"/>
                      <dgm:constr type="w" for="ch" forName="child1Text" refType="w" fact="0.7"/>
                      <dgm:constr type="h" for="ch" forName="child1Text" refType="h" fact="0.75"/>
                      <dgm:constr type="t" for="ch" forName="child1Text"/>
                      <dgm:constr type="l" for="ch" forName="child1Text"/>
                    </dgm:constrLst>
                  </dgm:if>
                  <dgm:else name="Name9">
                    <dgm:constrLst>
                      <dgm:constr type="w" for="ch" forName="child1" refType="w"/>
                      <dgm:constr type="h" for="ch" forName="child1" refType="h"/>
                      <dgm:constr type="t" for="ch" forName="child1"/>
                      <dgm:constr type="r" for="ch" forName="child1" refType="w"/>
                      <dgm:constr type="w" for="ch" forName="child1Text" refType="w" fact="0.7"/>
                      <dgm:constr type="h" for="ch" forName="child1Text" refType="h" fact="0.75"/>
                      <dgm:constr type="t" for="ch" forName="child1Text"/>
                      <dgm:constr type="r" for="ch" forName="child1Text" refType="w"/>
                    </dgm:constrLst>
                  </dgm:else>
                </dgm:choose>
                <dgm:ruleLst/>
                <dgm:layoutNode name="child1" styleLbl="bgAcc1">
                  <dgm:alg type="sp"/>
                  <dgm:shape xmlns:r="http://schemas.openxmlformats.org/officeDocument/2006/relationships" type="roundRect" r:blip="" zOrderOff="-2">
                    <dgm:adjLst>
                      <dgm:adj idx="1" val="0.1"/>
                    </dgm:adjLst>
                  </dgm:shape>
                  <dgm:presOf axis="ch des" ptType="node node" st="1 1" cnt="1 0"/>
                  <dgm:constrLst/>
                  <dgm:ruleLst/>
                </dgm:layoutNode>
                <dgm:layoutNode name="child1Text" styleLbl="bgAcc1">
                  <dgm:varLst>
                    <dgm:bulletEnabled val="1"/>
                  </dgm:varLst>
                  <dgm:alg type="tx">
                    <dgm:param type="stBulletLvl" val="1"/>
                  </dgm:alg>
                  <dgm:shape xmlns:r="http://schemas.openxmlformats.org/officeDocument/2006/relationships" type="roundRect" r:blip="" zOrderOff="-2" hideGeom="1">
                    <dgm:adjLst>
                      <dgm:adj idx="1" val="0.1"/>
                    </dgm:adjLst>
                  </dgm:shape>
                  <dgm:presOf axis="ch des"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if>
            <dgm:else name="Name10"/>
          </dgm:choose>
          <dgm:choose name="Name11">
            <dgm:if name="Name12" axis="ch ch" ptType="node node" st="2 1" cnt="1 0" func="cnt" op="gte" val="1">
              <dgm:layoutNode name="child2group">
                <dgm:alg type="composite">
                  <dgm:param type="horzAlign" val="none"/>
                  <dgm:param type="vertAlign" val="none"/>
                </dgm:alg>
                <dgm:shape xmlns:r="http://schemas.openxmlformats.org/officeDocument/2006/relationships" r:blip="">
                  <dgm:adjLst/>
                </dgm:shape>
                <dgm:choose name="Name13">
                  <dgm:if name="Name14" func="var" arg="dir" op="equ" val="norm">
                    <dgm:constrLst>
                      <dgm:constr type="w" for="ch" forName="child2" refType="w"/>
                      <dgm:constr type="h" for="ch" forName="child2" refType="h"/>
                      <dgm:constr type="t" for="ch" forName="child2"/>
                      <dgm:constr type="r" for="ch" forName="child2" refType="w"/>
                      <dgm:constr type="w" for="ch" forName="child2Text" refType="w" fact="0.7"/>
                      <dgm:constr type="h" for="ch" forName="child2Text" refType="h" fact="0.75"/>
                      <dgm:constr type="t" for="ch" forName="child2Text"/>
                      <dgm:constr type="r" for="ch" forName="child2Text" refType="w"/>
                    </dgm:constrLst>
                  </dgm:if>
                  <dgm:else name="Name15">
                    <dgm:constrLst>
                      <dgm:constr type="w" for="ch" forName="child2" refType="w"/>
                      <dgm:constr type="h" for="ch" forName="child2" refType="h"/>
                      <dgm:constr type="t" for="ch" forName="child2"/>
                      <dgm:constr type="l" for="ch" forName="child2"/>
                      <dgm:constr type="w" for="ch" forName="child2Text" refType="w" fact="0.7"/>
                      <dgm:constr type="h" for="ch" forName="child2Text" refType="h" fact="0.75"/>
                      <dgm:constr type="t" for="ch" forName="child2Text"/>
                      <dgm:constr type="l" for="ch" forName="child2Text"/>
                    </dgm:constrLst>
                  </dgm:else>
                </dgm:choose>
                <dgm:ruleLst/>
                <dgm:layoutNode name="child2" styleLbl="bgAcc1">
                  <dgm:alg type="sp"/>
                  <dgm:shape xmlns:r="http://schemas.openxmlformats.org/officeDocument/2006/relationships" type="roundRect" r:blip="" zOrderOff="-2">
                    <dgm:adjLst>
                      <dgm:adj idx="1" val="0.1"/>
                    </dgm:adjLst>
                  </dgm:shape>
                  <dgm:presOf axis="ch des" ptType="node node" st="2 1" cnt="1 0"/>
                  <dgm:constrLst/>
                  <dgm:ruleLst/>
                </dgm:layoutNode>
                <dgm:layoutNode name="child2Text" styleLbl="bgAcc1">
                  <dgm:varLst>
                    <dgm:bulletEnabled val="1"/>
                  </dgm:varLst>
                  <dgm:alg type="tx">
                    <dgm:param type="stBulletLvl" val="1"/>
                  </dgm:alg>
                  <dgm:shape xmlns:r="http://schemas.openxmlformats.org/officeDocument/2006/relationships" type="roundRect" r:blip="" zOrderOff="-2" hideGeom="1">
                    <dgm:adjLst>
                      <dgm:adj idx="1" val="0.1"/>
                    </dgm:adjLst>
                  </dgm:shape>
                  <dgm:presOf axis="ch des" ptType="node node" st="2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if>
            <dgm:else name="Name16"/>
          </dgm:choose>
          <dgm:choose name="Name17">
            <dgm:if name="Name18" axis="ch ch" ptType="node node" st="3 1" cnt="1 0" func="cnt" op="gte" val="1">
              <dgm:layoutNode name="child3group">
                <dgm:alg type="composite">
                  <dgm:param type="horzAlign" val="none"/>
                  <dgm:param type="vertAlign" val="none"/>
                </dgm:alg>
                <dgm:shape xmlns:r="http://schemas.openxmlformats.org/officeDocument/2006/relationships" r:blip="">
                  <dgm:adjLst/>
                </dgm:shape>
                <dgm:presOf/>
                <dgm:choose name="Name19">
                  <dgm:if name="Name20" func="var" arg="dir" op="equ" val="norm">
                    <dgm:constrLst>
                      <dgm:constr type="w" for="ch" forName="child3" refType="w"/>
                      <dgm:constr type="h" for="ch" forName="child3" refType="h"/>
                      <dgm:constr type="b" for="ch" forName="child3" refType="h"/>
                      <dgm:constr type="r" for="ch" forName="child3" refType="w"/>
                      <dgm:constr type="w" for="ch" forName="child3Text" refType="w" fact="0.7"/>
                      <dgm:constr type="h" for="ch" forName="child3Text" refType="h" fact="0.75"/>
                      <dgm:constr type="b" for="ch" forName="child3Text" refType="h"/>
                      <dgm:constr type="r" for="ch" forName="child3Text" refType="w"/>
                    </dgm:constrLst>
                  </dgm:if>
                  <dgm:else name="Name21">
                    <dgm:constrLst>
                      <dgm:constr type="w" for="ch" forName="child3" refType="w"/>
                      <dgm:constr type="h" for="ch" forName="child3" refType="h"/>
                      <dgm:constr type="b" for="ch" forName="child3" refType="h"/>
                      <dgm:constr type="l" for="ch" forName="child3"/>
                      <dgm:constr type="w" for="ch" forName="child3Text" refType="w" fact="0.7"/>
                      <dgm:constr type="h" for="ch" forName="child3Text" refType="h" fact="0.75"/>
                      <dgm:constr type="b" for="ch" forName="child3Text" refType="h"/>
                      <dgm:constr type="l" for="ch" forName="child3Text"/>
                    </dgm:constrLst>
                  </dgm:else>
                </dgm:choose>
                <dgm:ruleLst/>
                <dgm:layoutNode name="child3" styleLbl="bgAcc1">
                  <dgm:alg type="sp"/>
                  <dgm:shape xmlns:r="http://schemas.openxmlformats.org/officeDocument/2006/relationships" type="roundRect" r:blip="" zOrderOff="-4">
                    <dgm:adjLst>
                      <dgm:adj idx="1" val="0.1"/>
                    </dgm:adjLst>
                  </dgm:shape>
                  <dgm:presOf axis="ch des" ptType="node node" st="3 1" cnt="1 0"/>
                  <dgm:constrLst/>
                  <dgm:ruleLst/>
                </dgm:layoutNode>
                <dgm:layoutNode name="child3Text" styleLbl="bgAcc1">
                  <dgm:varLst>
                    <dgm:bulletEnabled val="1"/>
                  </dgm:varLst>
                  <dgm:alg type="tx">
                    <dgm:param type="stBulletLvl" val="1"/>
                  </dgm:alg>
                  <dgm:shape xmlns:r="http://schemas.openxmlformats.org/officeDocument/2006/relationships" type="roundRect" r:blip="" zOrderOff="-4" hideGeom="1">
                    <dgm:adjLst>
                      <dgm:adj idx="1" val="0.1"/>
                    </dgm:adjLst>
                  </dgm:shape>
                  <dgm:presOf axis="ch des" ptType="node node" st="3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if>
            <dgm:else name="Name22"/>
          </dgm:choose>
          <dgm:choose name="Name23">
            <dgm:if name="Name24" axis="ch ch" ptType="node node" st="4 1" cnt="1 0" func="cnt" op="gte" val="1">
              <dgm:layoutNode name="child4group">
                <dgm:alg type="composite">
                  <dgm:param type="horzAlign" val="none"/>
                  <dgm:param type="vertAlign" val="none"/>
                </dgm:alg>
                <dgm:shape xmlns:r="http://schemas.openxmlformats.org/officeDocument/2006/relationships" r:blip="">
                  <dgm:adjLst/>
                </dgm:shape>
                <dgm:presOf/>
                <dgm:choose name="Name25">
                  <dgm:if name="Name26" func="var" arg="dir" op="equ" val="norm">
                    <dgm:constrLst>
                      <dgm:constr type="w" for="ch" forName="child4" refType="w"/>
                      <dgm:constr type="h" for="ch" forName="child4" refType="h"/>
                      <dgm:constr type="b" for="ch" forName="child4" refType="h"/>
                      <dgm:constr type="l" for="ch" forName="child4"/>
                      <dgm:constr type="w" for="ch" forName="child4Text" refType="w" fact="0.7"/>
                      <dgm:constr type="h" for="ch" forName="child4Text" refType="h" fact="0.75"/>
                      <dgm:constr type="b" for="ch" forName="child4Text" refType="h"/>
                      <dgm:constr type="l" for="ch" forName="child4Text"/>
                    </dgm:constrLst>
                  </dgm:if>
                  <dgm:else name="Name27">
                    <dgm:constrLst>
                      <dgm:constr type="w" for="ch" forName="child4" refType="w"/>
                      <dgm:constr type="h" for="ch" forName="child4" refType="h"/>
                      <dgm:constr type="b" for="ch" forName="child4" refType="h"/>
                      <dgm:constr type="r" for="ch" forName="child4" refType="w"/>
                      <dgm:constr type="w" for="ch" forName="child4Text" refType="w" fact="0.7"/>
                      <dgm:constr type="h" for="ch" forName="child4Text" refType="h" fact="0.75"/>
                      <dgm:constr type="b" for="ch" forName="child4Text" refType="h"/>
                      <dgm:constr type="r" for="ch" forName="child4Text" refType="w"/>
                    </dgm:constrLst>
                  </dgm:else>
                </dgm:choose>
                <dgm:ruleLst/>
                <dgm:layoutNode name="child4" styleLbl="bgAcc1">
                  <dgm:alg type="sp"/>
                  <dgm:shape xmlns:r="http://schemas.openxmlformats.org/officeDocument/2006/relationships" type="roundRect" r:blip="" zOrderOff="-4">
                    <dgm:adjLst>
                      <dgm:adj idx="1" val="0.1"/>
                    </dgm:adjLst>
                  </dgm:shape>
                  <dgm:presOf axis="ch des" ptType="node node" st="4 1" cnt="1 0"/>
                  <dgm:constrLst/>
                  <dgm:ruleLst/>
                </dgm:layoutNode>
                <dgm:layoutNode name="child4Text" styleLbl="bgAcc1">
                  <dgm:varLst>
                    <dgm:bulletEnabled val="1"/>
                  </dgm:varLst>
                  <dgm:alg type="tx">
                    <dgm:param type="stBulletLvl" val="1"/>
                  </dgm:alg>
                  <dgm:shape xmlns:r="http://schemas.openxmlformats.org/officeDocument/2006/relationships" type="roundRect" r:blip="" zOrderOff="-4" hideGeom="1">
                    <dgm:adjLst>
                      <dgm:adj idx="1" val="0.1"/>
                    </dgm:adjLst>
                  </dgm:shape>
                  <dgm:presOf axis="ch des" ptType="node node" st="4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if>
            <dgm:else name="Name28"/>
          </dgm:choose>
          <dgm:layoutNode name="childPlaceholder">
            <dgm:alg type="sp"/>
            <dgm:shape xmlns:r="http://schemas.openxmlformats.org/officeDocument/2006/relationships" r:blip="">
              <dgm:adjLst/>
            </dgm:shape>
            <dgm:presOf/>
            <dgm:constrLst/>
            <dgm:ruleLst/>
          </dgm:layoutNode>
        </dgm:layoutNode>
        <dgm:layoutNode name="circle">
          <dgm:alg type="composite">
            <dgm:param type="ar" val="1"/>
          </dgm:alg>
          <dgm:shape xmlns:r="http://schemas.openxmlformats.org/officeDocument/2006/relationships" r:blip="">
            <dgm:adjLst/>
          </dgm:shape>
          <dgm:presOf/>
          <dgm:choose name="Name29">
            <dgm:if name="Name30" func="var" arg="dir" op="equ" val="norm">
              <dgm:constrLst>
                <dgm:constr type="primFontSz" for="ch" ptType="node" op="equ" val="65"/>
                <dgm:constr type="w" for="ch" forName="quadrant1" refType="w" fact="0.433"/>
                <dgm:constr type="h" for="ch" forName="quadrant1" refType="h" fact="0.433"/>
                <dgm:constr type="b" for="ch" forName="quadrant1" refType="h" fact="0.5"/>
                <dgm:constr type="bOff" for="ch" forName="quadrant1" refType="h" fact="-0.01"/>
                <dgm:constr type="r" for="ch" forName="quadrant1" refType="w" fact="0.5"/>
                <dgm:constr type="rOff" for="ch" forName="quadrant1" refType="w" fact="-0.01"/>
                <dgm:constr type="w" for="ch" forName="quadrant2" refType="w" fact="0.433"/>
                <dgm:constr type="h" for="ch" forName="quadrant2" refType="h" fact="0.433"/>
                <dgm:constr type="b" for="ch" forName="quadrant2" refType="h" fact="0.5"/>
                <dgm:constr type="bOff" for="ch" forName="quadrant2" refType="h" fact="-0.01"/>
                <dgm:constr type="l" for="ch" forName="quadrant2" refType="w" fact="0.5"/>
                <dgm:constr type="lOff" for="ch" forName="quadrant2" refType="w" fact="0.01"/>
                <dgm:constr type="w" for="ch" forName="quadrant3" refType="w" fact="0.433"/>
                <dgm:constr type="h" for="ch" forName="quadrant3" refType="h" fact="0.433"/>
                <dgm:constr type="t" for="ch" forName="quadrant3" refType="h" fact="0.5"/>
                <dgm:constr type="tOff" for="ch" forName="quadrant3" refType="h" fact="0.01"/>
                <dgm:constr type="l" for="ch" forName="quadrant3" refType="w" fact="0.5"/>
                <dgm:constr type="lOff" for="ch" forName="quadrant3" refType="w" fact="0.01"/>
                <dgm:constr type="w" for="ch" forName="quadrant4" refType="w" fact="0.433"/>
                <dgm:constr type="h" for="ch" forName="quadrant4" refType="h" fact="0.433"/>
                <dgm:constr type="t" for="ch" forName="quadrant4" refType="h" fact="0.5"/>
                <dgm:constr type="tOff" for="ch" forName="quadrant4" refType="h" fact="0.01"/>
                <dgm:constr type="r" for="ch" forName="quadrant4" refType="w" fact="0.5"/>
                <dgm:constr type="rOff" for="ch" forName="quadrant4" refType="w" fact="-0.01"/>
              </dgm:constrLst>
            </dgm:if>
            <dgm:else name="Name31">
              <dgm:constrLst>
                <dgm:constr type="primFontSz" for="ch" ptType="node" op="equ" val="65"/>
                <dgm:constr type="w" for="ch" forName="quadrant1" refType="w" fact="0.433"/>
                <dgm:constr type="h" for="ch" forName="quadrant1" refType="h" fact="0.433"/>
                <dgm:constr type="b" for="ch" forName="quadrant1" refType="h" fact="0.5"/>
                <dgm:constr type="bOff" for="ch" forName="quadrant1" refType="h" fact="-0.01"/>
                <dgm:constr type="l" for="ch" forName="quadrant1" refType="w" fact="0.5"/>
                <dgm:constr type="lOff" for="ch" forName="quadrant1" refType="w" fact="0.01"/>
                <dgm:constr type="w" for="ch" forName="quadrant2" refType="w" fact="0.433"/>
                <dgm:constr type="h" for="ch" forName="quadrant2" refType="h" fact="0.433"/>
                <dgm:constr type="b" for="ch" forName="quadrant2" refType="h" fact="0.5"/>
                <dgm:constr type="bOff" for="ch" forName="quadrant2" refType="h" fact="-0.01"/>
                <dgm:constr type="r" for="ch" forName="quadrant2" refType="w" fact="0.5"/>
                <dgm:constr type="rOff" for="ch" forName="quadrant2" refType="w" fact="-0.01"/>
                <dgm:constr type="w" for="ch" forName="quadrant3" refType="w" fact="0.433"/>
                <dgm:constr type="h" for="ch" forName="quadrant3" refType="h" fact="0.433"/>
                <dgm:constr type="t" for="ch" forName="quadrant3" refType="h" fact="0.5"/>
                <dgm:constr type="tOff" for="ch" forName="quadrant3" refType="h" fact="0.01"/>
                <dgm:constr type="r" for="ch" forName="quadrant3" refType="w" fact="0.5"/>
                <dgm:constr type="rOff" for="ch" forName="quadrant3" refType="w" fact="-0.01"/>
                <dgm:constr type="w" for="ch" forName="quadrant4" refType="w" fact="0.433"/>
                <dgm:constr type="h" for="ch" forName="quadrant4" refType="h" fact="0.433"/>
                <dgm:constr type="t" for="ch" forName="quadrant4" refType="h" fact="0.5"/>
                <dgm:constr type="tOff" for="ch" forName="quadrant4" refType="h" fact="0.01"/>
                <dgm:constr type="l" for="ch" forName="quadrant4" refType="w" fact="0.5"/>
                <dgm:constr type="lOff" for="ch" forName="quadrant4" refType="w" fact="0.01"/>
              </dgm:constrLst>
            </dgm:else>
          </dgm:choose>
          <dgm:ruleLst/>
          <dgm:layoutNode name="quadrant1" styleLbl="node1">
            <dgm:varLst>
              <dgm:chMax val="1"/>
              <dgm:bulletEnabled val="1"/>
            </dgm:varLst>
            <dgm:alg type="tx"/>
            <dgm:choose name="Name32">
              <dgm:if name="Name33" func="var" arg="dir" op="equ" val="norm">
                <dgm:shape xmlns:r="http://schemas.openxmlformats.org/officeDocument/2006/relationships" type="pieWedge" r:blip="">
                  <dgm:adjLst/>
                </dgm:shape>
              </dgm:if>
              <dgm:else name="Name34">
                <dgm:shape xmlns:r="http://schemas.openxmlformats.org/officeDocument/2006/relationships" rot="90" type="pieWedge" r:blip="">
                  <dgm:adjLst/>
                </dgm:shape>
              </dgm:else>
            </dgm:choose>
            <dgm:presOf axis="ch" ptType="node" cnt="1"/>
            <dgm:constrLst/>
            <dgm:ruleLst>
              <dgm:rule type="primFontSz" val="5" fact="NaN" max="NaN"/>
            </dgm:ruleLst>
          </dgm:layoutNode>
          <dgm:layoutNode name="quadrant2" styleLbl="node1">
            <dgm:varLst>
              <dgm:chMax val="1"/>
              <dgm:bulletEnabled val="1"/>
            </dgm:varLst>
            <dgm:alg type="tx"/>
            <dgm:choose name="Name35">
              <dgm:if name="Name36" func="var" arg="dir" op="equ" val="norm">
                <dgm:shape xmlns:r="http://schemas.openxmlformats.org/officeDocument/2006/relationships" rot="90" type="pieWedge" r:blip="">
                  <dgm:adjLst/>
                </dgm:shape>
              </dgm:if>
              <dgm:else name="Name37">
                <dgm:shape xmlns:r="http://schemas.openxmlformats.org/officeDocument/2006/relationships" type="pieWedge" r:blip="">
                  <dgm:adjLst/>
                </dgm:shape>
              </dgm:else>
            </dgm:choose>
            <dgm:presOf axis="ch" ptType="node" st="2" cnt="1"/>
            <dgm:constrLst/>
            <dgm:ruleLst>
              <dgm:rule type="primFontSz" val="5" fact="NaN" max="NaN"/>
            </dgm:ruleLst>
          </dgm:layoutNode>
          <dgm:layoutNode name="quadrant3" styleLbl="node1">
            <dgm:varLst>
              <dgm:chMax val="1"/>
              <dgm:bulletEnabled val="1"/>
            </dgm:varLst>
            <dgm:alg type="tx"/>
            <dgm:choose name="Name38">
              <dgm:if name="Name39" func="var" arg="dir" op="equ" val="norm">
                <dgm:shape xmlns:r="http://schemas.openxmlformats.org/officeDocument/2006/relationships" rot="180" type="pieWedge" r:blip="">
                  <dgm:adjLst/>
                </dgm:shape>
              </dgm:if>
              <dgm:else name="Name40">
                <dgm:shape xmlns:r="http://schemas.openxmlformats.org/officeDocument/2006/relationships" rot="270" type="pieWedge" r:blip="">
                  <dgm:adjLst/>
                </dgm:shape>
              </dgm:else>
            </dgm:choose>
            <dgm:presOf axis="ch" ptType="node" st="3" cnt="1"/>
            <dgm:constrLst/>
            <dgm:ruleLst>
              <dgm:rule type="primFontSz" val="5" fact="NaN" max="NaN"/>
            </dgm:ruleLst>
          </dgm:layoutNode>
          <dgm:layoutNode name="quadrant4" styleLbl="node1">
            <dgm:varLst>
              <dgm:chMax val="1"/>
              <dgm:bulletEnabled val="1"/>
            </dgm:varLst>
            <dgm:alg type="tx"/>
            <dgm:choose name="Name41">
              <dgm:if name="Name42" func="var" arg="dir" op="equ" val="norm">
                <dgm:shape xmlns:r="http://schemas.openxmlformats.org/officeDocument/2006/relationships" rot="270" type="pieWedge" r:blip="">
                  <dgm:adjLst/>
                </dgm:shape>
              </dgm:if>
              <dgm:else name="Name43">
                <dgm:shape xmlns:r="http://schemas.openxmlformats.org/officeDocument/2006/relationships" rot="180" type="pieWedge" r:blip="">
                  <dgm:adjLst/>
                </dgm:shape>
              </dgm:else>
            </dgm:choose>
            <dgm:presOf axis="ch" ptType="node" st="4" cnt="1"/>
            <dgm:constrLst/>
            <dgm:ruleLst>
              <dgm:rule type="primFontSz" val="5" fact="NaN" max="NaN"/>
            </dgm:ruleLst>
          </dgm:layoutNode>
          <dgm:layoutNode name="quadrantPlaceholder">
            <dgm:alg type="sp"/>
            <dgm:shape xmlns:r="http://schemas.openxmlformats.org/officeDocument/2006/relationships" r:blip="">
              <dgm:adjLst/>
            </dgm:shape>
            <dgm:presOf/>
            <dgm:constrLst/>
            <dgm:ruleLst/>
          </dgm:layoutNode>
        </dgm:layoutNode>
        <dgm:layoutNode name="center1" styleLbl="fgShp">
          <dgm:alg type="sp"/>
          <dgm:choose name="Name44">
            <dgm:if name="Name45" func="var" arg="dir" op="equ" val="norm">
              <dgm:shape xmlns:r="http://schemas.openxmlformats.org/officeDocument/2006/relationships" type="circularArrow" r:blip="" zOrderOff="16">
                <dgm:adjLst/>
              </dgm:shape>
            </dgm:if>
            <dgm:else name="Name46">
              <dgm:shape xmlns:r="http://schemas.openxmlformats.org/officeDocument/2006/relationships" rot="180" type="leftCircularArrow" r:blip="" zOrderOff="16">
                <dgm:adjLst/>
              </dgm:shape>
            </dgm:else>
          </dgm:choose>
          <dgm:presOf/>
          <dgm:constrLst/>
          <dgm:ruleLst/>
        </dgm:layoutNode>
        <dgm:layoutNode name="center2" styleLbl="fgShp">
          <dgm:alg type="sp"/>
          <dgm:choose name="Name47">
            <dgm:if name="Name48" func="var" arg="dir" op="equ" val="norm">
              <dgm:shape xmlns:r="http://schemas.openxmlformats.org/officeDocument/2006/relationships" rot="180" type="circularArrow" r:blip="" zOrderOff="16">
                <dgm:adjLst/>
              </dgm:shape>
            </dgm:if>
            <dgm:else name="Name49">
              <dgm:shape xmlns:r="http://schemas.openxmlformats.org/officeDocument/2006/relationships" type="leftCircularArrow" r:blip="" zOrderOff="16">
                <dgm:adjLst/>
              </dgm:shape>
            </dgm:else>
          </dgm:choose>
          <dgm:presOf/>
          <dgm:constrLst/>
          <dgm:ruleLst/>
        </dgm:layoutNode>
      </dgm:if>
      <dgm:else name="Name50"/>
    </dgm:choose>
  </dgm:layoutNode>
</dgm:layoutDef>
</file>

<file path=ppt/diagrams/quickStyle1.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drawing1.xml><?xml version="1.0" encoding="utf-8"?>
<c:userShapes xmlns:c="http://schemas.openxmlformats.org/drawingml/2006/chart">
  <cdr:relSizeAnchor xmlns:cdr="http://schemas.openxmlformats.org/drawingml/2006/chartDrawing">
    <cdr:from>
      <cdr:x>0</cdr:x>
      <cdr:y>0.5</cdr:y>
    </cdr:from>
    <cdr:to>
      <cdr:x>0.97357</cdr:x>
      <cdr:y>0.97299</cdr:y>
    </cdr:to>
    <cdr:sp macro="" textlink="">
      <cdr:nvSpPr>
        <cdr:cNvPr id="2" name="TextBox 1"/>
        <cdr:cNvSpPr txBox="1"/>
      </cdr:nvSpPr>
      <cdr:spPr>
        <a:xfrm xmlns:a="http://schemas.openxmlformats.org/drawingml/2006/main">
          <a:off x="0" y="1315402"/>
          <a:ext cx="4526573" cy="1244344"/>
        </a:xfrm>
        <a:prstGeom xmlns:a="http://schemas.openxmlformats.org/drawingml/2006/main" prst="rect">
          <a:avLst/>
        </a:prstGeom>
      </cdr:spPr>
      <cdr:txBody>
        <a:bodyPr xmlns:a="http://schemas.openxmlformats.org/drawingml/2006/main" wrap="square" rtlCol="0"/>
        <a:lstStyle xmlns:a="http://schemas.openxmlformats.org/drawingml/2006/main"/>
        <a:p xmlns:a="http://schemas.openxmlformats.org/drawingml/2006/main">
          <a:endParaRPr lang="en-IN" b="1" dirty="0">
            <a:latin typeface="+mn-lt"/>
            <a:cs typeface="Aparajita" pitchFamily="34" charset="0"/>
          </a:endParaRPr>
        </a:p>
        <a:p xmlns:a="http://schemas.openxmlformats.org/drawingml/2006/main">
          <a:endParaRPr lang="en-IN" b="1" dirty="0">
            <a:latin typeface="+mn-lt"/>
            <a:cs typeface="Aparajita" pitchFamily="34" charset="0"/>
          </a:endParaRPr>
        </a:p>
        <a:p xmlns:a="http://schemas.openxmlformats.org/drawingml/2006/main">
          <a:r>
            <a:rPr lang="en-IN" b="1" dirty="0">
              <a:latin typeface="+mn-lt"/>
              <a:cs typeface="Aparajita" pitchFamily="34" charset="0"/>
            </a:rPr>
            <a:t>($Billion)</a:t>
          </a:r>
          <a:endParaRPr lang="en-IN" dirty="0">
            <a:latin typeface="+mn-lt"/>
            <a:cs typeface="Aparajita" pitchFamily="34" charset="0"/>
          </a:endParaRPr>
        </a:p>
        <a:p xmlns:a="http://schemas.openxmlformats.org/drawingml/2006/main">
          <a:r>
            <a:rPr lang="en-IN" sz="1600" b="1" dirty="0">
              <a:solidFill>
                <a:srgbClr val="0070C0"/>
              </a:solidFill>
              <a:latin typeface="+mn-lt"/>
              <a:cs typeface="Aparajita" pitchFamily="34" charset="0"/>
            </a:rPr>
            <a:t>Rocket Launch </a:t>
          </a:r>
          <a:r>
            <a:rPr lang="en-IN" sz="1600" b="1" dirty="0">
              <a:solidFill>
                <a:schemeClr val="accent1"/>
              </a:solidFill>
              <a:latin typeface="+mn-lt"/>
              <a:cs typeface="Aparajita" pitchFamily="34" charset="0"/>
            </a:rPr>
            <a:t>-  0.14 </a:t>
          </a:r>
        </a:p>
        <a:p xmlns:a="http://schemas.openxmlformats.org/drawingml/2006/main">
          <a:r>
            <a:rPr lang="en-IN" sz="1600" b="1" dirty="0">
              <a:solidFill>
                <a:schemeClr val="accent6">
                  <a:lumMod val="50000"/>
                </a:schemeClr>
              </a:solidFill>
              <a:latin typeface="+mn-lt"/>
              <a:cs typeface="Aparajita" pitchFamily="34" charset="0"/>
            </a:rPr>
            <a:t>Satellite</a:t>
          </a:r>
          <a:r>
            <a:rPr lang="en-IN" sz="1600" b="1" baseline="0" dirty="0">
              <a:solidFill>
                <a:schemeClr val="accent6">
                  <a:lumMod val="50000"/>
                </a:schemeClr>
              </a:solidFill>
              <a:latin typeface="+mn-lt"/>
              <a:cs typeface="Aparajita" pitchFamily="34" charset="0"/>
            </a:rPr>
            <a:t> Manufacturing - 0.35</a:t>
          </a:r>
        </a:p>
      </cdr:txBody>
    </cdr:sp>
  </cdr:relSizeAnchor>
</c:userShape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7B8F8A5-9140-48A6-89EF-4FD36ED61E91}" type="datetimeFigureOut">
              <a:rPr lang="en-US" smtClean="0"/>
              <a:t>4/26/2022</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75D2B7E-5680-41B5-AD24-F120745BC088}" type="slidenum">
              <a:rPr lang="en-US" smtClean="0"/>
              <a:t>‹#›</a:t>
            </a:fld>
            <a:endParaRPr lang="en-US"/>
          </a:p>
        </p:txBody>
      </p:sp>
    </p:spTree>
    <p:extLst>
      <p:ext uri="{BB962C8B-B14F-4D97-AF65-F5344CB8AC3E}">
        <p14:creationId xmlns:p14="http://schemas.microsoft.com/office/powerpoint/2010/main" val="361645760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0"/>
        <p:cNvGrpSpPr/>
        <p:nvPr/>
      </p:nvGrpSpPr>
      <p:grpSpPr>
        <a:xfrm>
          <a:off x="0" y="0"/>
          <a:ext cx="0" cy="0"/>
          <a:chOff x="0" y="0"/>
          <a:chExt cx="0" cy="0"/>
        </a:xfrm>
      </p:grpSpPr>
      <p:sp>
        <p:nvSpPr>
          <p:cNvPr id="451" name="Google Shape;451;p8: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452" name="Google Shape;452;p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88952705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0"/>
        <p:cNvGrpSpPr/>
        <p:nvPr/>
      </p:nvGrpSpPr>
      <p:grpSpPr>
        <a:xfrm>
          <a:off x="0" y="0"/>
          <a:ext cx="0" cy="0"/>
          <a:chOff x="0" y="0"/>
          <a:chExt cx="0" cy="0"/>
        </a:xfrm>
      </p:grpSpPr>
      <p:sp>
        <p:nvSpPr>
          <p:cNvPr id="451" name="Google Shape;451;p8: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452" name="Google Shape;452;p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43512706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0"/>
        <p:cNvGrpSpPr/>
        <p:nvPr/>
      </p:nvGrpSpPr>
      <p:grpSpPr>
        <a:xfrm>
          <a:off x="0" y="0"/>
          <a:ext cx="0" cy="0"/>
          <a:chOff x="0" y="0"/>
          <a:chExt cx="0" cy="0"/>
        </a:xfrm>
      </p:grpSpPr>
      <p:sp>
        <p:nvSpPr>
          <p:cNvPr id="451" name="Google Shape;451;p8: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452" name="Google Shape;452;p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87204926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8"/>
        <p:cNvGrpSpPr/>
        <p:nvPr/>
      </p:nvGrpSpPr>
      <p:grpSpPr>
        <a:xfrm>
          <a:off x="0" y="0"/>
          <a:ext cx="0" cy="0"/>
          <a:chOff x="0" y="0"/>
          <a:chExt cx="0" cy="0"/>
        </a:xfrm>
      </p:grpSpPr>
      <p:sp>
        <p:nvSpPr>
          <p:cNvPr id="199" name="Google Shape;199;p4:notes"/>
          <p:cNvSpPr txBox="1"/>
          <p:nvPr/>
        </p:nvSpPr>
        <p:spPr>
          <a:xfrm>
            <a:off x="3886409" y="8721247"/>
            <a:ext cx="2971593" cy="385175"/>
          </a:xfrm>
          <a:prstGeom prst="rect">
            <a:avLst/>
          </a:prstGeom>
          <a:noFill/>
          <a:ln>
            <a:noFill/>
          </a:ln>
        </p:spPr>
        <p:txBody>
          <a:bodyPr spcFirstLastPara="1" wrap="square" lIns="92075" tIns="46025" rIns="92075" bIns="46025" anchor="b" anchorCtr="0">
            <a:noAutofit/>
          </a:bodyPr>
          <a:lstStyle/>
          <a:p>
            <a:pPr marL="0" marR="0" lvl="0" indent="0" algn="r" rtl="0">
              <a:lnSpc>
                <a:spcPct val="100000"/>
              </a:lnSpc>
              <a:spcBef>
                <a:spcPts val="0"/>
              </a:spcBef>
              <a:spcAft>
                <a:spcPts val="0"/>
              </a:spcAft>
              <a:buClr>
                <a:srgbClr val="000000"/>
              </a:buClr>
              <a:buSzPts val="1350"/>
              <a:buFont typeface="Calibri"/>
              <a:buNone/>
            </a:pPr>
            <a:fld id="{00000000-1234-1234-1234-123412341234}" type="slidenum">
              <a:rPr lang="en-US" sz="1350" b="0" i="0" u="none" strike="noStrike" cap="none">
                <a:solidFill>
                  <a:srgbClr val="000000"/>
                </a:solidFill>
                <a:latin typeface="Calibri"/>
                <a:ea typeface="Calibri"/>
                <a:cs typeface="Calibri"/>
                <a:sym typeface="Calibri"/>
              </a:rPr>
              <a:pPr marL="0" marR="0" lvl="0" indent="0" algn="r" rtl="0">
                <a:lnSpc>
                  <a:spcPct val="100000"/>
                </a:lnSpc>
                <a:spcBef>
                  <a:spcPts val="0"/>
                </a:spcBef>
                <a:spcAft>
                  <a:spcPts val="0"/>
                </a:spcAft>
                <a:buClr>
                  <a:srgbClr val="000000"/>
                </a:buClr>
                <a:buSzPts val="1350"/>
                <a:buFont typeface="Calibri"/>
                <a:buNone/>
              </a:pPr>
              <a:t>7</a:t>
            </a:fld>
            <a:endParaRPr sz="1350" b="0" i="0" u="none" strike="noStrike" cap="none">
              <a:solidFill>
                <a:srgbClr val="000000"/>
              </a:solidFill>
              <a:latin typeface="Calibri"/>
              <a:ea typeface="Calibri"/>
              <a:cs typeface="Calibri"/>
              <a:sym typeface="Calibri"/>
            </a:endParaRPr>
          </a:p>
        </p:txBody>
      </p:sp>
      <p:sp>
        <p:nvSpPr>
          <p:cNvPr id="200" name="Google Shape;200;p4:notes"/>
          <p:cNvSpPr>
            <a:spLocks noGrp="1" noRot="1" noChangeAspect="1"/>
          </p:cNvSpPr>
          <p:nvPr>
            <p:ph type="sldImg" idx="2"/>
          </p:nvPr>
        </p:nvSpPr>
        <p:spPr>
          <a:xfrm>
            <a:off x="717550" y="1162050"/>
            <a:ext cx="5575300" cy="31369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201" name="Google Shape;201;p4:notes"/>
          <p:cNvSpPr txBox="1">
            <a:spLocks noGrp="1"/>
          </p:cNvSpPr>
          <p:nvPr>
            <p:ph type="body" idx="1"/>
          </p:nvPr>
        </p:nvSpPr>
        <p:spPr>
          <a:xfrm>
            <a:off x="701040" y="4473892"/>
            <a:ext cx="5608320" cy="3660458"/>
          </a:xfrm>
          <a:prstGeom prst="rect">
            <a:avLst/>
          </a:prstGeom>
          <a:noFill/>
          <a:ln>
            <a:noFill/>
          </a:ln>
        </p:spPr>
        <p:txBody>
          <a:bodyPr spcFirstLastPara="1" wrap="square" lIns="93175" tIns="46575" rIns="93175" bIns="4657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55706392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8"/>
        <p:cNvGrpSpPr/>
        <p:nvPr/>
      </p:nvGrpSpPr>
      <p:grpSpPr>
        <a:xfrm>
          <a:off x="0" y="0"/>
          <a:ext cx="0" cy="0"/>
          <a:chOff x="0" y="0"/>
          <a:chExt cx="0" cy="0"/>
        </a:xfrm>
      </p:grpSpPr>
      <p:sp>
        <p:nvSpPr>
          <p:cNvPr id="199" name="Google Shape;199;p4:notes"/>
          <p:cNvSpPr txBox="1"/>
          <p:nvPr/>
        </p:nvSpPr>
        <p:spPr>
          <a:xfrm>
            <a:off x="3886409" y="8721247"/>
            <a:ext cx="2971593" cy="385175"/>
          </a:xfrm>
          <a:prstGeom prst="rect">
            <a:avLst/>
          </a:prstGeom>
          <a:noFill/>
          <a:ln>
            <a:noFill/>
          </a:ln>
        </p:spPr>
        <p:txBody>
          <a:bodyPr spcFirstLastPara="1" wrap="square" lIns="92075" tIns="46025" rIns="92075" bIns="46025" anchor="b" anchorCtr="0">
            <a:noAutofit/>
          </a:bodyPr>
          <a:lstStyle/>
          <a:p>
            <a:pPr marL="0" marR="0" lvl="0" indent="0" algn="r" rtl="0">
              <a:lnSpc>
                <a:spcPct val="100000"/>
              </a:lnSpc>
              <a:spcBef>
                <a:spcPts val="0"/>
              </a:spcBef>
              <a:spcAft>
                <a:spcPts val="0"/>
              </a:spcAft>
              <a:buClr>
                <a:srgbClr val="000000"/>
              </a:buClr>
              <a:buSzPts val="1350"/>
              <a:buFont typeface="Calibri"/>
              <a:buNone/>
            </a:pPr>
            <a:fld id="{00000000-1234-1234-1234-123412341234}" type="slidenum">
              <a:rPr lang="en-US" sz="1350" b="0" i="0" u="none" strike="noStrike" cap="none">
                <a:solidFill>
                  <a:srgbClr val="000000"/>
                </a:solidFill>
                <a:latin typeface="Calibri"/>
                <a:ea typeface="Calibri"/>
                <a:cs typeface="Calibri"/>
                <a:sym typeface="Calibri"/>
              </a:rPr>
              <a:pPr marL="0" marR="0" lvl="0" indent="0" algn="r" rtl="0">
                <a:lnSpc>
                  <a:spcPct val="100000"/>
                </a:lnSpc>
                <a:spcBef>
                  <a:spcPts val="0"/>
                </a:spcBef>
                <a:spcAft>
                  <a:spcPts val="0"/>
                </a:spcAft>
                <a:buClr>
                  <a:srgbClr val="000000"/>
                </a:buClr>
                <a:buSzPts val="1350"/>
                <a:buFont typeface="Calibri"/>
                <a:buNone/>
              </a:pPr>
              <a:t>8</a:t>
            </a:fld>
            <a:endParaRPr sz="1350" b="0" i="0" u="none" strike="noStrike" cap="none">
              <a:solidFill>
                <a:srgbClr val="000000"/>
              </a:solidFill>
              <a:latin typeface="Calibri"/>
              <a:ea typeface="Calibri"/>
              <a:cs typeface="Calibri"/>
              <a:sym typeface="Calibri"/>
            </a:endParaRPr>
          </a:p>
        </p:txBody>
      </p:sp>
      <p:sp>
        <p:nvSpPr>
          <p:cNvPr id="200" name="Google Shape;200;p4:notes"/>
          <p:cNvSpPr>
            <a:spLocks noGrp="1" noRot="1" noChangeAspect="1"/>
          </p:cNvSpPr>
          <p:nvPr>
            <p:ph type="sldImg" idx="2"/>
          </p:nvPr>
        </p:nvSpPr>
        <p:spPr>
          <a:xfrm>
            <a:off x="717550" y="1162050"/>
            <a:ext cx="5575300" cy="31369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201" name="Google Shape;201;p4:notes"/>
          <p:cNvSpPr txBox="1">
            <a:spLocks noGrp="1"/>
          </p:cNvSpPr>
          <p:nvPr>
            <p:ph type="body" idx="1"/>
          </p:nvPr>
        </p:nvSpPr>
        <p:spPr>
          <a:xfrm>
            <a:off x="701040" y="4473892"/>
            <a:ext cx="5608320" cy="3660458"/>
          </a:xfrm>
          <a:prstGeom prst="rect">
            <a:avLst/>
          </a:prstGeom>
          <a:noFill/>
          <a:ln>
            <a:noFill/>
          </a:ln>
        </p:spPr>
        <p:txBody>
          <a:bodyPr spcFirstLastPara="1" wrap="square" lIns="93175" tIns="46575" rIns="93175" bIns="4657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310942190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6"/>
        <p:cNvGrpSpPr/>
        <p:nvPr/>
      </p:nvGrpSpPr>
      <p:grpSpPr>
        <a:xfrm>
          <a:off x="0" y="0"/>
          <a:ext cx="0" cy="0"/>
          <a:chOff x="0" y="0"/>
          <a:chExt cx="0" cy="0"/>
        </a:xfrm>
      </p:grpSpPr>
      <p:sp>
        <p:nvSpPr>
          <p:cNvPr id="367" name="Google Shape;367;p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68" name="Google Shape;368;p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69" name="Google Shape;369;p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pPr marL="0" lvl="0" indent="0" algn="r" rtl="0">
                <a:spcBef>
                  <a:spcPts val="0"/>
                </a:spcBef>
                <a:spcAft>
                  <a:spcPts val="0"/>
                </a:spcAft>
                <a:buNone/>
              </a:pPr>
              <a:t>10</a:t>
            </a:fld>
            <a:endParaRPr/>
          </a:p>
        </p:txBody>
      </p:sp>
    </p:spTree>
    <p:extLst>
      <p:ext uri="{BB962C8B-B14F-4D97-AF65-F5344CB8AC3E}">
        <p14:creationId xmlns:p14="http://schemas.microsoft.com/office/powerpoint/2010/main" val="163683483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97"/>
        <p:cNvGrpSpPr/>
        <p:nvPr/>
      </p:nvGrpSpPr>
      <p:grpSpPr>
        <a:xfrm>
          <a:off x="0" y="0"/>
          <a:ext cx="0" cy="0"/>
          <a:chOff x="0" y="0"/>
          <a:chExt cx="0" cy="0"/>
        </a:xfrm>
      </p:grpSpPr>
      <p:sp>
        <p:nvSpPr>
          <p:cNvPr id="698" name="Google Shape;698;p1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99" name="Google Shape;699;p1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rmAutofit/>
          </a:bodyPr>
          <a:lstStyle/>
          <a:p>
            <a:pPr marL="0" lvl="0" indent="0" algn="l" rtl="0">
              <a:spcBef>
                <a:spcPts val="0"/>
              </a:spcBef>
              <a:spcAft>
                <a:spcPts val="0"/>
              </a:spcAft>
              <a:buNone/>
            </a:pPr>
            <a:endParaRPr/>
          </a:p>
        </p:txBody>
      </p:sp>
      <p:sp>
        <p:nvSpPr>
          <p:cNvPr id="700" name="Google Shape;700;p18: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pPr marL="0" lvl="0" indent="0" algn="r" rtl="0">
                <a:spcBef>
                  <a:spcPts val="0"/>
                </a:spcBef>
                <a:spcAft>
                  <a:spcPts val="0"/>
                </a:spcAft>
                <a:buNone/>
              </a:pPr>
              <a:t>12</a:t>
            </a:fld>
            <a:endParaRPr/>
          </a:p>
        </p:txBody>
      </p:sp>
    </p:spTree>
    <p:extLst>
      <p:ext uri="{BB962C8B-B14F-4D97-AF65-F5344CB8AC3E}">
        <p14:creationId xmlns:p14="http://schemas.microsoft.com/office/powerpoint/2010/main" val="20248022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441BEC07-1076-4D8A-8437-4627E39582F5}" type="datetimeFigureOut">
              <a:rPr lang="en-US" smtClean="0"/>
              <a:t>4/26/2022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936AF8F-4F57-4F61-85D1-676DA3C84311}" type="slidenum">
              <a:rPr lang="en-US" smtClean="0"/>
              <a:t>‹#›</a:t>
            </a:fld>
            <a:endParaRPr lang="en-US"/>
          </a:p>
        </p:txBody>
      </p:sp>
    </p:spTree>
    <p:extLst>
      <p:ext uri="{BB962C8B-B14F-4D97-AF65-F5344CB8AC3E}">
        <p14:creationId xmlns:p14="http://schemas.microsoft.com/office/powerpoint/2010/main" val="402614989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441BEC07-1076-4D8A-8437-4627E39582F5}" type="datetimeFigureOut">
              <a:rPr lang="en-US" smtClean="0"/>
              <a:t>4/26/2022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936AF8F-4F57-4F61-85D1-676DA3C84311}" type="slidenum">
              <a:rPr lang="en-US" smtClean="0"/>
              <a:t>‹#›</a:t>
            </a:fld>
            <a:endParaRPr lang="en-US"/>
          </a:p>
        </p:txBody>
      </p:sp>
    </p:spTree>
    <p:extLst>
      <p:ext uri="{BB962C8B-B14F-4D97-AF65-F5344CB8AC3E}">
        <p14:creationId xmlns:p14="http://schemas.microsoft.com/office/powerpoint/2010/main" val="362124252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441BEC07-1076-4D8A-8437-4627E39582F5}" type="datetimeFigureOut">
              <a:rPr lang="en-US" smtClean="0"/>
              <a:t>4/26/2022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936AF8F-4F57-4F61-85D1-676DA3C84311}" type="slidenum">
              <a:rPr lang="en-US" smtClean="0"/>
              <a:t>‹#›</a:t>
            </a:fld>
            <a:endParaRPr lang="en-US"/>
          </a:p>
        </p:txBody>
      </p:sp>
    </p:spTree>
    <p:extLst>
      <p:ext uri="{BB962C8B-B14F-4D97-AF65-F5344CB8AC3E}">
        <p14:creationId xmlns:p14="http://schemas.microsoft.com/office/powerpoint/2010/main" val="330002541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1_Title and Content">
  <p:cSld name="1_Title and Content">
    <p:spTree>
      <p:nvGrpSpPr>
        <p:cNvPr id="1" name="Shape 29"/>
        <p:cNvGrpSpPr/>
        <p:nvPr/>
      </p:nvGrpSpPr>
      <p:grpSpPr>
        <a:xfrm>
          <a:off x="0" y="0"/>
          <a:ext cx="0" cy="0"/>
          <a:chOff x="0" y="0"/>
          <a:chExt cx="0" cy="0"/>
        </a:xfrm>
      </p:grpSpPr>
      <p:sp>
        <p:nvSpPr>
          <p:cNvPr id="30" name="Google Shape;30;p22"/>
          <p:cNvSpPr txBox="1">
            <a:spLocks noGrp="1"/>
          </p:cNvSpPr>
          <p:nvPr>
            <p:ph type="ftr" idx="11"/>
          </p:nvPr>
        </p:nvSpPr>
        <p:spPr>
          <a:xfrm>
            <a:off x="204326" y="6249570"/>
            <a:ext cx="38608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sz="1200" i="1">
                <a:solidFill>
                  <a:schemeClr val="lt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1" name="Google Shape;31;p22"/>
          <p:cNvSpPr txBox="1">
            <a:spLocks noGrp="1"/>
          </p:cNvSpPr>
          <p:nvPr>
            <p:ph type="sldNum" idx="12"/>
          </p:nvPr>
        </p:nvSpPr>
        <p:spPr>
          <a:xfrm>
            <a:off x="11603158" y="5865192"/>
            <a:ext cx="584722" cy="384378"/>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sz="1400" b="1">
                <a:solidFill>
                  <a:schemeClr val="lt1"/>
                </a:solidFill>
                <a:latin typeface="Calibri"/>
                <a:ea typeface="Calibri"/>
                <a:cs typeface="Calibri"/>
                <a:sym typeface="Calibri"/>
              </a:defRPr>
            </a:lvl1pPr>
            <a:lvl2pPr marL="0" lvl="1" indent="0" algn="r">
              <a:spcBef>
                <a:spcPts val="0"/>
              </a:spcBef>
              <a:buNone/>
              <a:defRPr sz="1400" b="1">
                <a:solidFill>
                  <a:schemeClr val="lt1"/>
                </a:solidFill>
                <a:latin typeface="Calibri"/>
                <a:ea typeface="Calibri"/>
                <a:cs typeface="Calibri"/>
                <a:sym typeface="Calibri"/>
              </a:defRPr>
            </a:lvl2pPr>
            <a:lvl3pPr marL="0" lvl="2" indent="0" algn="r">
              <a:spcBef>
                <a:spcPts val="0"/>
              </a:spcBef>
              <a:buNone/>
              <a:defRPr sz="1400" b="1">
                <a:solidFill>
                  <a:schemeClr val="lt1"/>
                </a:solidFill>
                <a:latin typeface="Calibri"/>
                <a:ea typeface="Calibri"/>
                <a:cs typeface="Calibri"/>
                <a:sym typeface="Calibri"/>
              </a:defRPr>
            </a:lvl3pPr>
            <a:lvl4pPr marL="0" lvl="3" indent="0" algn="r">
              <a:spcBef>
                <a:spcPts val="0"/>
              </a:spcBef>
              <a:buNone/>
              <a:defRPr sz="1400" b="1">
                <a:solidFill>
                  <a:schemeClr val="lt1"/>
                </a:solidFill>
                <a:latin typeface="Calibri"/>
                <a:ea typeface="Calibri"/>
                <a:cs typeface="Calibri"/>
                <a:sym typeface="Calibri"/>
              </a:defRPr>
            </a:lvl4pPr>
            <a:lvl5pPr marL="0" lvl="4" indent="0" algn="r">
              <a:spcBef>
                <a:spcPts val="0"/>
              </a:spcBef>
              <a:buNone/>
              <a:defRPr sz="1400" b="1">
                <a:solidFill>
                  <a:schemeClr val="lt1"/>
                </a:solidFill>
                <a:latin typeface="Calibri"/>
                <a:ea typeface="Calibri"/>
                <a:cs typeface="Calibri"/>
                <a:sym typeface="Calibri"/>
              </a:defRPr>
            </a:lvl5pPr>
            <a:lvl6pPr marL="0" lvl="5" indent="0" algn="r">
              <a:spcBef>
                <a:spcPts val="0"/>
              </a:spcBef>
              <a:buNone/>
              <a:defRPr sz="1400" b="1">
                <a:solidFill>
                  <a:schemeClr val="lt1"/>
                </a:solidFill>
                <a:latin typeface="Calibri"/>
                <a:ea typeface="Calibri"/>
                <a:cs typeface="Calibri"/>
                <a:sym typeface="Calibri"/>
              </a:defRPr>
            </a:lvl6pPr>
            <a:lvl7pPr marL="0" lvl="6" indent="0" algn="r">
              <a:spcBef>
                <a:spcPts val="0"/>
              </a:spcBef>
              <a:buNone/>
              <a:defRPr sz="1400" b="1">
                <a:solidFill>
                  <a:schemeClr val="lt1"/>
                </a:solidFill>
                <a:latin typeface="Calibri"/>
                <a:ea typeface="Calibri"/>
                <a:cs typeface="Calibri"/>
                <a:sym typeface="Calibri"/>
              </a:defRPr>
            </a:lvl7pPr>
            <a:lvl8pPr marL="0" lvl="7" indent="0" algn="r">
              <a:spcBef>
                <a:spcPts val="0"/>
              </a:spcBef>
              <a:buNone/>
              <a:defRPr sz="1400" b="1">
                <a:solidFill>
                  <a:schemeClr val="lt1"/>
                </a:solidFill>
                <a:latin typeface="Calibri"/>
                <a:ea typeface="Calibri"/>
                <a:cs typeface="Calibri"/>
                <a:sym typeface="Calibri"/>
              </a:defRPr>
            </a:lvl8pPr>
            <a:lvl9pPr marL="0" lvl="8" indent="0" algn="r">
              <a:spcBef>
                <a:spcPts val="0"/>
              </a:spcBef>
              <a:buNone/>
              <a:defRPr sz="1400" b="1">
                <a:solidFill>
                  <a:schemeClr val="lt1"/>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pPr marL="0" lvl="0" indent="0" algn="r" rtl="0">
                <a:spcBef>
                  <a:spcPts val="0"/>
                </a:spcBef>
                <a:spcAft>
                  <a:spcPts val="0"/>
                </a:spcAft>
                <a:buNone/>
              </a:pPr>
              <a:t>‹#›</a:t>
            </a:fld>
            <a:endParaRPr/>
          </a:p>
        </p:txBody>
      </p:sp>
    </p:spTree>
    <p:extLst>
      <p:ext uri="{BB962C8B-B14F-4D97-AF65-F5344CB8AC3E}">
        <p14:creationId xmlns:p14="http://schemas.microsoft.com/office/powerpoint/2010/main" val="109290687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441BEC07-1076-4D8A-8437-4627E39582F5}" type="datetimeFigureOut">
              <a:rPr lang="en-US" smtClean="0"/>
              <a:t>4/26/2022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936AF8F-4F57-4F61-85D1-676DA3C84311}" type="slidenum">
              <a:rPr lang="en-US" smtClean="0"/>
              <a:t>‹#›</a:t>
            </a:fld>
            <a:endParaRPr lang="en-US"/>
          </a:p>
        </p:txBody>
      </p:sp>
    </p:spTree>
    <p:extLst>
      <p:ext uri="{BB962C8B-B14F-4D97-AF65-F5344CB8AC3E}">
        <p14:creationId xmlns:p14="http://schemas.microsoft.com/office/powerpoint/2010/main" val="115752863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441BEC07-1076-4D8A-8437-4627E39582F5}" type="datetimeFigureOut">
              <a:rPr lang="en-US" smtClean="0"/>
              <a:t>4/26/2022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936AF8F-4F57-4F61-85D1-676DA3C84311}" type="slidenum">
              <a:rPr lang="en-US" smtClean="0"/>
              <a:t>‹#›</a:t>
            </a:fld>
            <a:endParaRPr lang="en-US"/>
          </a:p>
        </p:txBody>
      </p:sp>
    </p:spTree>
    <p:extLst>
      <p:ext uri="{BB962C8B-B14F-4D97-AF65-F5344CB8AC3E}">
        <p14:creationId xmlns:p14="http://schemas.microsoft.com/office/powerpoint/2010/main" val="8666707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441BEC07-1076-4D8A-8437-4627E39582F5}" type="datetimeFigureOut">
              <a:rPr lang="en-US" smtClean="0"/>
              <a:t>4/26/2022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936AF8F-4F57-4F61-85D1-676DA3C84311}" type="slidenum">
              <a:rPr lang="en-US" smtClean="0"/>
              <a:t>‹#›</a:t>
            </a:fld>
            <a:endParaRPr lang="en-US"/>
          </a:p>
        </p:txBody>
      </p:sp>
    </p:spTree>
    <p:extLst>
      <p:ext uri="{BB962C8B-B14F-4D97-AF65-F5344CB8AC3E}">
        <p14:creationId xmlns:p14="http://schemas.microsoft.com/office/powerpoint/2010/main" val="69092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441BEC07-1076-4D8A-8437-4627E39582F5}" type="datetimeFigureOut">
              <a:rPr lang="en-US" smtClean="0"/>
              <a:t>4/26/2022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6936AF8F-4F57-4F61-85D1-676DA3C84311}" type="slidenum">
              <a:rPr lang="en-US" smtClean="0"/>
              <a:t>‹#›</a:t>
            </a:fld>
            <a:endParaRPr lang="en-US"/>
          </a:p>
        </p:txBody>
      </p:sp>
    </p:spTree>
    <p:extLst>
      <p:ext uri="{BB962C8B-B14F-4D97-AF65-F5344CB8AC3E}">
        <p14:creationId xmlns:p14="http://schemas.microsoft.com/office/powerpoint/2010/main" val="224807739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441BEC07-1076-4D8A-8437-4627E39582F5}" type="datetimeFigureOut">
              <a:rPr lang="en-US" smtClean="0"/>
              <a:t>4/26/2022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6936AF8F-4F57-4F61-85D1-676DA3C84311}" type="slidenum">
              <a:rPr lang="en-US" smtClean="0"/>
              <a:t>‹#›</a:t>
            </a:fld>
            <a:endParaRPr lang="en-US"/>
          </a:p>
        </p:txBody>
      </p:sp>
    </p:spTree>
    <p:extLst>
      <p:ext uri="{BB962C8B-B14F-4D97-AF65-F5344CB8AC3E}">
        <p14:creationId xmlns:p14="http://schemas.microsoft.com/office/powerpoint/2010/main" val="387535534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41BEC07-1076-4D8A-8437-4627E39582F5}" type="datetimeFigureOut">
              <a:rPr lang="en-US" smtClean="0"/>
              <a:t>4/26/2022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6936AF8F-4F57-4F61-85D1-676DA3C84311}" type="slidenum">
              <a:rPr lang="en-US" smtClean="0"/>
              <a:t>‹#›</a:t>
            </a:fld>
            <a:endParaRPr lang="en-US"/>
          </a:p>
        </p:txBody>
      </p:sp>
    </p:spTree>
    <p:extLst>
      <p:ext uri="{BB962C8B-B14F-4D97-AF65-F5344CB8AC3E}">
        <p14:creationId xmlns:p14="http://schemas.microsoft.com/office/powerpoint/2010/main" val="143135165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41BEC07-1076-4D8A-8437-4627E39582F5}" type="datetimeFigureOut">
              <a:rPr lang="en-US" smtClean="0"/>
              <a:t>4/26/2022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936AF8F-4F57-4F61-85D1-676DA3C84311}" type="slidenum">
              <a:rPr lang="en-US" smtClean="0"/>
              <a:t>‹#›</a:t>
            </a:fld>
            <a:endParaRPr lang="en-US"/>
          </a:p>
        </p:txBody>
      </p:sp>
    </p:spTree>
    <p:extLst>
      <p:ext uri="{BB962C8B-B14F-4D97-AF65-F5344CB8AC3E}">
        <p14:creationId xmlns:p14="http://schemas.microsoft.com/office/powerpoint/2010/main" val="40987383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41BEC07-1076-4D8A-8437-4627E39582F5}" type="datetimeFigureOut">
              <a:rPr lang="en-US" smtClean="0"/>
              <a:t>4/26/2022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936AF8F-4F57-4F61-85D1-676DA3C84311}" type="slidenum">
              <a:rPr lang="en-US" smtClean="0"/>
              <a:t>‹#›</a:t>
            </a:fld>
            <a:endParaRPr lang="en-US"/>
          </a:p>
        </p:txBody>
      </p:sp>
    </p:spTree>
    <p:extLst>
      <p:ext uri="{BB962C8B-B14F-4D97-AF65-F5344CB8AC3E}">
        <p14:creationId xmlns:p14="http://schemas.microsoft.com/office/powerpoint/2010/main" val="11280460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41BEC07-1076-4D8A-8437-4627E39582F5}" type="datetimeFigureOut">
              <a:rPr lang="en-US" smtClean="0"/>
              <a:t>4/26/2022</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936AF8F-4F57-4F61-85D1-676DA3C84311}" type="slidenum">
              <a:rPr lang="en-US" smtClean="0"/>
              <a:t>‹#›</a:t>
            </a:fld>
            <a:endParaRPr lang="en-US"/>
          </a:p>
        </p:txBody>
      </p:sp>
    </p:spTree>
    <p:extLst>
      <p:ext uri="{BB962C8B-B14F-4D97-AF65-F5344CB8AC3E}">
        <p14:creationId xmlns:p14="http://schemas.microsoft.com/office/powerpoint/2010/main" val="366794625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8" Type="http://schemas.openxmlformats.org/officeDocument/2006/relationships/image" Target="../media/image2.emf"/><Relationship Id="rId13" Type="http://schemas.openxmlformats.org/officeDocument/2006/relationships/image" Target="../media/image19.png"/><Relationship Id="rId18" Type="http://schemas.openxmlformats.org/officeDocument/2006/relationships/image" Target="../media/image24.png"/><Relationship Id="rId3" Type="http://schemas.openxmlformats.org/officeDocument/2006/relationships/image" Target="../media/image10.png"/><Relationship Id="rId7" Type="http://schemas.openxmlformats.org/officeDocument/2006/relationships/image" Target="../media/image14.png"/><Relationship Id="rId12" Type="http://schemas.openxmlformats.org/officeDocument/2006/relationships/image" Target="../media/image18.png"/><Relationship Id="rId17" Type="http://schemas.openxmlformats.org/officeDocument/2006/relationships/image" Target="../media/image23.png"/><Relationship Id="rId2" Type="http://schemas.openxmlformats.org/officeDocument/2006/relationships/image" Target="../media/image9.png"/><Relationship Id="rId16" Type="http://schemas.openxmlformats.org/officeDocument/2006/relationships/image" Target="../media/image22.png"/><Relationship Id="rId1" Type="http://schemas.openxmlformats.org/officeDocument/2006/relationships/slideLayout" Target="../slideLayouts/slideLayout2.xml"/><Relationship Id="rId6" Type="http://schemas.openxmlformats.org/officeDocument/2006/relationships/image" Target="../media/image13.jpeg"/><Relationship Id="rId11" Type="http://schemas.openxmlformats.org/officeDocument/2006/relationships/image" Target="../media/image17.png"/><Relationship Id="rId5" Type="http://schemas.openxmlformats.org/officeDocument/2006/relationships/image" Target="../media/image12.jpeg"/><Relationship Id="rId15" Type="http://schemas.openxmlformats.org/officeDocument/2006/relationships/image" Target="../media/image21.jpeg"/><Relationship Id="rId10" Type="http://schemas.openxmlformats.org/officeDocument/2006/relationships/image" Target="../media/image16.jpeg"/><Relationship Id="rId4" Type="http://schemas.openxmlformats.org/officeDocument/2006/relationships/image" Target="../media/image11.png"/><Relationship Id="rId9" Type="http://schemas.openxmlformats.org/officeDocument/2006/relationships/image" Target="../media/image15.png"/><Relationship Id="rId14" Type="http://schemas.openxmlformats.org/officeDocument/2006/relationships/image" Target="../media/image20.jpeg"/></Relationships>
</file>

<file path=ppt/slides/_rels/slide12.xml.rels><?xml version="1.0" encoding="UTF-8" standalone="yes"?>
<Relationships xmlns="http://schemas.openxmlformats.org/package/2006/relationships"><Relationship Id="rId8" Type="http://schemas.openxmlformats.org/officeDocument/2006/relationships/hyperlink" Target="https://twitter.com/satcom_india" TargetMode="External"/><Relationship Id="rId3" Type="http://schemas.openxmlformats.org/officeDocument/2006/relationships/hyperlink" Target="http://www.sia-india.com/" TargetMode="External"/><Relationship Id="rId7" Type="http://schemas.openxmlformats.org/officeDocument/2006/relationships/image" Target="../media/image26.png"/><Relationship Id="rId2" Type="http://schemas.openxmlformats.org/officeDocument/2006/relationships/notesSlide" Target="../notesSlides/notesSlide7.xml"/><Relationship Id="rId1" Type="http://schemas.openxmlformats.org/officeDocument/2006/relationships/slideLayout" Target="../slideLayouts/slideLayout12.xml"/><Relationship Id="rId6" Type="http://schemas.openxmlformats.org/officeDocument/2006/relationships/hyperlink" Target="https://www.linkedin.com/company/satcom-industry-association" TargetMode="External"/><Relationship Id="rId11" Type="http://schemas.openxmlformats.org/officeDocument/2006/relationships/image" Target="../media/image2.emf"/><Relationship Id="rId5" Type="http://schemas.openxmlformats.org/officeDocument/2006/relationships/image" Target="../media/image25.png"/><Relationship Id="rId10" Type="http://schemas.openxmlformats.org/officeDocument/2006/relationships/image" Target="../media/image28.png"/><Relationship Id="rId4" Type="http://schemas.openxmlformats.org/officeDocument/2006/relationships/hyperlink" Target="https://www.facebook.com/SatcomIndustryAssociation" TargetMode="External"/><Relationship Id="rId9" Type="http://schemas.openxmlformats.org/officeDocument/2006/relationships/image" Target="../media/image27.png"/></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emf"/><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5.jpeg"/><Relationship Id="rId4" Type="http://schemas.openxmlformats.org/officeDocument/2006/relationships/image" Target="../media/image4.png"/></Relationships>
</file>

<file path=ppt/slides/_rels/slide4.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6.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image" Target="../media/image8.png"/><Relationship Id="rId7" Type="http://schemas.openxmlformats.org/officeDocument/2006/relationships/diagramColors" Target="../diagrams/colors1.xml"/><Relationship Id="rId2" Type="http://schemas.openxmlformats.org/officeDocument/2006/relationships/notesSlide" Target="../notesSlides/notesSlide4.xml"/><Relationship Id="rId1" Type="http://schemas.openxmlformats.org/officeDocument/2006/relationships/slideLayout" Target="../slideLayouts/slideLayout7.xml"/><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image" Target="../media/image8.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 y="4246323"/>
            <a:ext cx="12192001" cy="1799859"/>
          </a:xfrm>
          <a:solidFill>
            <a:srgbClr val="002060"/>
          </a:solidFill>
        </p:spPr>
        <p:txBody>
          <a:bodyPr/>
          <a:lstStyle/>
          <a:p>
            <a:pPr algn="ctr">
              <a:lnSpc>
                <a:spcPct val="100000"/>
              </a:lnSpc>
            </a:pPr>
            <a:r>
              <a:rPr lang="en-US" sz="4800" b="1" dirty="0">
                <a:solidFill>
                  <a:schemeClr val="bg1">
                    <a:lumMod val="95000"/>
                  </a:schemeClr>
                </a:solidFill>
                <a:latin typeface="+mn-lt"/>
              </a:rPr>
              <a:t>Thought Leaders for the Satellite Communication Industry in India</a:t>
            </a:r>
          </a:p>
        </p:txBody>
      </p:sp>
      <p:sp>
        <p:nvSpPr>
          <p:cNvPr id="7" name="Title 1"/>
          <p:cNvSpPr txBox="1">
            <a:spLocks/>
          </p:cNvSpPr>
          <p:nvPr/>
        </p:nvSpPr>
        <p:spPr>
          <a:xfrm>
            <a:off x="2086" y="6112700"/>
            <a:ext cx="12192001" cy="699655"/>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R="0" lvl="0" algn="l" rtl="0">
              <a:lnSpc>
                <a:spcPct val="188888"/>
              </a:lnSpc>
              <a:spcBef>
                <a:spcPts val="0"/>
              </a:spcBef>
              <a:spcAft>
                <a:spcPts val="0"/>
              </a:spcAft>
              <a:buClr>
                <a:srgbClr val="000000"/>
              </a:buClr>
              <a:buSzPts val="1400"/>
              <a:buFont typeface="Arial"/>
              <a:buNone/>
              <a:defRPr sz="3400" b="0" i="0" u="none" strike="noStrike" cap="none">
                <a:solidFill>
                  <a:srgbClr val="309EDC"/>
                </a:solidFill>
                <a:latin typeface="Arial"/>
                <a:ea typeface="Arial"/>
                <a:cs typeface="Arial"/>
                <a:sym typeface="Arial"/>
              </a:defRPr>
            </a:lvl1pPr>
            <a:lvl2pPr marR="0" lvl="1" algn="l" rtl="0">
              <a:lnSpc>
                <a:spcPct val="188888"/>
              </a:lnSpc>
              <a:spcBef>
                <a:spcPts val="0"/>
              </a:spcBef>
              <a:spcAft>
                <a:spcPts val="0"/>
              </a:spcAft>
              <a:buClr>
                <a:srgbClr val="000000"/>
              </a:buClr>
              <a:buSzPts val="1400"/>
              <a:buFont typeface="Arial"/>
              <a:buNone/>
              <a:defRPr sz="3400" b="0" i="0" u="none" strike="noStrike" cap="none">
                <a:solidFill>
                  <a:srgbClr val="309EDC"/>
                </a:solidFill>
                <a:latin typeface="Arial"/>
                <a:ea typeface="Arial"/>
                <a:cs typeface="Arial"/>
                <a:sym typeface="Arial"/>
              </a:defRPr>
            </a:lvl2pPr>
            <a:lvl3pPr marR="0" lvl="2" algn="l" rtl="0">
              <a:lnSpc>
                <a:spcPct val="188888"/>
              </a:lnSpc>
              <a:spcBef>
                <a:spcPts val="0"/>
              </a:spcBef>
              <a:spcAft>
                <a:spcPts val="0"/>
              </a:spcAft>
              <a:buClr>
                <a:srgbClr val="000000"/>
              </a:buClr>
              <a:buSzPts val="1400"/>
              <a:buFont typeface="Arial"/>
              <a:buNone/>
              <a:defRPr sz="3400" b="0" i="0" u="none" strike="noStrike" cap="none">
                <a:solidFill>
                  <a:srgbClr val="309EDC"/>
                </a:solidFill>
                <a:latin typeface="Arial"/>
                <a:ea typeface="Arial"/>
                <a:cs typeface="Arial"/>
                <a:sym typeface="Arial"/>
              </a:defRPr>
            </a:lvl3pPr>
            <a:lvl4pPr marR="0" lvl="3" algn="l" rtl="0">
              <a:lnSpc>
                <a:spcPct val="188888"/>
              </a:lnSpc>
              <a:spcBef>
                <a:spcPts val="0"/>
              </a:spcBef>
              <a:spcAft>
                <a:spcPts val="0"/>
              </a:spcAft>
              <a:buClr>
                <a:srgbClr val="000000"/>
              </a:buClr>
              <a:buSzPts val="1400"/>
              <a:buFont typeface="Arial"/>
              <a:buNone/>
              <a:defRPr sz="3400" b="0" i="0" u="none" strike="noStrike" cap="none">
                <a:solidFill>
                  <a:srgbClr val="309EDC"/>
                </a:solidFill>
                <a:latin typeface="Arial"/>
                <a:ea typeface="Arial"/>
                <a:cs typeface="Arial"/>
                <a:sym typeface="Arial"/>
              </a:defRPr>
            </a:lvl4pPr>
            <a:lvl5pPr marR="0" lvl="4" algn="l" rtl="0">
              <a:lnSpc>
                <a:spcPct val="188888"/>
              </a:lnSpc>
              <a:spcBef>
                <a:spcPts val="0"/>
              </a:spcBef>
              <a:spcAft>
                <a:spcPts val="0"/>
              </a:spcAft>
              <a:buClr>
                <a:srgbClr val="000000"/>
              </a:buClr>
              <a:buSzPts val="1400"/>
              <a:buFont typeface="Arial"/>
              <a:buNone/>
              <a:defRPr sz="3400" b="0" i="0" u="none" strike="noStrike" cap="none">
                <a:solidFill>
                  <a:srgbClr val="309EDC"/>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3600" b="0" i="0" u="none" strike="noStrike" cap="none">
                <a:solidFill>
                  <a:srgbClr val="309EDC"/>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3600" b="0" i="0" u="none" strike="noStrike" cap="none">
                <a:solidFill>
                  <a:srgbClr val="309EDC"/>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3600" b="0" i="0" u="none" strike="noStrike" cap="none">
                <a:solidFill>
                  <a:srgbClr val="309EDC"/>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3600" b="0" i="0" u="none" strike="noStrike" cap="none">
                <a:solidFill>
                  <a:srgbClr val="309EDC"/>
                </a:solidFill>
                <a:latin typeface="Arial"/>
                <a:ea typeface="Arial"/>
                <a:cs typeface="Arial"/>
                <a:sym typeface="Arial"/>
              </a:defRPr>
            </a:lvl9pPr>
          </a:lstStyle>
          <a:p>
            <a:pPr algn="ctr">
              <a:lnSpc>
                <a:spcPct val="100000"/>
              </a:lnSpc>
            </a:pPr>
            <a:r>
              <a:rPr lang="en-US" sz="3600" b="1" dirty="0">
                <a:solidFill>
                  <a:srgbClr val="7030A0"/>
                </a:solidFill>
                <a:latin typeface="Bookman Old Style" panose="02050604050505020204" pitchFamily="18" charset="0"/>
              </a:rPr>
              <a:t>Presentation to 3GPP on MRP</a:t>
            </a:r>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192575" y="300251"/>
            <a:ext cx="7655176" cy="3264614"/>
          </a:xfrm>
          <a:prstGeom prst="rect">
            <a:avLst/>
          </a:prstGeom>
        </p:spPr>
      </p:pic>
    </p:spTree>
    <p:extLst>
      <p:ext uri="{BB962C8B-B14F-4D97-AF65-F5344CB8AC3E}">
        <p14:creationId xmlns:p14="http://schemas.microsoft.com/office/powerpoint/2010/main" val="154453017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370"/>
        <p:cNvGrpSpPr/>
        <p:nvPr/>
      </p:nvGrpSpPr>
      <p:grpSpPr>
        <a:xfrm>
          <a:off x="0" y="0"/>
          <a:ext cx="0" cy="0"/>
          <a:chOff x="0" y="0"/>
          <a:chExt cx="0" cy="0"/>
        </a:xfrm>
      </p:grpSpPr>
      <p:sp>
        <p:nvSpPr>
          <p:cNvPr id="371" name="Google Shape;371;p2"/>
          <p:cNvSpPr txBox="1">
            <a:spLocks noGrp="1"/>
          </p:cNvSpPr>
          <p:nvPr>
            <p:ph type="title"/>
          </p:nvPr>
        </p:nvSpPr>
        <p:spPr>
          <a:xfrm>
            <a:off x="9294313" y="169862"/>
            <a:ext cx="2342108" cy="1028701"/>
          </a:xfrm>
          <a:prstGeom prst="rect">
            <a:avLst/>
          </a:prstGeom>
          <a:noFill/>
          <a:ln>
            <a:noFill/>
          </a:ln>
        </p:spPr>
        <p:txBody>
          <a:bodyPr spcFirstLastPara="1" wrap="square" lIns="91425" tIns="45700" rIns="91425" bIns="45700" anchor="ctr" anchorCtr="0">
            <a:normAutofit/>
          </a:bodyPr>
          <a:lstStyle/>
          <a:p>
            <a:pPr marL="0" lvl="0" indent="0" algn="r" rtl="0">
              <a:lnSpc>
                <a:spcPct val="90000"/>
              </a:lnSpc>
              <a:spcBef>
                <a:spcPts val="0"/>
              </a:spcBef>
              <a:spcAft>
                <a:spcPts val="0"/>
              </a:spcAft>
              <a:buClr>
                <a:srgbClr val="002060"/>
              </a:buClr>
              <a:buSzPts val="3600"/>
              <a:buFont typeface="Calibri"/>
              <a:buNone/>
            </a:pPr>
            <a:r>
              <a:rPr lang="en-US" sz="3600" b="1" dirty="0">
                <a:solidFill>
                  <a:srgbClr val="002060"/>
                </a:solidFill>
                <a:latin typeface="Calibri"/>
                <a:ea typeface="Calibri"/>
                <a:cs typeface="Calibri"/>
                <a:sym typeface="Calibri"/>
              </a:rPr>
              <a:t>About Us</a:t>
            </a:r>
            <a:endParaRPr sz="3600" b="1" dirty="0">
              <a:solidFill>
                <a:srgbClr val="002060"/>
              </a:solidFill>
              <a:latin typeface="Calibri"/>
              <a:ea typeface="Calibri"/>
              <a:cs typeface="Calibri"/>
              <a:sym typeface="Calibri"/>
            </a:endParaRPr>
          </a:p>
        </p:txBody>
      </p:sp>
      <p:sp>
        <p:nvSpPr>
          <p:cNvPr id="372" name="Google Shape;372;p2"/>
          <p:cNvSpPr txBox="1">
            <a:spLocks noGrp="1"/>
          </p:cNvSpPr>
          <p:nvPr>
            <p:ph type="body" idx="1"/>
          </p:nvPr>
        </p:nvSpPr>
        <p:spPr>
          <a:xfrm>
            <a:off x="359665" y="1334379"/>
            <a:ext cx="11276756" cy="4339306"/>
          </a:xfrm>
          <a:prstGeom prst="rect">
            <a:avLst/>
          </a:prstGeom>
          <a:noFill/>
          <a:ln>
            <a:noFill/>
          </a:ln>
        </p:spPr>
        <p:txBody>
          <a:bodyPr spcFirstLastPara="1" wrap="square" lIns="91425" tIns="45700" rIns="91425" bIns="45700" anchor="t" anchorCtr="0">
            <a:normAutofit fontScale="92500" lnSpcReduction="10000"/>
          </a:bodyPr>
          <a:lstStyle/>
          <a:p>
            <a:pPr algn="just">
              <a:lnSpc>
                <a:spcPct val="120000"/>
              </a:lnSpc>
            </a:pPr>
            <a:r>
              <a:rPr lang="en-US" sz="2200" dirty="0"/>
              <a:t>SatCom Industry Association (SIA-India) is a not-for-profit body created to represent the interests of the satellite communication ecosystem in India. </a:t>
            </a:r>
          </a:p>
          <a:p>
            <a:pPr marL="76200" indent="0" algn="just">
              <a:lnSpc>
                <a:spcPct val="120000"/>
              </a:lnSpc>
              <a:buNone/>
            </a:pPr>
            <a:endParaRPr lang="en-US" sz="2200" dirty="0"/>
          </a:p>
          <a:p>
            <a:pPr algn="just">
              <a:lnSpc>
                <a:spcPct val="120000"/>
              </a:lnSpc>
            </a:pPr>
            <a:r>
              <a:rPr lang="en-US" sz="2200" dirty="0"/>
              <a:t>As a vibrant body, SIA-India represents satellite operators, satellite systems, launch vehicles, ground and terminal equipment manufacturers and suppliers, satellite-based IOT/M2M solution providers, space startups, innovation hubs, academic institutions, and law firms, and provides interface with Government, Regulators, Policymakers, and domestic &amp; international standards’ bodies. </a:t>
            </a:r>
          </a:p>
          <a:p>
            <a:pPr marL="76200" indent="0" algn="just">
              <a:lnSpc>
                <a:spcPct val="120000"/>
              </a:lnSpc>
              <a:buNone/>
            </a:pPr>
            <a:endParaRPr lang="en-US" sz="2200" dirty="0"/>
          </a:p>
          <a:p>
            <a:pPr algn="just">
              <a:lnSpc>
                <a:spcPct val="120000"/>
              </a:lnSpc>
            </a:pPr>
            <a:r>
              <a:rPr lang="en-US" sz="2200" dirty="0"/>
              <a:t>As 'Thought Leaders' for the satellite communications ecosystem, we aim to present the industry’s interest at the highest Government levels for policy-making, regulatory and licensing matters.</a:t>
            </a:r>
          </a:p>
          <a:p>
            <a:pPr marL="0" lvl="0" indent="0" algn="ctr" rtl="0">
              <a:lnSpc>
                <a:spcPct val="120000"/>
              </a:lnSpc>
              <a:spcBef>
                <a:spcPts val="1000"/>
              </a:spcBef>
              <a:spcAft>
                <a:spcPts val="0"/>
              </a:spcAft>
              <a:buClr>
                <a:srgbClr val="002060"/>
              </a:buClr>
              <a:buSzPct val="100000"/>
              <a:buNone/>
            </a:pPr>
            <a:endParaRPr lang="en-US" sz="2800" b="1" dirty="0"/>
          </a:p>
        </p:txBody>
      </p:sp>
      <p:sp>
        <p:nvSpPr>
          <p:cNvPr id="373" name="Google Shape;373;p2"/>
          <p:cNvSpPr txBox="1"/>
          <p:nvPr/>
        </p:nvSpPr>
        <p:spPr>
          <a:xfrm>
            <a:off x="0" y="5780822"/>
            <a:ext cx="12192000" cy="1077178"/>
          </a:xfrm>
          <a:prstGeom prst="rect">
            <a:avLst/>
          </a:prstGeom>
          <a:solidFill>
            <a:srgbClr val="002060"/>
          </a:solidFill>
          <a:ln>
            <a:noFill/>
          </a:ln>
        </p:spPr>
        <p:txBody>
          <a:bodyPr spcFirstLastPara="1" wrap="square" lIns="91425" tIns="45700" rIns="91425" bIns="45700" anchor="t" anchorCtr="0">
            <a:spAutoFit/>
          </a:bodyPr>
          <a:lstStyle/>
          <a:p>
            <a:pPr lvl="0" algn="ctr">
              <a:buClr>
                <a:schemeClr val="lt1"/>
              </a:buClr>
              <a:buSzPts val="2800"/>
            </a:pPr>
            <a:r>
              <a:rPr lang="en-US" sz="3200" b="1" dirty="0">
                <a:solidFill>
                  <a:schemeClr val="lt1"/>
                </a:solidFill>
                <a:latin typeface="Calibri"/>
                <a:ea typeface="Calibri"/>
                <a:cs typeface="Calibri"/>
                <a:sym typeface="Calibri"/>
              </a:rPr>
              <a:t>  Our Vision is to be </a:t>
            </a:r>
            <a:r>
              <a:rPr lang="en-US" sz="3200" b="1" dirty="0">
                <a:solidFill>
                  <a:srgbClr val="FFC000"/>
                </a:solidFill>
                <a:latin typeface="Calibri"/>
                <a:ea typeface="Calibri"/>
                <a:cs typeface="Calibri"/>
                <a:sym typeface="Calibri"/>
              </a:rPr>
              <a:t>‘Thought Leaders’ </a:t>
            </a:r>
            <a:r>
              <a:rPr lang="en-US" sz="3200" b="1" dirty="0">
                <a:solidFill>
                  <a:schemeClr val="lt1"/>
                </a:solidFill>
                <a:latin typeface="Calibri"/>
                <a:ea typeface="Calibri"/>
                <a:cs typeface="Calibri"/>
                <a:sym typeface="Calibri"/>
              </a:rPr>
              <a:t>for the  Satellite </a:t>
            </a:r>
          </a:p>
          <a:p>
            <a:pPr lvl="0" algn="ctr">
              <a:buClr>
                <a:schemeClr val="lt1"/>
              </a:buClr>
              <a:buSzPts val="2800"/>
            </a:pPr>
            <a:r>
              <a:rPr lang="en-US" sz="3200" b="1" dirty="0">
                <a:solidFill>
                  <a:schemeClr val="lt1"/>
                </a:solidFill>
                <a:latin typeface="Calibri"/>
                <a:ea typeface="Calibri"/>
                <a:cs typeface="Calibri"/>
                <a:sym typeface="Calibri"/>
              </a:rPr>
              <a:t>Communication Industry in India</a:t>
            </a:r>
            <a:endParaRPr sz="3200" dirty="0"/>
          </a:p>
        </p:txBody>
      </p:sp>
      <p:pic>
        <p:nvPicPr>
          <p:cNvPr id="6" name="Picture 5"/>
          <p:cNvPicPr/>
          <p:nvPr/>
        </p:nvPicPr>
        <p:blipFill>
          <a:blip r:embed="rId3">
            <a:extLst>
              <a:ext uri="{28A0092B-C50C-407E-A947-70E740481C1C}">
                <a14:useLocalDpi xmlns:a14="http://schemas.microsoft.com/office/drawing/2010/main" val="0"/>
              </a:ext>
            </a:extLst>
          </a:blip>
          <a:srcRect/>
          <a:stretch>
            <a:fillRect/>
          </a:stretch>
        </p:blipFill>
        <p:spPr bwMode="auto">
          <a:xfrm>
            <a:off x="710323" y="400598"/>
            <a:ext cx="1787217" cy="797965"/>
          </a:xfrm>
          <a:prstGeom prst="rect">
            <a:avLst/>
          </a:prstGeom>
          <a:noFill/>
          <a:ln>
            <a:noFill/>
          </a:ln>
        </p:spPr>
      </p:pic>
    </p:spTree>
    <p:extLst>
      <p:ext uri="{BB962C8B-B14F-4D97-AF65-F5344CB8AC3E}">
        <p14:creationId xmlns:p14="http://schemas.microsoft.com/office/powerpoint/2010/main" val="260492992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091814" y="7024"/>
            <a:ext cx="3594711" cy="989013"/>
          </a:xfrm>
        </p:spPr>
        <p:txBody>
          <a:bodyPr/>
          <a:lstStyle/>
          <a:p>
            <a:pPr algn="r"/>
            <a:r>
              <a:rPr lang="en-US" sz="4000" b="1" dirty="0">
                <a:solidFill>
                  <a:srgbClr val="2F5597"/>
                </a:solidFill>
                <a:latin typeface="+mn-lt"/>
              </a:rPr>
              <a:t>Members</a:t>
            </a:r>
            <a:endParaRPr lang="en-US" sz="3600" b="1" dirty="0">
              <a:solidFill>
                <a:srgbClr val="2F5597"/>
              </a:solidFill>
              <a:latin typeface="+mn-lt"/>
            </a:endParaRPr>
          </a:p>
        </p:txBody>
      </p:sp>
      <p:sp>
        <p:nvSpPr>
          <p:cNvPr id="3" name="Content Placeholder 2"/>
          <p:cNvSpPr>
            <a:spLocks noGrp="1"/>
          </p:cNvSpPr>
          <p:nvPr>
            <p:ph type="body" idx="1"/>
          </p:nvPr>
        </p:nvSpPr>
        <p:spPr>
          <a:xfrm>
            <a:off x="914400" y="1104861"/>
            <a:ext cx="10972800" cy="5133975"/>
          </a:xfrm>
        </p:spPr>
        <p:txBody>
          <a:bodyPr/>
          <a:lstStyle/>
          <a:p>
            <a:endParaRPr lang="en-US"/>
          </a:p>
          <a:p>
            <a:endParaRPr lang="en-US" u="sng"/>
          </a:p>
          <a:p>
            <a:pPr marL="50800" indent="0">
              <a:buNone/>
            </a:pPr>
            <a:endParaRPr lang="en-US" u="sng" dirty="0"/>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09026" y="3372365"/>
            <a:ext cx="1050728" cy="1070719"/>
          </a:xfrm>
          <a:prstGeom prst="rect">
            <a:avLst/>
          </a:prstGeom>
        </p:spPr>
      </p:pic>
      <p:pic>
        <p:nvPicPr>
          <p:cNvPr id="11" name="Picture 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32428" y="2454860"/>
            <a:ext cx="1927592" cy="639227"/>
          </a:xfrm>
          <a:prstGeom prst="rect">
            <a:avLst/>
          </a:prstGeom>
        </p:spPr>
      </p:pic>
      <p:pic>
        <p:nvPicPr>
          <p:cNvPr id="12" name="Picture 11">
            <a:extLst>
              <a:ext uri="{FF2B5EF4-FFF2-40B4-BE49-F238E27FC236}">
                <a16:creationId xmlns:a16="http://schemas.microsoft.com/office/drawing/2014/main" id="{D0EDAA20-9D4D-457E-9CFA-432D8BE9A70B}"/>
              </a:ext>
            </a:extLst>
          </p:cNvPr>
          <p:cNvPicPr>
            <a:picLocks noChangeAspect="1"/>
          </p:cNvPicPr>
          <p:nvPr/>
        </p:nvPicPr>
        <p:blipFill>
          <a:blip r:embed="rId4"/>
          <a:stretch>
            <a:fillRect/>
          </a:stretch>
        </p:blipFill>
        <p:spPr>
          <a:xfrm>
            <a:off x="9692251" y="2140350"/>
            <a:ext cx="1268246" cy="1268246"/>
          </a:xfrm>
          <a:prstGeom prst="rect">
            <a:avLst/>
          </a:prstGeom>
        </p:spPr>
      </p:pic>
      <p:pic>
        <p:nvPicPr>
          <p:cNvPr id="25" name="Picture 24">
            <a:extLst>
              <a:ext uri="{FF2B5EF4-FFF2-40B4-BE49-F238E27FC236}">
                <a16:creationId xmlns:a16="http://schemas.microsoft.com/office/drawing/2014/main" id="{2F3217DA-BAE0-4779-B9B2-384DE52DD6B0}"/>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542184" y="4811090"/>
            <a:ext cx="1056309" cy="792232"/>
          </a:xfrm>
          <a:prstGeom prst="rect">
            <a:avLst/>
          </a:prstGeom>
        </p:spPr>
      </p:pic>
      <p:pic>
        <p:nvPicPr>
          <p:cNvPr id="8" name="Picture 7">
            <a:extLst>
              <a:ext uri="{FF2B5EF4-FFF2-40B4-BE49-F238E27FC236}">
                <a16:creationId xmlns:a16="http://schemas.microsoft.com/office/drawing/2014/main" id="{6192D9D1-766B-452F-B4C3-774EF30AD83D}"/>
              </a:ext>
            </a:extLst>
          </p:cNvPr>
          <p:cNvPicPr>
            <a:picLocks noChangeAspect="1"/>
          </p:cNvPicPr>
          <p:nvPr/>
        </p:nvPicPr>
        <p:blipFill>
          <a:blip r:embed="rId6"/>
          <a:stretch>
            <a:fillRect/>
          </a:stretch>
        </p:blipFill>
        <p:spPr>
          <a:xfrm>
            <a:off x="397794" y="1311473"/>
            <a:ext cx="1797440" cy="514175"/>
          </a:xfrm>
          <a:prstGeom prst="rect">
            <a:avLst/>
          </a:prstGeom>
        </p:spPr>
      </p:pic>
      <p:sp>
        <p:nvSpPr>
          <p:cNvPr id="6" name="AutoShape 2" descr="Download AsiaSat Logo in SVG Vector or PNG File Format - Logo.wine"/>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 name="AutoShape 4" descr="Download AsiaSat Logo in SVG Vector or PNG File Format - Logo.wine"/>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10" name="Picture 9"/>
          <p:cNvPicPr>
            <a:picLocks noChangeAspect="1"/>
          </p:cNvPicPr>
          <p:nvPr/>
        </p:nvPicPr>
        <p:blipFill>
          <a:blip r:embed="rId7"/>
          <a:stretch>
            <a:fillRect/>
          </a:stretch>
        </p:blipFill>
        <p:spPr>
          <a:xfrm>
            <a:off x="6285786" y="992660"/>
            <a:ext cx="1780485" cy="1302514"/>
          </a:xfrm>
          <a:prstGeom prst="rect">
            <a:avLst/>
          </a:prstGeom>
        </p:spPr>
      </p:pic>
      <p:pic>
        <p:nvPicPr>
          <p:cNvPr id="21" name="Picture 20"/>
          <p:cNvPicPr/>
          <p:nvPr/>
        </p:nvPicPr>
        <p:blipFill>
          <a:blip r:embed="rId8">
            <a:extLst>
              <a:ext uri="{28A0092B-C50C-407E-A947-70E740481C1C}">
                <a14:useLocalDpi xmlns:a14="http://schemas.microsoft.com/office/drawing/2010/main" val="0"/>
              </a:ext>
            </a:extLst>
          </a:blip>
          <a:srcRect/>
          <a:stretch>
            <a:fillRect/>
          </a:stretch>
        </p:blipFill>
        <p:spPr bwMode="auto">
          <a:xfrm>
            <a:off x="246299" y="194008"/>
            <a:ext cx="1787217" cy="797965"/>
          </a:xfrm>
          <a:prstGeom prst="rect">
            <a:avLst/>
          </a:prstGeom>
          <a:noFill/>
          <a:ln>
            <a:noFill/>
          </a:ln>
        </p:spPr>
      </p:pic>
      <p:pic>
        <p:nvPicPr>
          <p:cNvPr id="1026" name="Picture 2" descr="C:\Users\user\Downloads\Viasat_logo_2017.png"/>
          <p:cNvPicPr>
            <a:picLocks noChangeAspect="1" noChangeArrowheads="1"/>
          </p:cNvPicPr>
          <p:nvPr/>
        </p:nvPicPr>
        <p:blipFill>
          <a:blip r:embed="rId9"/>
          <a:srcRect/>
          <a:stretch>
            <a:fillRect/>
          </a:stretch>
        </p:blipFill>
        <p:spPr bwMode="auto">
          <a:xfrm>
            <a:off x="6600341" y="4691848"/>
            <a:ext cx="1814919" cy="1030715"/>
          </a:xfrm>
          <a:prstGeom prst="rect">
            <a:avLst/>
          </a:prstGeom>
          <a:noFill/>
        </p:spPr>
      </p:pic>
      <p:pic>
        <p:nvPicPr>
          <p:cNvPr id="19" name="Picture 18">
            <a:extLst>
              <a:ext uri="{FF2B5EF4-FFF2-40B4-BE49-F238E27FC236}">
                <a16:creationId xmlns:a16="http://schemas.microsoft.com/office/drawing/2014/main" id="{2F387106-B7B0-4450-BCA2-2A849AF36B3D}"/>
              </a:ext>
            </a:extLst>
          </p:cNvPr>
          <p:cNvPicPr>
            <a:picLocks noChangeAspect="1"/>
          </p:cNvPicPr>
          <p:nvPr/>
        </p:nvPicPr>
        <p:blipFill>
          <a:blip r:embed="rId10"/>
          <a:stretch>
            <a:fillRect/>
          </a:stretch>
        </p:blipFill>
        <p:spPr>
          <a:xfrm>
            <a:off x="3330837" y="2027132"/>
            <a:ext cx="2109144" cy="855456"/>
          </a:xfrm>
          <a:prstGeom prst="rect">
            <a:avLst/>
          </a:prstGeom>
        </p:spPr>
      </p:pic>
      <p:pic>
        <p:nvPicPr>
          <p:cNvPr id="20" name="Picture 19">
            <a:extLst>
              <a:ext uri="{FF2B5EF4-FFF2-40B4-BE49-F238E27FC236}">
                <a16:creationId xmlns:a16="http://schemas.microsoft.com/office/drawing/2014/main" id="{67F5C259-E16C-450D-9AAB-262F5D913E5A}"/>
              </a:ext>
            </a:extLst>
          </p:cNvPr>
          <p:cNvPicPr>
            <a:picLocks noChangeAspect="1"/>
          </p:cNvPicPr>
          <p:nvPr/>
        </p:nvPicPr>
        <p:blipFill>
          <a:blip r:embed="rId11"/>
          <a:stretch>
            <a:fillRect/>
          </a:stretch>
        </p:blipFill>
        <p:spPr>
          <a:xfrm>
            <a:off x="3368368" y="5074559"/>
            <a:ext cx="2553585" cy="356465"/>
          </a:xfrm>
          <a:prstGeom prst="rect">
            <a:avLst/>
          </a:prstGeom>
        </p:spPr>
      </p:pic>
      <p:pic>
        <p:nvPicPr>
          <p:cNvPr id="13" name="Picture 2" descr="C:\Users\user\Downloads\SMC Logo Black.png"/>
          <p:cNvPicPr>
            <a:picLocks noChangeAspect="1" noChangeArrowheads="1"/>
          </p:cNvPicPr>
          <p:nvPr/>
        </p:nvPicPr>
        <p:blipFill>
          <a:blip r:embed="rId12"/>
          <a:srcRect/>
          <a:stretch>
            <a:fillRect/>
          </a:stretch>
        </p:blipFill>
        <p:spPr bwMode="auto">
          <a:xfrm>
            <a:off x="427607" y="4967168"/>
            <a:ext cx="2188837" cy="682813"/>
          </a:xfrm>
          <a:prstGeom prst="rect">
            <a:avLst/>
          </a:prstGeom>
          <a:noFill/>
        </p:spPr>
      </p:pic>
      <p:pic>
        <p:nvPicPr>
          <p:cNvPr id="15" name="Picture 2" descr="C:\Users\user\Desktop\Anant Law Logo.png"/>
          <p:cNvPicPr>
            <a:picLocks noChangeAspect="1" noChangeArrowheads="1"/>
          </p:cNvPicPr>
          <p:nvPr/>
        </p:nvPicPr>
        <p:blipFill>
          <a:blip r:embed="rId13"/>
          <a:srcRect/>
          <a:stretch>
            <a:fillRect/>
          </a:stretch>
        </p:blipFill>
        <p:spPr bwMode="auto">
          <a:xfrm>
            <a:off x="3265896" y="1423568"/>
            <a:ext cx="2076450" cy="419100"/>
          </a:xfrm>
          <a:prstGeom prst="rect">
            <a:avLst/>
          </a:prstGeom>
          <a:noFill/>
        </p:spPr>
      </p:pic>
      <p:pic>
        <p:nvPicPr>
          <p:cNvPr id="1027" name="Picture 3" descr="C:\Users\user\Desktop\Omnispace_Logo.jpg"/>
          <p:cNvPicPr>
            <a:picLocks noChangeAspect="1" noChangeArrowheads="1"/>
          </p:cNvPicPr>
          <p:nvPr/>
        </p:nvPicPr>
        <p:blipFill>
          <a:blip r:embed="rId14"/>
          <a:srcRect/>
          <a:stretch>
            <a:fillRect/>
          </a:stretch>
        </p:blipFill>
        <p:spPr bwMode="auto">
          <a:xfrm>
            <a:off x="6400800" y="3717119"/>
            <a:ext cx="1746739" cy="915577"/>
          </a:xfrm>
          <a:prstGeom prst="rect">
            <a:avLst/>
          </a:prstGeom>
          <a:noFill/>
        </p:spPr>
      </p:pic>
      <p:pic>
        <p:nvPicPr>
          <p:cNvPr id="1028" name="Picture 4" descr="C:\Users\user\Desktop\Company + Logos\Intelsat.jpg"/>
          <p:cNvPicPr>
            <a:picLocks noChangeAspect="1" noChangeArrowheads="1"/>
          </p:cNvPicPr>
          <p:nvPr/>
        </p:nvPicPr>
        <p:blipFill rotWithShape="1">
          <a:blip r:embed="rId15"/>
          <a:srcRect t="31853" b="23509"/>
          <a:stretch/>
        </p:blipFill>
        <p:spPr bwMode="auto">
          <a:xfrm>
            <a:off x="5921953" y="2362316"/>
            <a:ext cx="3171697" cy="1020706"/>
          </a:xfrm>
          <a:prstGeom prst="rect">
            <a:avLst/>
          </a:prstGeom>
          <a:noFill/>
        </p:spPr>
      </p:pic>
      <p:pic>
        <p:nvPicPr>
          <p:cNvPr id="17" name="Picture 16"/>
          <p:cNvPicPr>
            <a:picLocks noChangeAspect="1"/>
          </p:cNvPicPr>
          <p:nvPr/>
        </p:nvPicPr>
        <p:blipFill>
          <a:blip r:embed="rId16" cstate="print">
            <a:extLst>
              <a:ext uri="{28A0092B-C50C-407E-A947-70E740481C1C}">
                <a14:useLocalDpi xmlns:a14="http://schemas.microsoft.com/office/drawing/2010/main" val="0"/>
              </a:ext>
            </a:extLst>
          </a:blip>
          <a:stretch>
            <a:fillRect/>
          </a:stretch>
        </p:blipFill>
        <p:spPr>
          <a:xfrm>
            <a:off x="9646335" y="3704717"/>
            <a:ext cx="1182411" cy="685429"/>
          </a:xfrm>
          <a:prstGeom prst="rect">
            <a:avLst/>
          </a:prstGeom>
        </p:spPr>
      </p:pic>
      <p:pic>
        <p:nvPicPr>
          <p:cNvPr id="18" name="Picture 17"/>
          <p:cNvPicPr>
            <a:picLocks noChangeAspect="1"/>
          </p:cNvPicPr>
          <p:nvPr/>
        </p:nvPicPr>
        <p:blipFill>
          <a:blip r:embed="rId17">
            <a:extLst>
              <a:ext uri="{28A0092B-C50C-407E-A947-70E740481C1C}">
                <a14:useLocalDpi xmlns:a14="http://schemas.microsoft.com/office/drawing/2010/main" val="0"/>
              </a:ext>
            </a:extLst>
          </a:blip>
          <a:stretch>
            <a:fillRect/>
          </a:stretch>
        </p:blipFill>
        <p:spPr>
          <a:xfrm>
            <a:off x="9037088" y="1348203"/>
            <a:ext cx="1897870" cy="757016"/>
          </a:xfrm>
          <a:prstGeom prst="rect">
            <a:avLst/>
          </a:prstGeom>
        </p:spPr>
      </p:pic>
      <p:pic>
        <p:nvPicPr>
          <p:cNvPr id="26" name="Picture 25"/>
          <p:cNvPicPr>
            <a:picLocks noChangeAspect="1"/>
          </p:cNvPicPr>
          <p:nvPr/>
        </p:nvPicPr>
        <p:blipFill>
          <a:blip r:embed="rId18"/>
          <a:stretch>
            <a:fillRect/>
          </a:stretch>
        </p:blipFill>
        <p:spPr>
          <a:xfrm>
            <a:off x="3141798" y="3455142"/>
            <a:ext cx="2200548" cy="1046863"/>
          </a:xfrm>
          <a:prstGeom prst="rect">
            <a:avLst/>
          </a:prstGeom>
        </p:spPr>
      </p:pic>
    </p:spTree>
    <p:extLst>
      <p:ext uri="{BB962C8B-B14F-4D97-AF65-F5344CB8AC3E}">
        <p14:creationId xmlns:p14="http://schemas.microsoft.com/office/powerpoint/2010/main" val="317375629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701"/>
        <p:cNvGrpSpPr/>
        <p:nvPr/>
      </p:nvGrpSpPr>
      <p:grpSpPr>
        <a:xfrm>
          <a:off x="0" y="0"/>
          <a:ext cx="0" cy="0"/>
          <a:chOff x="0" y="0"/>
          <a:chExt cx="0" cy="0"/>
        </a:xfrm>
      </p:grpSpPr>
      <p:sp>
        <p:nvSpPr>
          <p:cNvPr id="702" name="Google Shape;702;p18"/>
          <p:cNvSpPr txBox="1"/>
          <p:nvPr/>
        </p:nvSpPr>
        <p:spPr>
          <a:xfrm>
            <a:off x="1968499" y="2551676"/>
            <a:ext cx="7810500" cy="1571626"/>
          </a:xfrm>
          <a:prstGeom prst="rect">
            <a:avLst/>
          </a:prstGeom>
          <a:noFill/>
          <a:ln>
            <a:noFill/>
          </a:ln>
        </p:spPr>
        <p:txBody>
          <a:bodyPr spcFirstLastPara="1" wrap="square" lIns="91425" tIns="45700" rIns="91425" bIns="45700" anchor="ctr" anchorCtr="0">
            <a:noAutofit/>
          </a:bodyPr>
          <a:lstStyle/>
          <a:p>
            <a:pPr marL="0" marR="0" lvl="0" indent="0" algn="ctr" rtl="0">
              <a:lnSpc>
                <a:spcPct val="102272"/>
              </a:lnSpc>
              <a:spcBef>
                <a:spcPts val="0"/>
              </a:spcBef>
              <a:spcAft>
                <a:spcPts val="0"/>
              </a:spcAft>
              <a:buNone/>
            </a:pPr>
            <a:r>
              <a:rPr lang="en-US" sz="5400" b="1" dirty="0">
                <a:solidFill>
                  <a:srgbClr val="2F5496"/>
                </a:solidFill>
                <a:latin typeface="Arial Rounded MT Bold" panose="020F0704030504030204" pitchFamily="34" charset="0"/>
                <a:sym typeface="Arial"/>
              </a:rPr>
              <a:t>THANK </a:t>
            </a:r>
            <a:r>
              <a:rPr lang="en-US" sz="5400" b="1" dirty="0">
                <a:solidFill>
                  <a:srgbClr val="00B0F0"/>
                </a:solidFill>
                <a:latin typeface="Arial Rounded MT Bold" panose="020F0704030504030204" pitchFamily="34" charset="0"/>
                <a:sym typeface="Arial"/>
              </a:rPr>
              <a:t>YOU </a:t>
            </a:r>
            <a:endParaRPr sz="1800" dirty="0">
              <a:solidFill>
                <a:srgbClr val="00B0F0"/>
              </a:solidFill>
              <a:latin typeface="Arial Rounded MT Bold" panose="020F0704030504030204" pitchFamily="34" charset="0"/>
            </a:endParaRPr>
          </a:p>
          <a:p>
            <a:pPr marL="0" marR="0" lvl="0" indent="0" algn="ctr" rtl="0">
              <a:lnSpc>
                <a:spcPct val="102272"/>
              </a:lnSpc>
              <a:spcBef>
                <a:spcPts val="0"/>
              </a:spcBef>
              <a:spcAft>
                <a:spcPts val="0"/>
              </a:spcAft>
              <a:buNone/>
            </a:pPr>
            <a:endParaRPr sz="5400" b="1" dirty="0">
              <a:solidFill>
                <a:srgbClr val="00B0F0"/>
              </a:solidFill>
              <a:latin typeface="Arial Rounded MT Bold" panose="020F0704030504030204" pitchFamily="34" charset="0"/>
              <a:sym typeface="Arial"/>
            </a:endParaRPr>
          </a:p>
        </p:txBody>
      </p:sp>
      <p:sp>
        <p:nvSpPr>
          <p:cNvPr id="703" name="Google Shape;703;p18"/>
          <p:cNvSpPr/>
          <p:nvPr/>
        </p:nvSpPr>
        <p:spPr>
          <a:xfrm>
            <a:off x="1013291" y="5103027"/>
            <a:ext cx="2143920" cy="338554"/>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600" b="1" u="sng" dirty="0">
                <a:solidFill>
                  <a:schemeClr val="lt1"/>
                </a:solidFill>
                <a:latin typeface="Arial"/>
                <a:ea typeface="Arial"/>
                <a:cs typeface="Arial"/>
                <a:sym typeface="Arial"/>
                <a:hlinkClick r:id="rId3"/>
              </a:rPr>
              <a:t>www.sia-india.com</a:t>
            </a:r>
            <a:r>
              <a:rPr lang="en-US" sz="1600" dirty="0">
                <a:solidFill>
                  <a:schemeClr val="lt1"/>
                </a:solidFill>
                <a:latin typeface="Arial"/>
                <a:ea typeface="Arial"/>
                <a:cs typeface="Arial"/>
                <a:sym typeface="Arial"/>
              </a:rPr>
              <a:t> </a:t>
            </a:r>
            <a:endParaRPr dirty="0"/>
          </a:p>
        </p:txBody>
      </p:sp>
      <p:pic>
        <p:nvPicPr>
          <p:cNvPr id="704" name="Google Shape;704;p18" descr="facebook log.png">
            <a:hlinkClick r:id="rId4"/>
          </p:cNvPr>
          <p:cNvPicPr preferRelativeResize="0"/>
          <p:nvPr/>
        </p:nvPicPr>
        <p:blipFill rotWithShape="1">
          <a:blip r:embed="rId5">
            <a:alphaModFix/>
          </a:blip>
          <a:srcRect/>
          <a:stretch/>
        </p:blipFill>
        <p:spPr>
          <a:xfrm>
            <a:off x="4819433" y="4606650"/>
            <a:ext cx="409434" cy="409434"/>
          </a:xfrm>
          <a:prstGeom prst="rect">
            <a:avLst/>
          </a:prstGeom>
          <a:noFill/>
          <a:ln>
            <a:noFill/>
          </a:ln>
        </p:spPr>
      </p:pic>
      <p:pic>
        <p:nvPicPr>
          <p:cNvPr id="705" name="Google Shape;705;p18" descr="facebook log.png">
            <a:hlinkClick r:id="rId6"/>
          </p:cNvPr>
          <p:cNvPicPr preferRelativeResize="0"/>
          <p:nvPr/>
        </p:nvPicPr>
        <p:blipFill rotWithShape="1">
          <a:blip r:embed="rId7">
            <a:alphaModFix/>
          </a:blip>
          <a:srcRect/>
          <a:stretch/>
        </p:blipFill>
        <p:spPr>
          <a:xfrm>
            <a:off x="4819433" y="5639803"/>
            <a:ext cx="409434" cy="409434"/>
          </a:xfrm>
          <a:prstGeom prst="rect">
            <a:avLst/>
          </a:prstGeom>
          <a:noFill/>
          <a:ln>
            <a:noFill/>
          </a:ln>
        </p:spPr>
      </p:pic>
      <p:pic>
        <p:nvPicPr>
          <p:cNvPr id="706" name="Google Shape;706;p18" descr="facebook log.png">
            <a:hlinkClick r:id="rId8"/>
          </p:cNvPr>
          <p:cNvPicPr preferRelativeResize="0"/>
          <p:nvPr/>
        </p:nvPicPr>
        <p:blipFill rotWithShape="1">
          <a:blip r:embed="rId9">
            <a:alphaModFix/>
          </a:blip>
          <a:srcRect/>
          <a:stretch/>
        </p:blipFill>
        <p:spPr>
          <a:xfrm>
            <a:off x="4778042" y="5103027"/>
            <a:ext cx="450825" cy="450825"/>
          </a:xfrm>
          <a:prstGeom prst="rect">
            <a:avLst/>
          </a:prstGeom>
          <a:noFill/>
          <a:ln>
            <a:noFill/>
          </a:ln>
        </p:spPr>
      </p:pic>
      <p:sp>
        <p:nvSpPr>
          <p:cNvPr id="707" name="Google Shape;707;p18"/>
          <p:cNvSpPr/>
          <p:nvPr/>
        </p:nvSpPr>
        <p:spPr>
          <a:xfrm rot="-5400000">
            <a:off x="3838776" y="5190668"/>
            <a:ext cx="1409360" cy="307777"/>
          </a:xfrm>
          <a:prstGeom prst="rect">
            <a:avLst/>
          </a:prstGeom>
          <a:solidFill>
            <a:srgbClr val="F2982E"/>
          </a:solid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400">
                <a:solidFill>
                  <a:schemeClr val="lt1"/>
                </a:solidFill>
                <a:latin typeface="Arial"/>
                <a:ea typeface="Arial"/>
                <a:cs typeface="Arial"/>
                <a:sym typeface="Arial"/>
              </a:rPr>
              <a:t>Also find us on:</a:t>
            </a:r>
            <a:endParaRPr/>
          </a:p>
        </p:txBody>
      </p:sp>
      <p:pic>
        <p:nvPicPr>
          <p:cNvPr id="708" name="Google Shape;708;p18" descr="WEB.png"/>
          <p:cNvPicPr preferRelativeResize="0"/>
          <p:nvPr/>
        </p:nvPicPr>
        <p:blipFill rotWithShape="1">
          <a:blip r:embed="rId10">
            <a:alphaModFix/>
          </a:blip>
          <a:srcRect/>
          <a:stretch/>
        </p:blipFill>
        <p:spPr>
          <a:xfrm>
            <a:off x="407063" y="4986721"/>
            <a:ext cx="571165" cy="571165"/>
          </a:xfrm>
          <a:prstGeom prst="rect">
            <a:avLst/>
          </a:prstGeom>
          <a:noFill/>
          <a:ln>
            <a:noFill/>
          </a:ln>
        </p:spPr>
      </p:pic>
      <p:sp>
        <p:nvSpPr>
          <p:cNvPr id="709" name="Google Shape;709;p18"/>
          <p:cNvSpPr txBox="1">
            <a:spLocks noGrp="1"/>
          </p:cNvSpPr>
          <p:nvPr>
            <p:ph type="ftr" idx="11"/>
          </p:nvPr>
        </p:nvSpPr>
        <p:spPr>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None/>
            </a:pPr>
            <a:r>
              <a:rPr lang="en-US" sz="1200" i="1">
                <a:solidFill>
                  <a:schemeClr val="lt1"/>
                </a:solidFill>
                <a:latin typeface="Calibri"/>
                <a:ea typeface="Calibri"/>
                <a:cs typeface="Calibri"/>
                <a:sym typeface="Calibri"/>
              </a:rPr>
              <a:t>All right reserved 2021 </a:t>
            </a:r>
            <a:endParaRPr/>
          </a:p>
        </p:txBody>
      </p:sp>
      <p:sp>
        <p:nvSpPr>
          <p:cNvPr id="710" name="Google Shape;710;p18"/>
          <p:cNvSpPr txBox="1"/>
          <p:nvPr/>
        </p:nvSpPr>
        <p:spPr>
          <a:xfrm>
            <a:off x="5745893" y="3846809"/>
            <a:ext cx="4982120" cy="243143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endParaRPr sz="1800" dirty="0">
              <a:solidFill>
                <a:schemeClr val="dk1"/>
              </a:solidFill>
              <a:latin typeface="Calibri"/>
              <a:ea typeface="Calibri"/>
              <a:cs typeface="Calibri"/>
              <a:sym typeface="Calibri"/>
            </a:endParaRPr>
          </a:p>
          <a:p>
            <a:pPr marL="0" marR="0" lvl="0" indent="0" algn="l" rtl="0">
              <a:spcBef>
                <a:spcPts val="0"/>
              </a:spcBef>
              <a:spcAft>
                <a:spcPts val="0"/>
              </a:spcAft>
              <a:buNone/>
            </a:pPr>
            <a:endParaRPr sz="1800" dirty="0">
              <a:solidFill>
                <a:schemeClr val="dk1"/>
              </a:solidFill>
              <a:latin typeface="Calibri"/>
              <a:ea typeface="Calibri"/>
              <a:cs typeface="Calibri"/>
              <a:sym typeface="Calibri"/>
            </a:endParaRPr>
          </a:p>
          <a:p>
            <a:pPr marL="0" marR="0" lvl="0" indent="0" algn="l" rtl="0">
              <a:spcBef>
                <a:spcPts val="0"/>
              </a:spcBef>
              <a:spcAft>
                <a:spcPts val="0"/>
              </a:spcAft>
              <a:buNone/>
            </a:pPr>
            <a:endParaRPr sz="1800" b="1" dirty="0">
              <a:solidFill>
                <a:schemeClr val="dk1"/>
              </a:solidFill>
              <a:latin typeface="Calibri"/>
              <a:ea typeface="Calibri"/>
              <a:cs typeface="Calibri"/>
              <a:sym typeface="Calibri"/>
            </a:endParaRPr>
          </a:p>
          <a:p>
            <a:pPr marL="0" marR="0" lvl="0" indent="0" algn="l" rtl="0">
              <a:spcBef>
                <a:spcPts val="0"/>
              </a:spcBef>
              <a:spcAft>
                <a:spcPts val="0"/>
              </a:spcAft>
              <a:buNone/>
            </a:pPr>
            <a:r>
              <a:rPr lang="en-US" sz="1600" b="1" dirty="0">
                <a:solidFill>
                  <a:srgbClr val="2F5597"/>
                </a:solidFill>
                <a:latin typeface="Calibri"/>
                <a:ea typeface="Calibri"/>
                <a:cs typeface="Calibri"/>
                <a:sym typeface="Calibri"/>
              </a:rPr>
              <a:t>Anil Prakash- Director General</a:t>
            </a:r>
            <a:endParaRPr dirty="0"/>
          </a:p>
          <a:p>
            <a:pPr marL="0" marR="0" lvl="0" indent="0" algn="l" rtl="0">
              <a:spcBef>
                <a:spcPts val="0"/>
              </a:spcBef>
              <a:spcAft>
                <a:spcPts val="0"/>
              </a:spcAft>
              <a:buNone/>
            </a:pPr>
            <a:r>
              <a:rPr lang="en-US" sz="1600" b="1" dirty="0">
                <a:solidFill>
                  <a:srgbClr val="2F5597"/>
                </a:solidFill>
                <a:latin typeface="Calibri"/>
                <a:ea typeface="Calibri"/>
                <a:cs typeface="Calibri"/>
                <a:sym typeface="Calibri"/>
              </a:rPr>
              <a:t>SatCom Industry Association (SIA-India)</a:t>
            </a:r>
            <a:endParaRPr dirty="0"/>
          </a:p>
          <a:p>
            <a:pPr marL="0" marR="0" lvl="0" indent="0" algn="l" rtl="0">
              <a:spcBef>
                <a:spcPts val="0"/>
              </a:spcBef>
              <a:spcAft>
                <a:spcPts val="0"/>
              </a:spcAft>
              <a:buNone/>
            </a:pPr>
            <a:r>
              <a:rPr lang="en-US" sz="1600" b="1" dirty="0">
                <a:solidFill>
                  <a:srgbClr val="2F5597"/>
                </a:solidFill>
                <a:latin typeface="Calibri"/>
                <a:ea typeface="Calibri"/>
                <a:cs typeface="Calibri"/>
                <a:sym typeface="Calibri"/>
              </a:rPr>
              <a:t>Mobile: +91-9811155846 </a:t>
            </a:r>
            <a:endParaRPr dirty="0"/>
          </a:p>
          <a:p>
            <a:pPr marL="0" marR="0" lvl="0" indent="0" algn="l" rtl="0">
              <a:spcBef>
                <a:spcPts val="0"/>
              </a:spcBef>
              <a:spcAft>
                <a:spcPts val="0"/>
              </a:spcAft>
              <a:buNone/>
            </a:pPr>
            <a:r>
              <a:rPr lang="en-US" sz="1600" b="1" dirty="0">
                <a:solidFill>
                  <a:srgbClr val="2F5597"/>
                </a:solidFill>
                <a:latin typeface="Calibri"/>
                <a:ea typeface="Calibri"/>
                <a:cs typeface="Calibri"/>
                <a:sym typeface="Calibri"/>
              </a:rPr>
              <a:t>Tel +91-11-46048743</a:t>
            </a:r>
            <a:endParaRPr dirty="0"/>
          </a:p>
          <a:p>
            <a:pPr marL="0" marR="0" lvl="0" indent="0" algn="l" rtl="0">
              <a:spcBef>
                <a:spcPts val="0"/>
              </a:spcBef>
              <a:spcAft>
                <a:spcPts val="0"/>
              </a:spcAft>
              <a:buNone/>
            </a:pPr>
            <a:r>
              <a:rPr lang="en-US" sz="1600" b="1" dirty="0">
                <a:solidFill>
                  <a:srgbClr val="2F5597"/>
                </a:solidFill>
                <a:latin typeface="Calibri"/>
                <a:ea typeface="Calibri"/>
                <a:cs typeface="Calibri"/>
                <a:sym typeface="Calibri"/>
              </a:rPr>
              <a:t>Email : anil.prakash@sia-india.com </a:t>
            </a:r>
            <a:endParaRPr dirty="0"/>
          </a:p>
          <a:p>
            <a:pPr marL="0" marR="0" lvl="0" indent="0" algn="l" rtl="0">
              <a:spcBef>
                <a:spcPts val="0"/>
              </a:spcBef>
              <a:spcAft>
                <a:spcPts val="0"/>
              </a:spcAft>
              <a:buNone/>
            </a:pPr>
            <a:endParaRPr sz="1800" dirty="0">
              <a:solidFill>
                <a:schemeClr val="dk1"/>
              </a:solidFill>
              <a:latin typeface="Calibri"/>
              <a:ea typeface="Calibri"/>
              <a:cs typeface="Calibri"/>
              <a:sym typeface="Calibri"/>
            </a:endParaRPr>
          </a:p>
        </p:txBody>
      </p:sp>
      <p:pic>
        <p:nvPicPr>
          <p:cNvPr id="11" name="Picture 10"/>
          <p:cNvPicPr/>
          <p:nvPr/>
        </p:nvPicPr>
        <p:blipFill>
          <a:blip r:embed="rId11">
            <a:extLst>
              <a:ext uri="{28A0092B-C50C-407E-A947-70E740481C1C}">
                <a14:useLocalDpi xmlns:a14="http://schemas.microsoft.com/office/drawing/2010/main" val="0"/>
              </a:ext>
            </a:extLst>
          </a:blip>
          <a:srcRect/>
          <a:stretch>
            <a:fillRect/>
          </a:stretch>
        </p:blipFill>
        <p:spPr bwMode="auto">
          <a:xfrm>
            <a:off x="4980141" y="237211"/>
            <a:ext cx="1787217" cy="797965"/>
          </a:xfrm>
          <a:prstGeom prst="rect">
            <a:avLst/>
          </a:prstGeom>
          <a:noFill/>
          <a:ln>
            <a:noFill/>
          </a:ln>
        </p:spPr>
      </p:pic>
    </p:spTree>
    <p:extLst>
      <p:ext uri="{BB962C8B-B14F-4D97-AF65-F5344CB8AC3E}">
        <p14:creationId xmlns:p14="http://schemas.microsoft.com/office/powerpoint/2010/main" val="269614282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4178106" y="1046531"/>
            <a:ext cx="7695026" cy="4458015"/>
          </a:xfrm>
          <a:prstGeom prst="rect">
            <a:avLst/>
          </a:prstGeom>
        </p:spPr>
        <p:txBody>
          <a:bodyPr wrap="square">
            <a:spAutoFit/>
          </a:bodyPr>
          <a:lstStyle/>
          <a:p>
            <a:pPr algn="just">
              <a:lnSpc>
                <a:spcPct val="107000"/>
              </a:lnSpc>
              <a:spcAft>
                <a:spcPts val="800"/>
              </a:spcAft>
            </a:pPr>
            <a:r>
              <a:rPr lang="en-US" dirty="0">
                <a:effectLst/>
                <a:latin typeface="Calibri" panose="020F0502020204030204" pitchFamily="34" charset="0"/>
                <a:ea typeface="Calibri" panose="020F0502020204030204" pitchFamily="34" charset="0"/>
                <a:cs typeface="Times New Roman" panose="02020603050405020304" pitchFamily="18" charset="0"/>
              </a:rPr>
              <a:t>The country needs to have an edge in the global standardization ecosystem and a well-concerted strategy is the need of the hour. </a:t>
            </a:r>
          </a:p>
          <a:p>
            <a:pPr algn="just">
              <a:lnSpc>
                <a:spcPct val="107000"/>
              </a:lnSpc>
              <a:spcAft>
                <a:spcPts val="800"/>
              </a:spcAft>
            </a:pPr>
            <a:endParaRPr lang="en-US"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07000"/>
              </a:lnSpc>
              <a:spcAft>
                <a:spcPts val="800"/>
              </a:spcAft>
            </a:pPr>
            <a:r>
              <a:rPr lang="en-US" dirty="0">
                <a:effectLst/>
                <a:latin typeface="Calibri" panose="020F0502020204030204" pitchFamily="34" charset="0"/>
                <a:ea typeface="Calibri" panose="020F0502020204030204" pitchFamily="34" charset="0"/>
                <a:cs typeface="Times New Roman" panose="02020603050405020304" pitchFamily="18" charset="0"/>
              </a:rPr>
              <a:t>SIA-India seeks for continued engagement and a strong industry and government partnership to leverage the R&amp;D efforts from the industry and promote innovation.</a:t>
            </a:r>
          </a:p>
          <a:p>
            <a:pPr algn="just">
              <a:lnSpc>
                <a:spcPct val="107000"/>
              </a:lnSpc>
              <a:spcAft>
                <a:spcPts val="800"/>
              </a:spcAft>
            </a:pPr>
            <a:r>
              <a:rPr lang="en-US" dirty="0"/>
              <a:t>With the emergence of Satellite broadband and Satellite 5G, Standards’ role is significant in achieving the interoperability of all the devices which is to connect the ecosystem and define viable business models.</a:t>
            </a:r>
          </a:p>
          <a:p>
            <a:pPr algn="just">
              <a:lnSpc>
                <a:spcPct val="107000"/>
              </a:lnSpc>
              <a:spcAft>
                <a:spcPts val="800"/>
              </a:spcAft>
            </a:pPr>
            <a:endParaRPr lang="en-US" dirty="0"/>
          </a:p>
          <a:p>
            <a:pPr algn="just">
              <a:lnSpc>
                <a:spcPct val="107000"/>
              </a:lnSpc>
              <a:spcAft>
                <a:spcPts val="800"/>
              </a:spcAft>
            </a:pPr>
            <a:r>
              <a:rPr lang="en-US" dirty="0"/>
              <a:t>SIA-India aims to identify the gaps/issues and address them in a timely manner and jointly bring out research and publications pertaining to the sector in a more successful and comprehensive way</a:t>
            </a:r>
            <a:endParaRPr lang="en-US"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5" name="Google Shape;371;p2"/>
          <p:cNvSpPr txBox="1">
            <a:spLocks noGrp="1"/>
          </p:cNvSpPr>
          <p:nvPr>
            <p:ph type="title"/>
          </p:nvPr>
        </p:nvSpPr>
        <p:spPr>
          <a:xfrm>
            <a:off x="8998891" y="0"/>
            <a:ext cx="2342108" cy="1028701"/>
          </a:xfrm>
          <a:prstGeom prst="rect">
            <a:avLst/>
          </a:prstGeom>
          <a:noFill/>
          <a:ln>
            <a:noFill/>
          </a:ln>
        </p:spPr>
        <p:txBody>
          <a:bodyPr spcFirstLastPara="1" wrap="square" lIns="91425" tIns="45700" rIns="91425" bIns="45700" anchor="ctr" anchorCtr="0">
            <a:normAutofit/>
          </a:bodyPr>
          <a:lstStyle/>
          <a:p>
            <a:pPr marL="0" lvl="0" indent="0" algn="r" rtl="0">
              <a:lnSpc>
                <a:spcPct val="90000"/>
              </a:lnSpc>
              <a:spcBef>
                <a:spcPts val="0"/>
              </a:spcBef>
              <a:spcAft>
                <a:spcPts val="0"/>
              </a:spcAft>
              <a:buClr>
                <a:srgbClr val="002060"/>
              </a:buClr>
              <a:buSzPts val="3600"/>
              <a:buFont typeface="Calibri"/>
              <a:buNone/>
            </a:pPr>
            <a:r>
              <a:rPr lang="en-US" sz="3600" b="1" dirty="0">
                <a:solidFill>
                  <a:srgbClr val="002060"/>
                </a:solidFill>
                <a:latin typeface="Calibri"/>
                <a:ea typeface="Calibri"/>
                <a:cs typeface="Calibri"/>
                <a:sym typeface="Calibri"/>
              </a:rPr>
              <a:t>Objective</a:t>
            </a:r>
            <a:endParaRPr sz="3600" b="1" dirty="0">
              <a:solidFill>
                <a:srgbClr val="002060"/>
              </a:solidFill>
              <a:latin typeface="Calibri"/>
              <a:ea typeface="Calibri"/>
              <a:cs typeface="Calibri"/>
              <a:sym typeface="Calibri"/>
            </a:endParaRPr>
          </a:p>
        </p:txBody>
      </p:sp>
      <p:pic>
        <p:nvPicPr>
          <p:cNvPr id="6" name="Picture 5"/>
          <p:cNvPicPr/>
          <p:nvPr/>
        </p:nvPicPr>
        <p:blipFill>
          <a:blip r:embed="rId2">
            <a:extLst>
              <a:ext uri="{28A0092B-C50C-407E-A947-70E740481C1C}">
                <a14:useLocalDpi xmlns:a14="http://schemas.microsoft.com/office/drawing/2010/main" val="0"/>
              </a:ext>
            </a:extLst>
          </a:blip>
          <a:srcRect/>
          <a:stretch>
            <a:fillRect/>
          </a:stretch>
        </p:blipFill>
        <p:spPr bwMode="auto">
          <a:xfrm>
            <a:off x="414901" y="230736"/>
            <a:ext cx="1787217" cy="797965"/>
          </a:xfrm>
          <a:prstGeom prst="rect">
            <a:avLst/>
          </a:prstGeom>
          <a:noFill/>
          <a:ln>
            <a:noFill/>
          </a:ln>
        </p:spPr>
      </p:pic>
      <p:pic>
        <p:nvPicPr>
          <p:cNvPr id="7" name="Picture 6"/>
          <p:cNvPicPr>
            <a:picLocks noChangeAspect="1"/>
          </p:cNvPicPr>
          <p:nvPr/>
        </p:nvPicPr>
        <p:blipFill rotWithShape="1">
          <a:blip r:embed="rId3"/>
          <a:srcRect l="21902" r="22083"/>
          <a:stretch/>
        </p:blipFill>
        <p:spPr>
          <a:xfrm>
            <a:off x="373318" y="1213584"/>
            <a:ext cx="3657600" cy="3264804"/>
          </a:xfrm>
          <a:prstGeom prst="rect">
            <a:avLst/>
          </a:prstGeom>
        </p:spPr>
      </p:pic>
      <p:sp>
        <p:nvSpPr>
          <p:cNvPr id="8" name="TextBox 7">
            <a:extLst>
              <a:ext uri="{FF2B5EF4-FFF2-40B4-BE49-F238E27FC236}">
                <a16:creationId xmlns:a16="http://schemas.microsoft.com/office/drawing/2014/main" id="{23065335-4B99-49CC-B420-5B7EC89F1EB0}"/>
              </a:ext>
            </a:extLst>
          </p:cNvPr>
          <p:cNvSpPr txBox="1"/>
          <p:nvPr/>
        </p:nvSpPr>
        <p:spPr>
          <a:xfrm>
            <a:off x="0" y="5990032"/>
            <a:ext cx="12192000" cy="830997"/>
          </a:xfrm>
          <a:prstGeom prst="rect">
            <a:avLst/>
          </a:prstGeom>
          <a:solidFill>
            <a:srgbClr val="002060"/>
          </a:solidFill>
        </p:spPr>
        <p:style>
          <a:lnRef idx="1">
            <a:schemeClr val="accent1"/>
          </a:lnRef>
          <a:fillRef idx="3">
            <a:schemeClr val="accent1"/>
          </a:fillRef>
          <a:effectRef idx="2">
            <a:schemeClr val="accent1"/>
          </a:effectRef>
          <a:fontRef idx="minor">
            <a:schemeClr val="lt1"/>
          </a:fontRef>
        </p:style>
        <p:txBody>
          <a:bodyPr wrap="square" anchor="ctr">
            <a:spAutoFit/>
          </a:bodyPr>
          <a:lstStyle/>
          <a:p>
            <a:pPr algn="ctr"/>
            <a:r>
              <a:rPr lang="en-US" sz="2400" dirty="0"/>
              <a:t>SIA-India aims to cooperate in the development of Standards in India and International Standard developing Organizations as well such as the ITU, 3GPP, ETSI that address the common interests.</a:t>
            </a:r>
          </a:p>
        </p:txBody>
      </p:sp>
    </p:spTree>
    <p:extLst>
      <p:ext uri="{BB962C8B-B14F-4D97-AF65-F5344CB8AC3E}">
        <p14:creationId xmlns:p14="http://schemas.microsoft.com/office/powerpoint/2010/main" val="281863917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453"/>
        <p:cNvGrpSpPr/>
        <p:nvPr/>
      </p:nvGrpSpPr>
      <p:grpSpPr>
        <a:xfrm>
          <a:off x="0" y="0"/>
          <a:ext cx="0" cy="0"/>
          <a:chOff x="0" y="0"/>
          <a:chExt cx="0" cy="0"/>
        </a:xfrm>
      </p:grpSpPr>
      <p:sp>
        <p:nvSpPr>
          <p:cNvPr id="454" name="Google Shape;454;p8"/>
          <p:cNvSpPr txBox="1">
            <a:spLocks noGrp="1"/>
          </p:cNvSpPr>
          <p:nvPr>
            <p:ph type="title"/>
          </p:nvPr>
        </p:nvSpPr>
        <p:spPr>
          <a:xfrm>
            <a:off x="4117694" y="109846"/>
            <a:ext cx="7602491" cy="612775"/>
          </a:xfrm>
          <a:prstGeom prst="rect">
            <a:avLst/>
          </a:prstGeom>
          <a:noFill/>
          <a:ln>
            <a:noFill/>
          </a:ln>
        </p:spPr>
        <p:txBody>
          <a:bodyPr spcFirstLastPara="1" wrap="square" lIns="91425" tIns="45700" rIns="91425" bIns="45700" anchor="ctr" anchorCtr="0">
            <a:normAutofit/>
          </a:bodyPr>
          <a:lstStyle/>
          <a:p>
            <a:pPr marL="0" lvl="0" indent="0" algn="r" rtl="0">
              <a:lnSpc>
                <a:spcPct val="90000"/>
              </a:lnSpc>
              <a:spcBef>
                <a:spcPts val="0"/>
              </a:spcBef>
              <a:spcAft>
                <a:spcPts val="0"/>
              </a:spcAft>
              <a:buClr>
                <a:srgbClr val="2F5597"/>
              </a:buClr>
              <a:buSzPts val="3600"/>
              <a:buFont typeface="Calibri"/>
              <a:buNone/>
            </a:pPr>
            <a:r>
              <a:rPr lang="en-US" sz="3600" b="1" dirty="0">
                <a:solidFill>
                  <a:srgbClr val="2F5597"/>
                </a:solidFill>
                <a:latin typeface="Calibri"/>
                <a:ea typeface="Calibri"/>
                <a:cs typeface="Calibri"/>
                <a:sym typeface="Calibri"/>
              </a:rPr>
              <a:t>Partnership Engagements</a:t>
            </a:r>
            <a:endParaRPr sz="3600" b="1" dirty="0">
              <a:solidFill>
                <a:srgbClr val="2F5597"/>
              </a:solidFill>
              <a:latin typeface="Calibri"/>
              <a:ea typeface="Calibri"/>
              <a:cs typeface="Calibri"/>
              <a:sym typeface="Calibri"/>
            </a:endParaRPr>
          </a:p>
        </p:txBody>
      </p:sp>
      <p:pic>
        <p:nvPicPr>
          <p:cNvPr id="11" name="Picture 10"/>
          <p:cNvPicPr/>
          <p:nvPr/>
        </p:nvPicPr>
        <p:blipFill>
          <a:blip r:embed="rId3">
            <a:extLst>
              <a:ext uri="{28A0092B-C50C-407E-A947-70E740481C1C}">
                <a14:useLocalDpi xmlns:a14="http://schemas.microsoft.com/office/drawing/2010/main" val="0"/>
              </a:ext>
            </a:extLst>
          </a:blip>
          <a:srcRect/>
          <a:stretch>
            <a:fillRect/>
          </a:stretch>
        </p:blipFill>
        <p:spPr bwMode="auto">
          <a:xfrm>
            <a:off x="246299" y="194008"/>
            <a:ext cx="1787217" cy="797965"/>
          </a:xfrm>
          <a:prstGeom prst="rect">
            <a:avLst/>
          </a:prstGeom>
          <a:noFill/>
          <a:ln>
            <a:noFill/>
          </a:ln>
        </p:spPr>
      </p:pic>
      <p:pic>
        <p:nvPicPr>
          <p:cNvPr id="6" name="Picture 5"/>
          <p:cNvPicPr>
            <a:picLocks noChangeAspect="1"/>
          </p:cNvPicPr>
          <p:nvPr/>
        </p:nvPicPr>
        <p:blipFill>
          <a:blip r:embed="rId4"/>
          <a:stretch>
            <a:fillRect/>
          </a:stretch>
        </p:blipFill>
        <p:spPr>
          <a:xfrm>
            <a:off x="612775" y="2890875"/>
            <a:ext cx="1420741" cy="1420741"/>
          </a:xfrm>
          <a:prstGeom prst="rect">
            <a:avLst/>
          </a:prstGeom>
        </p:spPr>
      </p:pic>
      <p:sp>
        <p:nvSpPr>
          <p:cNvPr id="9" name="AutoShape 2" descr="Home"/>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13" name="Picture 12" descr="C:\Users\user\Downloads\Horiz_Black_Blue_Bar.jpg"/>
          <p:cNvPicPr/>
          <p:nvPr/>
        </p:nvPicPr>
        <p:blipFill rotWithShape="1">
          <a:blip r:embed="rId5"/>
          <a:srcRect r="46511"/>
          <a:stretch/>
        </p:blipFill>
        <p:spPr bwMode="auto">
          <a:xfrm>
            <a:off x="568526" y="2080289"/>
            <a:ext cx="2413825" cy="665960"/>
          </a:xfrm>
          <a:prstGeom prst="rect">
            <a:avLst/>
          </a:prstGeom>
          <a:noFill/>
          <a:ln w="9525">
            <a:noFill/>
            <a:miter lim="800000"/>
            <a:headEnd/>
            <a:tailEnd/>
          </a:ln>
        </p:spPr>
      </p:pic>
      <p:sp>
        <p:nvSpPr>
          <p:cNvPr id="16" name="TextBox 15">
            <a:extLst>
              <a:ext uri="{FF2B5EF4-FFF2-40B4-BE49-F238E27FC236}">
                <a16:creationId xmlns:a16="http://schemas.microsoft.com/office/drawing/2014/main" id="{23065335-4B99-49CC-B420-5B7EC89F1EB0}"/>
              </a:ext>
            </a:extLst>
          </p:cNvPr>
          <p:cNvSpPr txBox="1"/>
          <p:nvPr/>
        </p:nvSpPr>
        <p:spPr>
          <a:xfrm>
            <a:off x="0" y="5990032"/>
            <a:ext cx="12192000" cy="830997"/>
          </a:xfrm>
          <a:prstGeom prst="rect">
            <a:avLst/>
          </a:prstGeom>
          <a:solidFill>
            <a:srgbClr val="002060"/>
          </a:solidFill>
        </p:spPr>
        <p:style>
          <a:lnRef idx="1">
            <a:schemeClr val="accent1"/>
          </a:lnRef>
          <a:fillRef idx="3">
            <a:schemeClr val="accent1"/>
          </a:fillRef>
          <a:effectRef idx="2">
            <a:schemeClr val="accent1"/>
          </a:effectRef>
          <a:fontRef idx="minor">
            <a:schemeClr val="lt1"/>
          </a:fontRef>
        </p:style>
        <p:txBody>
          <a:bodyPr wrap="square" anchor="ctr">
            <a:spAutoFit/>
          </a:bodyPr>
          <a:lstStyle/>
          <a:p>
            <a:pPr algn="ctr"/>
            <a:r>
              <a:rPr lang="en-US" sz="2400" dirty="0"/>
              <a:t>SIA-India comprehensive partnership and strategic alliance with the Standards bodies to open up new vistas for growth and development for the satellite communication Industry in India. </a:t>
            </a:r>
          </a:p>
        </p:txBody>
      </p:sp>
      <p:sp>
        <p:nvSpPr>
          <p:cNvPr id="5" name="TextBox 4"/>
          <p:cNvSpPr txBox="1"/>
          <p:nvPr/>
        </p:nvSpPr>
        <p:spPr>
          <a:xfrm>
            <a:off x="566047" y="1178044"/>
            <a:ext cx="2610886" cy="584775"/>
          </a:xfrm>
          <a:prstGeom prst="rect">
            <a:avLst/>
          </a:prstGeom>
        </p:spPr>
        <p:style>
          <a:lnRef idx="3">
            <a:schemeClr val="lt1"/>
          </a:lnRef>
          <a:fillRef idx="1">
            <a:schemeClr val="accent2"/>
          </a:fillRef>
          <a:effectRef idx="1">
            <a:schemeClr val="accent2"/>
          </a:effectRef>
          <a:fontRef idx="minor">
            <a:schemeClr val="lt1"/>
          </a:fontRef>
        </p:style>
        <p:txBody>
          <a:bodyPr wrap="square" rtlCol="0">
            <a:spAutoFit/>
          </a:bodyPr>
          <a:lstStyle/>
          <a:p>
            <a:pPr algn="ctr"/>
            <a:r>
              <a:rPr lang="en-US" sz="3200" dirty="0"/>
              <a:t>MOU</a:t>
            </a:r>
          </a:p>
        </p:txBody>
      </p:sp>
      <p:pic>
        <p:nvPicPr>
          <p:cNvPr id="23" name="Picture 22"/>
          <p:cNvPicPr>
            <a:picLocks noChangeAspect="1"/>
          </p:cNvPicPr>
          <p:nvPr/>
        </p:nvPicPr>
        <p:blipFill>
          <a:blip r:embed="rId6"/>
          <a:stretch>
            <a:fillRect/>
          </a:stretch>
        </p:blipFill>
        <p:spPr>
          <a:xfrm>
            <a:off x="728813" y="4562625"/>
            <a:ext cx="1188663" cy="1302576"/>
          </a:xfrm>
          <a:prstGeom prst="rect">
            <a:avLst/>
          </a:prstGeom>
        </p:spPr>
      </p:pic>
      <p:sp>
        <p:nvSpPr>
          <p:cNvPr id="28" name="Rectangle 27"/>
          <p:cNvSpPr/>
          <p:nvPr/>
        </p:nvSpPr>
        <p:spPr>
          <a:xfrm>
            <a:off x="3753254" y="1690509"/>
            <a:ext cx="8234289" cy="1200329"/>
          </a:xfrm>
          <a:prstGeom prst="rect">
            <a:avLst/>
          </a:prstGeom>
        </p:spPr>
        <p:txBody>
          <a:bodyPr wrap="square">
            <a:spAutoFit/>
          </a:bodyPr>
          <a:lstStyle/>
          <a:p>
            <a:r>
              <a:rPr lang="en-US" b="0" i="0" dirty="0">
                <a:solidFill>
                  <a:srgbClr val="404757"/>
                </a:solidFill>
                <a:effectLst/>
              </a:rPr>
              <a:t>IEEE-Standards Association </a:t>
            </a:r>
            <a:r>
              <a:rPr lang="en-US" dirty="0"/>
              <a:t>is a global standardization body with members in over 160 countries. It provides a globally open, consensus-building environment and platform in the development of leading-edge, market-relevant technology standards, and industry solutions.</a:t>
            </a:r>
          </a:p>
        </p:txBody>
      </p:sp>
      <p:sp>
        <p:nvSpPr>
          <p:cNvPr id="29" name="Rectangle 28"/>
          <p:cNvSpPr/>
          <p:nvPr/>
        </p:nvSpPr>
        <p:spPr>
          <a:xfrm>
            <a:off x="3704714" y="4852709"/>
            <a:ext cx="8331367" cy="923330"/>
          </a:xfrm>
          <a:prstGeom prst="rect">
            <a:avLst/>
          </a:prstGeom>
        </p:spPr>
        <p:txBody>
          <a:bodyPr wrap="square">
            <a:spAutoFit/>
          </a:bodyPr>
          <a:lstStyle/>
          <a:p>
            <a:pPr algn="just"/>
            <a:r>
              <a:rPr lang="en-US" dirty="0"/>
              <a:t>Indonesia-ITU Concern Forum, IICF focuses on the establishment and promotion of the development and deployment of ICT in Indonesia, to improve and strengthen the competitiveness of Indonesian ICT entities based upon the results of the work of ITU.</a:t>
            </a:r>
          </a:p>
        </p:txBody>
      </p:sp>
      <p:sp>
        <p:nvSpPr>
          <p:cNvPr id="30" name="Rectangle 29"/>
          <p:cNvSpPr/>
          <p:nvPr/>
        </p:nvSpPr>
        <p:spPr>
          <a:xfrm>
            <a:off x="3704716" y="3282321"/>
            <a:ext cx="8369430" cy="1200329"/>
          </a:xfrm>
          <a:prstGeom prst="rect">
            <a:avLst/>
          </a:prstGeom>
        </p:spPr>
        <p:txBody>
          <a:bodyPr wrap="square">
            <a:spAutoFit/>
          </a:bodyPr>
          <a:lstStyle/>
          <a:p>
            <a:pPr algn="just"/>
            <a:r>
              <a:rPr lang="en-US" b="0" i="0" dirty="0">
                <a:effectLst/>
              </a:rPr>
              <a:t>Telecommunications Standards Development Society, India (TSDSI) is India’s telecom SDO, It aims at developing and promoting India-specific requirements; standardizing solutions for meeting these requirements and contributing these to international standards.</a:t>
            </a:r>
            <a:endParaRPr lang="en-US" dirty="0"/>
          </a:p>
        </p:txBody>
      </p:sp>
    </p:spTree>
    <p:extLst>
      <p:ext uri="{BB962C8B-B14F-4D97-AF65-F5344CB8AC3E}">
        <p14:creationId xmlns:p14="http://schemas.microsoft.com/office/powerpoint/2010/main" val="58076442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453"/>
        <p:cNvGrpSpPr/>
        <p:nvPr/>
      </p:nvGrpSpPr>
      <p:grpSpPr>
        <a:xfrm>
          <a:off x="0" y="0"/>
          <a:ext cx="0" cy="0"/>
          <a:chOff x="0" y="0"/>
          <a:chExt cx="0" cy="0"/>
        </a:xfrm>
      </p:grpSpPr>
      <p:sp>
        <p:nvSpPr>
          <p:cNvPr id="454" name="Google Shape;454;p8"/>
          <p:cNvSpPr txBox="1">
            <a:spLocks noGrp="1"/>
          </p:cNvSpPr>
          <p:nvPr>
            <p:ph type="title"/>
          </p:nvPr>
        </p:nvSpPr>
        <p:spPr>
          <a:xfrm>
            <a:off x="4117694" y="109846"/>
            <a:ext cx="7602491" cy="612775"/>
          </a:xfrm>
          <a:prstGeom prst="rect">
            <a:avLst/>
          </a:prstGeom>
          <a:noFill/>
          <a:ln>
            <a:noFill/>
          </a:ln>
        </p:spPr>
        <p:txBody>
          <a:bodyPr spcFirstLastPara="1" wrap="square" lIns="91425" tIns="45700" rIns="91425" bIns="45700" anchor="ctr" anchorCtr="0">
            <a:normAutofit/>
          </a:bodyPr>
          <a:lstStyle/>
          <a:p>
            <a:pPr marL="0" lvl="0" indent="0" algn="r" rtl="0">
              <a:lnSpc>
                <a:spcPct val="90000"/>
              </a:lnSpc>
              <a:spcBef>
                <a:spcPts val="0"/>
              </a:spcBef>
              <a:spcAft>
                <a:spcPts val="0"/>
              </a:spcAft>
              <a:buClr>
                <a:srgbClr val="2F5597"/>
              </a:buClr>
              <a:buSzPts val="3600"/>
              <a:buFont typeface="Calibri"/>
              <a:buNone/>
            </a:pPr>
            <a:r>
              <a:rPr lang="en-US" sz="3600" b="1" dirty="0">
                <a:solidFill>
                  <a:srgbClr val="2F5597"/>
                </a:solidFill>
                <a:latin typeface="Calibri"/>
                <a:ea typeface="Calibri"/>
                <a:cs typeface="Calibri"/>
                <a:sym typeface="Calibri"/>
              </a:rPr>
              <a:t>Strategic Engagements</a:t>
            </a:r>
            <a:endParaRPr sz="3600" b="1" dirty="0">
              <a:solidFill>
                <a:srgbClr val="2F5597"/>
              </a:solidFill>
              <a:latin typeface="Calibri"/>
              <a:ea typeface="Calibri"/>
              <a:cs typeface="Calibri"/>
              <a:sym typeface="Calibri"/>
            </a:endParaRPr>
          </a:p>
        </p:txBody>
      </p:sp>
      <p:pic>
        <p:nvPicPr>
          <p:cNvPr id="11" name="Picture 10"/>
          <p:cNvPicPr/>
          <p:nvPr/>
        </p:nvPicPr>
        <p:blipFill>
          <a:blip r:embed="rId3">
            <a:extLst>
              <a:ext uri="{28A0092B-C50C-407E-A947-70E740481C1C}">
                <a14:useLocalDpi xmlns:a14="http://schemas.microsoft.com/office/drawing/2010/main" val="0"/>
              </a:ext>
            </a:extLst>
          </a:blip>
          <a:srcRect/>
          <a:stretch>
            <a:fillRect/>
          </a:stretch>
        </p:blipFill>
        <p:spPr bwMode="auto">
          <a:xfrm>
            <a:off x="246299" y="194008"/>
            <a:ext cx="1787217" cy="797965"/>
          </a:xfrm>
          <a:prstGeom prst="rect">
            <a:avLst/>
          </a:prstGeom>
          <a:noFill/>
          <a:ln>
            <a:noFill/>
          </a:ln>
        </p:spPr>
      </p:pic>
      <p:sp>
        <p:nvSpPr>
          <p:cNvPr id="9" name="AutoShape 2" descr="Home"/>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 name="TextBox 15">
            <a:extLst>
              <a:ext uri="{FF2B5EF4-FFF2-40B4-BE49-F238E27FC236}">
                <a16:creationId xmlns:a16="http://schemas.microsoft.com/office/drawing/2014/main" id="{23065335-4B99-49CC-B420-5B7EC89F1EB0}"/>
              </a:ext>
            </a:extLst>
          </p:cNvPr>
          <p:cNvSpPr txBox="1"/>
          <p:nvPr/>
        </p:nvSpPr>
        <p:spPr>
          <a:xfrm>
            <a:off x="0" y="5990032"/>
            <a:ext cx="12192000" cy="830997"/>
          </a:xfrm>
          <a:prstGeom prst="rect">
            <a:avLst/>
          </a:prstGeom>
          <a:solidFill>
            <a:srgbClr val="002060"/>
          </a:solidFill>
        </p:spPr>
        <p:style>
          <a:lnRef idx="1">
            <a:schemeClr val="accent1"/>
          </a:lnRef>
          <a:fillRef idx="3">
            <a:schemeClr val="accent1"/>
          </a:fillRef>
          <a:effectRef idx="2">
            <a:schemeClr val="accent1"/>
          </a:effectRef>
          <a:fontRef idx="minor">
            <a:schemeClr val="lt1"/>
          </a:fontRef>
        </p:style>
        <p:txBody>
          <a:bodyPr wrap="square" anchor="ctr">
            <a:spAutoFit/>
          </a:bodyPr>
          <a:lstStyle/>
          <a:p>
            <a:pPr algn="ctr"/>
            <a:r>
              <a:rPr lang="en-US" sz="2400" dirty="0"/>
              <a:t>SIA-India comprehensive partnership and strategic alliance with the Standards bodies to open up new vistas for growth and development for the satellite communication Industry in India. </a:t>
            </a:r>
          </a:p>
        </p:txBody>
      </p:sp>
      <p:sp>
        <p:nvSpPr>
          <p:cNvPr id="2" name="TextBox 1"/>
          <p:cNvSpPr txBox="1"/>
          <p:nvPr/>
        </p:nvSpPr>
        <p:spPr>
          <a:xfrm>
            <a:off x="928467" y="1519311"/>
            <a:ext cx="10466363" cy="4247317"/>
          </a:xfrm>
          <a:prstGeom prst="rect">
            <a:avLst/>
          </a:prstGeom>
          <a:noFill/>
        </p:spPr>
        <p:txBody>
          <a:bodyPr wrap="square" rtlCol="0">
            <a:spAutoFit/>
          </a:bodyPr>
          <a:lstStyle/>
          <a:p>
            <a:r>
              <a:rPr lang="en-US" b="1" i="0" dirty="0">
                <a:effectLst/>
              </a:rPr>
              <a:t>Telecom Regulatory Authority of India [TRAI]</a:t>
            </a:r>
          </a:p>
          <a:p>
            <a:endParaRPr lang="en-US" b="1" dirty="0"/>
          </a:p>
          <a:p>
            <a:r>
              <a:rPr lang="en-US" b="1" i="0" dirty="0">
                <a:effectLst/>
              </a:rPr>
              <a:t>Telecommunication Engineering Centre- TEC</a:t>
            </a:r>
          </a:p>
          <a:p>
            <a:endParaRPr lang="en-US" b="1" dirty="0"/>
          </a:p>
          <a:p>
            <a:r>
              <a:rPr lang="en-US" b="1" i="0" dirty="0">
                <a:effectLst/>
              </a:rPr>
              <a:t>Centre for Development of Telematics (C-DOT)</a:t>
            </a:r>
          </a:p>
          <a:p>
            <a:endParaRPr lang="en-US" b="1" dirty="0"/>
          </a:p>
          <a:p>
            <a:r>
              <a:rPr lang="en-US" b="1" i="0" dirty="0">
                <a:effectLst/>
              </a:rPr>
              <a:t>National Preparatory Committee (NPC) of WPC for WRC23, </a:t>
            </a:r>
            <a:r>
              <a:rPr lang="en-US" b="1" dirty="0"/>
              <a:t>World Telecommunication Standardization Assembly</a:t>
            </a:r>
            <a:r>
              <a:rPr lang="en-US" b="1" i="0" dirty="0">
                <a:effectLst/>
              </a:rPr>
              <a:t> [WTSA] and World Telecommunication Development Conference [WTDC] 2022</a:t>
            </a:r>
            <a:endParaRPr lang="en-US" b="1" dirty="0"/>
          </a:p>
          <a:p>
            <a:endParaRPr lang="en-US" b="1" dirty="0"/>
          </a:p>
          <a:p>
            <a:r>
              <a:rPr lang="en-US" b="1" dirty="0"/>
              <a:t>Ministry of Information and Broadcasting [MIB] and </a:t>
            </a:r>
            <a:r>
              <a:rPr lang="en-US" b="1" dirty="0" err="1"/>
              <a:t>Prasar</a:t>
            </a:r>
            <a:r>
              <a:rPr lang="en-US" b="1" dirty="0"/>
              <a:t> Bharti</a:t>
            </a:r>
          </a:p>
          <a:p>
            <a:endParaRPr lang="en-US" b="1" dirty="0"/>
          </a:p>
          <a:p>
            <a:r>
              <a:rPr lang="en-US" b="1" i="0" dirty="0">
                <a:effectLst/>
              </a:rPr>
              <a:t>Telecom Equipment and Services Export Promotion Council (TEPC)</a:t>
            </a:r>
          </a:p>
          <a:p>
            <a:endParaRPr lang="en-US" b="1" dirty="0"/>
          </a:p>
          <a:p>
            <a:r>
              <a:rPr lang="en-US" b="1" i="0" dirty="0" err="1">
                <a:effectLst/>
              </a:rPr>
              <a:t>Niti</a:t>
            </a:r>
            <a:r>
              <a:rPr lang="en-US" b="1" i="0" dirty="0">
                <a:effectLst/>
              </a:rPr>
              <a:t>  </a:t>
            </a:r>
            <a:r>
              <a:rPr lang="en-US" b="1" i="0" dirty="0" err="1">
                <a:effectLst/>
              </a:rPr>
              <a:t>Aayog</a:t>
            </a:r>
            <a:r>
              <a:rPr lang="en-US" b="1" i="0" dirty="0">
                <a:effectLst/>
              </a:rPr>
              <a:t> [Planning Commission]</a:t>
            </a:r>
            <a:endParaRPr lang="en-US" b="1" dirty="0"/>
          </a:p>
          <a:p>
            <a:endParaRPr lang="en-US" dirty="0"/>
          </a:p>
        </p:txBody>
      </p:sp>
      <p:sp>
        <p:nvSpPr>
          <p:cNvPr id="27" name="Rectangle 26"/>
          <p:cNvSpPr/>
          <p:nvPr/>
        </p:nvSpPr>
        <p:spPr>
          <a:xfrm>
            <a:off x="7193419" y="3513012"/>
            <a:ext cx="4998581" cy="338554"/>
          </a:xfrm>
          <a:prstGeom prst="rect">
            <a:avLst/>
          </a:prstGeom>
        </p:spPr>
        <p:txBody>
          <a:bodyPr wrap="square">
            <a:spAutoFit/>
          </a:bodyPr>
          <a:lstStyle/>
          <a:p>
            <a:endParaRPr lang="en-US" sz="1600" dirty="0"/>
          </a:p>
        </p:txBody>
      </p:sp>
    </p:spTree>
    <p:extLst>
      <p:ext uri="{BB962C8B-B14F-4D97-AF65-F5344CB8AC3E}">
        <p14:creationId xmlns:p14="http://schemas.microsoft.com/office/powerpoint/2010/main" val="219239666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453"/>
        <p:cNvGrpSpPr/>
        <p:nvPr/>
      </p:nvGrpSpPr>
      <p:grpSpPr>
        <a:xfrm>
          <a:off x="0" y="0"/>
          <a:ext cx="0" cy="0"/>
          <a:chOff x="0" y="0"/>
          <a:chExt cx="0" cy="0"/>
        </a:xfrm>
      </p:grpSpPr>
      <p:sp>
        <p:nvSpPr>
          <p:cNvPr id="454" name="Google Shape;454;p8"/>
          <p:cNvSpPr txBox="1">
            <a:spLocks noGrp="1"/>
          </p:cNvSpPr>
          <p:nvPr>
            <p:ph type="title"/>
          </p:nvPr>
        </p:nvSpPr>
        <p:spPr>
          <a:xfrm>
            <a:off x="4117694" y="109846"/>
            <a:ext cx="7602491" cy="612775"/>
          </a:xfrm>
          <a:prstGeom prst="rect">
            <a:avLst/>
          </a:prstGeom>
          <a:noFill/>
          <a:ln>
            <a:noFill/>
          </a:ln>
        </p:spPr>
        <p:txBody>
          <a:bodyPr spcFirstLastPara="1" wrap="square" lIns="91425" tIns="45700" rIns="91425" bIns="45700" anchor="ctr" anchorCtr="0">
            <a:normAutofit/>
          </a:bodyPr>
          <a:lstStyle/>
          <a:p>
            <a:pPr marL="0" lvl="0" indent="0" algn="r" rtl="0">
              <a:lnSpc>
                <a:spcPct val="90000"/>
              </a:lnSpc>
              <a:spcBef>
                <a:spcPts val="0"/>
              </a:spcBef>
              <a:spcAft>
                <a:spcPts val="0"/>
              </a:spcAft>
              <a:buClr>
                <a:srgbClr val="2F5597"/>
              </a:buClr>
              <a:buSzPts val="3600"/>
              <a:buFont typeface="Calibri"/>
              <a:buNone/>
            </a:pPr>
            <a:r>
              <a:rPr lang="en-US" sz="3600" b="1" dirty="0">
                <a:solidFill>
                  <a:srgbClr val="2F5597"/>
                </a:solidFill>
                <a:latin typeface="Calibri"/>
                <a:ea typeface="Calibri"/>
                <a:cs typeface="Calibri"/>
                <a:sym typeface="Calibri"/>
              </a:rPr>
              <a:t>Engagement with ITU</a:t>
            </a:r>
            <a:endParaRPr sz="3600" b="1" dirty="0">
              <a:solidFill>
                <a:srgbClr val="2F5597"/>
              </a:solidFill>
              <a:latin typeface="Calibri"/>
              <a:ea typeface="Calibri"/>
              <a:cs typeface="Calibri"/>
              <a:sym typeface="Calibri"/>
            </a:endParaRPr>
          </a:p>
        </p:txBody>
      </p:sp>
      <p:pic>
        <p:nvPicPr>
          <p:cNvPr id="11" name="Picture 10"/>
          <p:cNvPicPr/>
          <p:nvPr/>
        </p:nvPicPr>
        <p:blipFill>
          <a:blip r:embed="rId3">
            <a:extLst>
              <a:ext uri="{28A0092B-C50C-407E-A947-70E740481C1C}">
                <a14:useLocalDpi xmlns:a14="http://schemas.microsoft.com/office/drawing/2010/main" val="0"/>
              </a:ext>
            </a:extLst>
          </a:blip>
          <a:srcRect/>
          <a:stretch>
            <a:fillRect/>
          </a:stretch>
        </p:blipFill>
        <p:spPr bwMode="auto">
          <a:xfrm>
            <a:off x="246299" y="194008"/>
            <a:ext cx="1787217" cy="797965"/>
          </a:xfrm>
          <a:prstGeom prst="rect">
            <a:avLst/>
          </a:prstGeom>
          <a:noFill/>
          <a:ln>
            <a:noFill/>
          </a:ln>
        </p:spPr>
      </p:pic>
      <p:sp>
        <p:nvSpPr>
          <p:cNvPr id="9" name="AutoShape 2" descr="Home"/>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 name="TextBox 15">
            <a:extLst>
              <a:ext uri="{FF2B5EF4-FFF2-40B4-BE49-F238E27FC236}">
                <a16:creationId xmlns:a16="http://schemas.microsoft.com/office/drawing/2014/main" id="{23065335-4B99-49CC-B420-5B7EC89F1EB0}"/>
              </a:ext>
            </a:extLst>
          </p:cNvPr>
          <p:cNvSpPr txBox="1"/>
          <p:nvPr/>
        </p:nvSpPr>
        <p:spPr>
          <a:xfrm>
            <a:off x="0" y="5842337"/>
            <a:ext cx="12192000" cy="830997"/>
          </a:xfrm>
          <a:prstGeom prst="rect">
            <a:avLst/>
          </a:prstGeom>
          <a:solidFill>
            <a:srgbClr val="002060"/>
          </a:solidFill>
        </p:spPr>
        <p:style>
          <a:lnRef idx="1">
            <a:schemeClr val="accent1"/>
          </a:lnRef>
          <a:fillRef idx="3">
            <a:schemeClr val="accent1"/>
          </a:fillRef>
          <a:effectRef idx="2">
            <a:schemeClr val="accent1"/>
          </a:effectRef>
          <a:fontRef idx="minor">
            <a:schemeClr val="lt1"/>
          </a:fontRef>
        </p:style>
        <p:txBody>
          <a:bodyPr wrap="square" anchor="ctr">
            <a:spAutoFit/>
          </a:bodyPr>
          <a:lstStyle/>
          <a:p>
            <a:pPr algn="ctr"/>
            <a:r>
              <a:rPr lang="en-US" sz="2400" dirty="0"/>
              <a:t>SIA-India has participated in the meetings of National Preparatory Committee and Working Groups and Study </a:t>
            </a:r>
            <a:r>
              <a:rPr lang="en-US" sz="2400" dirty="0" err="1"/>
              <a:t>Goups</a:t>
            </a:r>
            <a:r>
              <a:rPr lang="en-US" sz="2400" dirty="0"/>
              <a:t> for ITU </a:t>
            </a:r>
          </a:p>
        </p:txBody>
      </p:sp>
      <p:sp>
        <p:nvSpPr>
          <p:cNvPr id="12" name="Rectangle 11"/>
          <p:cNvSpPr/>
          <p:nvPr/>
        </p:nvSpPr>
        <p:spPr>
          <a:xfrm>
            <a:off x="3502856" y="1205718"/>
            <a:ext cx="8004516" cy="4801314"/>
          </a:xfrm>
          <a:prstGeom prst="rect">
            <a:avLst/>
          </a:prstGeom>
        </p:spPr>
        <p:txBody>
          <a:bodyPr wrap="square">
            <a:spAutoFit/>
          </a:bodyPr>
          <a:lstStyle/>
          <a:p>
            <a:r>
              <a:rPr lang="en-US" dirty="0">
                <a:effectLst/>
                <a:latin typeface="Calibri" panose="020F0502020204030204" pitchFamily="34" charset="0"/>
                <a:ea typeface="Calibri" panose="020F0502020204030204" pitchFamily="34" charset="0"/>
              </a:rPr>
              <a:t>India has been a founding member of ITU and has been an active member since 1869. </a:t>
            </a:r>
          </a:p>
          <a:p>
            <a:endParaRPr lang="en-US" dirty="0">
              <a:latin typeface="Calibri" panose="020F0502020204030204" pitchFamily="34" charset="0"/>
              <a:ea typeface="Calibri" panose="020F0502020204030204" pitchFamily="34" charset="0"/>
            </a:endParaRPr>
          </a:p>
          <a:p>
            <a:r>
              <a:rPr lang="en-US" dirty="0">
                <a:effectLst/>
                <a:latin typeface="Calibri" panose="020F0502020204030204" pitchFamily="34" charset="0"/>
                <a:ea typeface="Calibri" panose="020F0502020204030204" pitchFamily="34" charset="0"/>
              </a:rPr>
              <a:t>India’s presence in the council of the global body helps the country have a strategic role in the creation of global standards for technology. </a:t>
            </a:r>
          </a:p>
          <a:p>
            <a:endParaRPr lang="en-US" dirty="0">
              <a:latin typeface="Calibri" panose="020F0502020204030204" pitchFamily="34" charset="0"/>
              <a:ea typeface="Calibri" panose="020F0502020204030204" pitchFamily="34" charset="0"/>
            </a:endParaRPr>
          </a:p>
          <a:p>
            <a:r>
              <a:rPr lang="en-US" dirty="0">
                <a:effectLst/>
                <a:latin typeface="Calibri" panose="020F0502020204030204" pitchFamily="34" charset="0"/>
                <a:ea typeface="Calibri" panose="020F0502020204030204" pitchFamily="34" charset="0"/>
              </a:rPr>
              <a:t>As a first, ITU is opening an office in the South Asia region with India as the host country. </a:t>
            </a:r>
          </a:p>
          <a:p>
            <a:endParaRPr lang="en-US" dirty="0">
              <a:latin typeface="Calibri" panose="020F0502020204030204" pitchFamily="34" charset="0"/>
              <a:ea typeface="Calibri" panose="020F0502020204030204" pitchFamily="34" charset="0"/>
            </a:endParaRPr>
          </a:p>
          <a:p>
            <a:r>
              <a:rPr lang="en-US" dirty="0">
                <a:effectLst/>
                <a:latin typeface="Calibri" panose="020F0502020204030204" pitchFamily="34" charset="0"/>
                <a:ea typeface="Calibri" panose="020F0502020204030204" pitchFamily="34" charset="0"/>
              </a:rPr>
              <a:t>SIA-India is participating and contributing at </a:t>
            </a:r>
            <a:r>
              <a:rPr lang="en-US" dirty="0"/>
              <a:t>National Preparatory Committee (NPC) and National Working Groups for WRC -23, WTDC, WTSA. </a:t>
            </a:r>
          </a:p>
          <a:p>
            <a:endParaRPr lang="en-US" dirty="0"/>
          </a:p>
          <a:p>
            <a:r>
              <a:rPr lang="en-US" dirty="0"/>
              <a:t>It is </a:t>
            </a:r>
            <a:r>
              <a:rPr lang="en-US" dirty="0">
                <a:effectLst/>
                <a:latin typeface="Calibri" panose="020F0502020204030204" pitchFamily="34" charset="0"/>
                <a:ea typeface="Calibri" panose="020F0502020204030204" pitchFamily="34" charset="0"/>
              </a:rPr>
              <a:t>looking to work closely with ITU on multiple developments to help the space sector startups, MSMEs and companies to engage more vigorously in the development of global standards</a:t>
            </a:r>
            <a:endParaRPr lang="en-US" dirty="0"/>
          </a:p>
          <a:p>
            <a:endParaRPr lang="en-US" dirty="0">
              <a:effectLst/>
              <a:latin typeface="Calibri" panose="020F0502020204030204" pitchFamily="34" charset="0"/>
              <a:ea typeface="Calibri" panose="020F0502020204030204" pitchFamily="34" charset="0"/>
            </a:endParaRPr>
          </a:p>
          <a:p>
            <a:endParaRPr lang="en-US" dirty="0">
              <a:latin typeface="Calibri" panose="020F0502020204030204" pitchFamily="34" charset="0"/>
              <a:ea typeface="Calibri" panose="020F0502020204030204" pitchFamily="34" charset="0"/>
            </a:endParaRPr>
          </a:p>
        </p:txBody>
      </p:sp>
      <p:pic>
        <p:nvPicPr>
          <p:cNvPr id="15" name="Picture 14"/>
          <p:cNvPicPr>
            <a:picLocks noChangeAspect="1"/>
          </p:cNvPicPr>
          <p:nvPr/>
        </p:nvPicPr>
        <p:blipFill>
          <a:blip r:embed="rId4"/>
          <a:stretch>
            <a:fillRect/>
          </a:stretch>
        </p:blipFill>
        <p:spPr>
          <a:xfrm>
            <a:off x="612775" y="1292176"/>
            <a:ext cx="2038350" cy="2247900"/>
          </a:xfrm>
          <a:prstGeom prst="rect">
            <a:avLst/>
          </a:prstGeom>
        </p:spPr>
      </p:pic>
    </p:spTree>
    <p:extLst>
      <p:ext uri="{BB962C8B-B14F-4D97-AF65-F5344CB8AC3E}">
        <p14:creationId xmlns:p14="http://schemas.microsoft.com/office/powerpoint/2010/main" val="21575717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825304" y="1198563"/>
            <a:ext cx="10513256" cy="4935005"/>
          </a:xfrm>
          <a:prstGeom prst="rect">
            <a:avLst/>
          </a:prstGeom>
        </p:spPr>
        <p:txBody>
          <a:bodyPr wrap="square">
            <a:spAutoFit/>
          </a:bodyPr>
          <a:lstStyle/>
          <a:p>
            <a:pPr algn="just">
              <a:lnSpc>
                <a:spcPct val="107000"/>
              </a:lnSpc>
              <a:spcAft>
                <a:spcPts val="800"/>
              </a:spcAft>
            </a:pPr>
            <a:r>
              <a:rPr lang="en-US" dirty="0"/>
              <a:t>SIA-India has carried several discussions workshops and meetings on the need for development of Standardization for interoperability, innovation and global harmonization.</a:t>
            </a:r>
          </a:p>
          <a:p>
            <a:pPr algn="just">
              <a:lnSpc>
                <a:spcPct val="107000"/>
              </a:lnSpc>
              <a:spcAft>
                <a:spcPts val="800"/>
              </a:spcAft>
            </a:pPr>
            <a:r>
              <a:rPr lang="en-US" b="1" u="sng" dirty="0"/>
              <a:t>Satcom Emerging Trends-Post Reform Era</a:t>
            </a:r>
          </a:p>
          <a:p>
            <a:pPr algn="just">
              <a:lnSpc>
                <a:spcPct val="107000"/>
              </a:lnSpc>
              <a:spcAft>
                <a:spcPts val="800"/>
              </a:spcAft>
            </a:pPr>
            <a:r>
              <a:rPr lang="en-US" dirty="0"/>
              <a:t>The conference had top industry decision makers and eminent speakers discussing the future role of the satellite industry in Indian context. The event was supported by ISRO, the objectives of the conference was to provide a platform to various stake holders to come together and address the critical issues and challenges faced by the satellite industry . </a:t>
            </a:r>
          </a:p>
          <a:p>
            <a:pPr algn="just">
              <a:lnSpc>
                <a:spcPct val="107000"/>
              </a:lnSpc>
              <a:spcAft>
                <a:spcPts val="800"/>
              </a:spcAft>
            </a:pPr>
            <a:r>
              <a:rPr lang="en-US" dirty="0"/>
              <a:t>‘</a:t>
            </a:r>
            <a:r>
              <a:rPr lang="en-US" b="1" u="sng" dirty="0"/>
              <a:t>Satellite Enabled 5G Applications and Services' </a:t>
            </a:r>
            <a:r>
              <a:rPr lang="en-US" dirty="0"/>
              <a:t>had a session ‘Satellite Integration in 5G’. This session focused on the service requirements established in the 3GPP standardization group, which specify explicitly that the 5</a:t>
            </a:r>
            <a:r>
              <a:rPr lang="en-US" baseline="30000" dirty="0"/>
              <a:t>th</a:t>
            </a:r>
            <a:r>
              <a:rPr lang="en-US" dirty="0"/>
              <a:t> Generation (5G) telecommunication system shall be able to provide services using satellite access. A space-based 5G NTN as specified in 3GPP Release 17 and beyond is characterized by continuity, scalability, and ubiquity while converging towards a future Satcom technology roadmap in line with the emerging 6G concepts.</a:t>
            </a:r>
          </a:p>
          <a:p>
            <a:pPr algn="just">
              <a:lnSpc>
                <a:spcPct val="107000"/>
              </a:lnSpc>
              <a:spcAft>
                <a:spcPts val="800"/>
              </a:spcAft>
            </a:pPr>
            <a:r>
              <a:rPr lang="en-US" b="1" u="sng" dirty="0"/>
              <a:t>‘Satellite Ground Segment in India - Way Forward’ </a:t>
            </a:r>
            <a:r>
              <a:rPr lang="en-US" dirty="0"/>
              <a:t>had a Workshop supported by TSDSI &amp; IEEE-SA  – Standardization in Satellite Ground Segment The panel discusses the need, efforts and developments on Standardization and global harmonization that impact the Satellite Ground Segment.</a:t>
            </a:r>
            <a:endParaRPr lang="en-US" dirty="0">
              <a:effectLst/>
              <a:latin typeface="Calibri" panose="020F0502020204030204" pitchFamily="34" charset="0"/>
              <a:ea typeface="Calibri" panose="020F0502020204030204" pitchFamily="34" charset="0"/>
            </a:endParaRPr>
          </a:p>
        </p:txBody>
      </p:sp>
      <p:sp>
        <p:nvSpPr>
          <p:cNvPr id="6" name="Google Shape;371;p2"/>
          <p:cNvSpPr txBox="1">
            <a:spLocks noGrp="1"/>
          </p:cNvSpPr>
          <p:nvPr>
            <p:ph type="title"/>
          </p:nvPr>
        </p:nvSpPr>
        <p:spPr>
          <a:xfrm>
            <a:off x="4797083" y="227182"/>
            <a:ext cx="6797135" cy="1028701"/>
          </a:xfrm>
          <a:prstGeom prst="rect">
            <a:avLst/>
          </a:prstGeom>
          <a:noFill/>
          <a:ln>
            <a:noFill/>
          </a:ln>
        </p:spPr>
        <p:txBody>
          <a:bodyPr spcFirstLastPara="1" wrap="square" lIns="91425" tIns="45700" rIns="91425" bIns="45700" anchor="ctr" anchorCtr="0">
            <a:normAutofit/>
          </a:bodyPr>
          <a:lstStyle/>
          <a:p>
            <a:pPr marL="0" lvl="0" indent="0" algn="r" rtl="0">
              <a:lnSpc>
                <a:spcPct val="90000"/>
              </a:lnSpc>
              <a:spcBef>
                <a:spcPts val="0"/>
              </a:spcBef>
              <a:spcAft>
                <a:spcPts val="0"/>
              </a:spcAft>
              <a:buClr>
                <a:srgbClr val="002060"/>
              </a:buClr>
              <a:buSzPts val="3600"/>
              <a:buFont typeface="Calibri"/>
              <a:buNone/>
            </a:pPr>
            <a:r>
              <a:rPr lang="en-US" sz="3600" b="1" dirty="0">
                <a:solidFill>
                  <a:srgbClr val="002060"/>
                </a:solidFill>
                <a:latin typeface="Calibri"/>
                <a:ea typeface="Calibri"/>
                <a:cs typeface="Calibri"/>
                <a:sym typeface="Calibri"/>
              </a:rPr>
              <a:t>Events on Standardization</a:t>
            </a:r>
            <a:endParaRPr sz="3600" b="1" dirty="0">
              <a:solidFill>
                <a:srgbClr val="002060"/>
              </a:solidFill>
              <a:latin typeface="Calibri"/>
              <a:ea typeface="Calibri"/>
              <a:cs typeface="Calibri"/>
              <a:sym typeface="Calibri"/>
            </a:endParaRPr>
          </a:p>
        </p:txBody>
      </p:sp>
      <p:pic>
        <p:nvPicPr>
          <p:cNvPr id="7" name="Picture 6"/>
          <p:cNvPicPr/>
          <p:nvPr/>
        </p:nvPicPr>
        <p:blipFill>
          <a:blip r:embed="rId2">
            <a:extLst>
              <a:ext uri="{28A0092B-C50C-407E-A947-70E740481C1C}">
                <a14:useLocalDpi xmlns:a14="http://schemas.microsoft.com/office/drawing/2010/main" val="0"/>
              </a:ext>
            </a:extLst>
          </a:blip>
          <a:srcRect/>
          <a:stretch>
            <a:fillRect/>
          </a:stretch>
        </p:blipFill>
        <p:spPr bwMode="auto">
          <a:xfrm>
            <a:off x="400834" y="169862"/>
            <a:ext cx="1787217" cy="797965"/>
          </a:xfrm>
          <a:prstGeom prst="rect">
            <a:avLst/>
          </a:prstGeom>
          <a:noFill/>
          <a:ln>
            <a:noFill/>
          </a:ln>
        </p:spPr>
      </p:pic>
      <p:sp>
        <p:nvSpPr>
          <p:cNvPr id="8" name="TextBox 7"/>
          <p:cNvSpPr txBox="1"/>
          <p:nvPr/>
        </p:nvSpPr>
        <p:spPr>
          <a:xfrm>
            <a:off x="0" y="6270922"/>
            <a:ext cx="12192000" cy="461665"/>
          </a:xfrm>
          <a:prstGeom prst="rect">
            <a:avLst/>
          </a:prstGeom>
          <a:solidFill>
            <a:srgbClr val="002060"/>
          </a:solidFill>
        </p:spPr>
        <p:style>
          <a:lnRef idx="0">
            <a:schemeClr val="dk1"/>
          </a:lnRef>
          <a:fillRef idx="3">
            <a:schemeClr val="dk1"/>
          </a:fillRef>
          <a:effectRef idx="3">
            <a:schemeClr val="dk1"/>
          </a:effectRef>
          <a:fontRef idx="minor">
            <a:schemeClr val="lt1"/>
          </a:fontRef>
        </p:style>
        <p:txBody>
          <a:bodyPr wrap="square" rtlCol="0">
            <a:spAutoFit/>
          </a:bodyPr>
          <a:lstStyle/>
          <a:p>
            <a:pPr algn="ctr"/>
            <a:r>
              <a:rPr lang="en-US" sz="2400" dirty="0"/>
              <a:t>Events timed with the ongoing trend both in terms of Regulatory, standardization and Spectrum</a:t>
            </a:r>
          </a:p>
        </p:txBody>
      </p:sp>
    </p:spTree>
    <p:extLst>
      <p:ext uri="{BB962C8B-B14F-4D97-AF65-F5344CB8AC3E}">
        <p14:creationId xmlns:p14="http://schemas.microsoft.com/office/powerpoint/2010/main" val="286315121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02"/>
        <p:cNvGrpSpPr/>
        <p:nvPr/>
      </p:nvGrpSpPr>
      <p:grpSpPr>
        <a:xfrm>
          <a:off x="0" y="0"/>
          <a:ext cx="0" cy="0"/>
          <a:chOff x="0" y="0"/>
          <a:chExt cx="0" cy="0"/>
        </a:xfrm>
      </p:grpSpPr>
      <p:sp>
        <p:nvSpPr>
          <p:cNvPr id="204" name="Google Shape;204;p4"/>
          <p:cNvSpPr txBox="1">
            <a:spLocks noGrp="1"/>
          </p:cNvSpPr>
          <p:nvPr>
            <p:ph type="title" idx="4294967295"/>
          </p:nvPr>
        </p:nvSpPr>
        <p:spPr>
          <a:xfrm>
            <a:off x="2839992" y="0"/>
            <a:ext cx="8917055" cy="1162051"/>
          </a:xfrm>
          <a:prstGeom prst="rect">
            <a:avLst/>
          </a:prstGeom>
          <a:noFill/>
          <a:ln>
            <a:noFill/>
          </a:ln>
        </p:spPr>
        <p:txBody>
          <a:bodyPr spcFirstLastPara="1" vert="horz" wrap="square" lIns="121900" tIns="60933" rIns="121900" bIns="60933" rtlCol="0" anchor="ctr" anchorCtr="0">
            <a:noAutofit/>
          </a:bodyPr>
          <a:lstStyle/>
          <a:p>
            <a:pPr algn="r">
              <a:spcBef>
                <a:spcPts val="0"/>
              </a:spcBef>
              <a:buClr>
                <a:srgbClr val="005DAC"/>
              </a:buClr>
              <a:buSzPts val="2800"/>
            </a:pPr>
            <a:r>
              <a:rPr lang="en-US" sz="3600" b="1" dirty="0">
                <a:solidFill>
                  <a:srgbClr val="002060"/>
                </a:solidFill>
                <a:latin typeface="Calibri" charset="0"/>
                <a:ea typeface="MS PGothic" charset="-128"/>
                <a:cs typeface="+mn-cs"/>
              </a:rPr>
              <a:t>The Indian Economy - Powered by Satellite</a:t>
            </a:r>
            <a:endParaRPr sz="3600" b="1" dirty="0">
              <a:solidFill>
                <a:srgbClr val="002060"/>
              </a:solidFill>
              <a:latin typeface="Calibri" charset="0"/>
              <a:ea typeface="MS PGothic" charset="-128"/>
              <a:cs typeface="+mn-cs"/>
            </a:endParaRPr>
          </a:p>
        </p:txBody>
      </p:sp>
      <p:sp>
        <p:nvSpPr>
          <p:cNvPr id="30" name="Oval 29">
            <a:extLst>
              <a:ext uri="{FF2B5EF4-FFF2-40B4-BE49-F238E27FC236}">
                <a16:creationId xmlns:a16="http://schemas.microsoft.com/office/drawing/2014/main" id="{67AF6B13-4F83-48C5-871E-E08B77B83EBB}"/>
              </a:ext>
            </a:extLst>
          </p:cNvPr>
          <p:cNvSpPr/>
          <p:nvPr/>
        </p:nvSpPr>
        <p:spPr>
          <a:xfrm>
            <a:off x="5914002" y="1682265"/>
            <a:ext cx="1371600" cy="685800"/>
          </a:xfrm>
          <a:prstGeom prst="ellipse">
            <a:avLst/>
          </a:prstGeom>
          <a:ln/>
        </p:spPr>
        <p:style>
          <a:lnRef idx="1">
            <a:schemeClr val="accent1"/>
          </a:lnRef>
          <a:fillRef idx="2">
            <a:schemeClr val="accent1"/>
          </a:fillRef>
          <a:effectRef idx="1">
            <a:schemeClr val="accent1"/>
          </a:effectRef>
          <a:fontRef idx="minor">
            <a:schemeClr val="dk1"/>
          </a:fontRef>
        </p:style>
        <p:txBody>
          <a:bodyPr rtlCol="0" anchor="ctr"/>
          <a:lstStyle/>
          <a:p>
            <a:pPr algn="ctr"/>
            <a:r>
              <a:rPr lang="en-US" sz="1400" b="1" dirty="0">
                <a:solidFill>
                  <a:schemeClr val="tx1"/>
                </a:solidFill>
              </a:rPr>
              <a:t>900 +</a:t>
            </a:r>
          </a:p>
        </p:txBody>
      </p:sp>
      <p:sp>
        <p:nvSpPr>
          <p:cNvPr id="31" name="Rectangle 30">
            <a:extLst>
              <a:ext uri="{FF2B5EF4-FFF2-40B4-BE49-F238E27FC236}">
                <a16:creationId xmlns:a16="http://schemas.microsoft.com/office/drawing/2014/main" id="{E72F2864-B2C5-4564-82EE-02F0FA87A32F}"/>
              </a:ext>
            </a:extLst>
          </p:cNvPr>
          <p:cNvSpPr/>
          <p:nvPr/>
        </p:nvSpPr>
        <p:spPr>
          <a:xfrm>
            <a:off x="5878734" y="2483693"/>
            <a:ext cx="1442136" cy="307777"/>
          </a:xfrm>
          <a:prstGeom prst="rect">
            <a:avLst/>
          </a:prstGeom>
        </p:spPr>
        <p:txBody>
          <a:bodyPr wrap="square">
            <a:spAutoFit/>
          </a:bodyPr>
          <a:lstStyle/>
          <a:p>
            <a:pPr algn="ctr"/>
            <a:r>
              <a:rPr lang="en-US" sz="1400" b="1" dirty="0"/>
              <a:t>TV channels </a:t>
            </a:r>
            <a:endParaRPr lang="en-US" sz="1400" b="1" dirty="0">
              <a:solidFill>
                <a:schemeClr val="tx2"/>
              </a:solidFill>
            </a:endParaRPr>
          </a:p>
        </p:txBody>
      </p:sp>
      <p:sp>
        <p:nvSpPr>
          <p:cNvPr id="32" name="Oval 31">
            <a:extLst>
              <a:ext uri="{FF2B5EF4-FFF2-40B4-BE49-F238E27FC236}">
                <a16:creationId xmlns:a16="http://schemas.microsoft.com/office/drawing/2014/main" id="{56385A2D-5C36-4770-AC8D-AD1B3D00059E}"/>
              </a:ext>
            </a:extLst>
          </p:cNvPr>
          <p:cNvSpPr/>
          <p:nvPr/>
        </p:nvSpPr>
        <p:spPr>
          <a:xfrm>
            <a:off x="7352863" y="1682265"/>
            <a:ext cx="1371600" cy="685800"/>
          </a:xfrm>
          <a:prstGeom prst="ellipse">
            <a:avLst/>
          </a:prstGeom>
          <a:ln/>
        </p:spPr>
        <p:style>
          <a:lnRef idx="3">
            <a:schemeClr val="lt1"/>
          </a:lnRef>
          <a:fillRef idx="1">
            <a:schemeClr val="accent4"/>
          </a:fillRef>
          <a:effectRef idx="1">
            <a:schemeClr val="accent4"/>
          </a:effectRef>
          <a:fontRef idx="minor">
            <a:schemeClr val="lt1"/>
          </a:fontRef>
        </p:style>
        <p:txBody>
          <a:bodyPr rtlCol="0" anchor="ctr"/>
          <a:lstStyle/>
          <a:p>
            <a:pPr algn="ctr"/>
            <a:r>
              <a:rPr lang="en-US" sz="1400" b="1" dirty="0">
                <a:solidFill>
                  <a:schemeClr val="bg1"/>
                </a:solidFill>
              </a:rPr>
              <a:t>200 Mn</a:t>
            </a:r>
          </a:p>
        </p:txBody>
      </p:sp>
      <p:sp>
        <p:nvSpPr>
          <p:cNvPr id="33" name="Rectangle 32">
            <a:extLst>
              <a:ext uri="{FF2B5EF4-FFF2-40B4-BE49-F238E27FC236}">
                <a16:creationId xmlns:a16="http://schemas.microsoft.com/office/drawing/2014/main" id="{FB2E0420-9022-4020-B02C-A487435181F4}"/>
              </a:ext>
            </a:extLst>
          </p:cNvPr>
          <p:cNvSpPr/>
          <p:nvPr/>
        </p:nvSpPr>
        <p:spPr>
          <a:xfrm>
            <a:off x="7401109" y="2483693"/>
            <a:ext cx="1275109" cy="307777"/>
          </a:xfrm>
          <a:prstGeom prst="rect">
            <a:avLst/>
          </a:prstGeom>
        </p:spPr>
        <p:txBody>
          <a:bodyPr wrap="square">
            <a:spAutoFit/>
          </a:bodyPr>
          <a:lstStyle/>
          <a:p>
            <a:pPr algn="ctr"/>
            <a:r>
              <a:rPr lang="en-IN" sz="1400" b="1" dirty="0"/>
              <a:t>Households</a:t>
            </a:r>
            <a:endParaRPr lang="en-US" sz="1400" b="1" dirty="0">
              <a:solidFill>
                <a:schemeClr val="tx2"/>
              </a:solidFill>
            </a:endParaRPr>
          </a:p>
        </p:txBody>
      </p:sp>
      <p:sp>
        <p:nvSpPr>
          <p:cNvPr id="34" name="Oval 33">
            <a:extLst>
              <a:ext uri="{FF2B5EF4-FFF2-40B4-BE49-F238E27FC236}">
                <a16:creationId xmlns:a16="http://schemas.microsoft.com/office/drawing/2014/main" id="{804E2C0D-2497-4C85-A4C0-9CAB911DBD2A}"/>
              </a:ext>
            </a:extLst>
          </p:cNvPr>
          <p:cNvSpPr/>
          <p:nvPr/>
        </p:nvSpPr>
        <p:spPr>
          <a:xfrm>
            <a:off x="6082327" y="4167786"/>
            <a:ext cx="1371600" cy="685800"/>
          </a:xfrm>
          <a:prstGeom prst="ellipse">
            <a:avLst/>
          </a:prstGeom>
          <a:solidFill>
            <a:schemeClr val="accent6">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lang="en-IN" sz="1400" b="1" dirty="0">
                <a:solidFill>
                  <a:schemeClr val="tx1"/>
                </a:solidFill>
              </a:rPr>
              <a:t>&gt; 50,000</a:t>
            </a:r>
          </a:p>
        </p:txBody>
      </p:sp>
      <p:sp>
        <p:nvSpPr>
          <p:cNvPr id="35" name="Oval 34">
            <a:extLst>
              <a:ext uri="{FF2B5EF4-FFF2-40B4-BE49-F238E27FC236}">
                <a16:creationId xmlns:a16="http://schemas.microsoft.com/office/drawing/2014/main" id="{CF27997A-7C09-4A8D-ACE6-430B7E47CA2D}"/>
              </a:ext>
            </a:extLst>
          </p:cNvPr>
          <p:cNvSpPr/>
          <p:nvPr/>
        </p:nvSpPr>
        <p:spPr>
          <a:xfrm>
            <a:off x="8954659" y="4167786"/>
            <a:ext cx="1371600" cy="685800"/>
          </a:xfrm>
          <a:prstGeom prst="ellipse">
            <a:avLst/>
          </a:prstGeom>
          <a:solidFill>
            <a:schemeClr val="accent4"/>
          </a:solidFill>
          <a:ln>
            <a:no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N" sz="1400" b="1" dirty="0"/>
              <a:t> 40,000</a:t>
            </a:r>
          </a:p>
        </p:txBody>
      </p:sp>
      <p:sp>
        <p:nvSpPr>
          <p:cNvPr id="36" name="Rectangle 35">
            <a:extLst>
              <a:ext uri="{FF2B5EF4-FFF2-40B4-BE49-F238E27FC236}">
                <a16:creationId xmlns:a16="http://schemas.microsoft.com/office/drawing/2014/main" id="{5340EB0B-FBEF-45FC-9A89-452C96514128}"/>
              </a:ext>
            </a:extLst>
          </p:cNvPr>
          <p:cNvSpPr/>
          <p:nvPr/>
        </p:nvSpPr>
        <p:spPr>
          <a:xfrm>
            <a:off x="8801445" y="4972059"/>
            <a:ext cx="1672876" cy="738664"/>
          </a:xfrm>
          <a:prstGeom prst="rect">
            <a:avLst/>
          </a:prstGeom>
        </p:spPr>
        <p:txBody>
          <a:bodyPr wrap="square">
            <a:spAutoFit/>
          </a:bodyPr>
          <a:lstStyle/>
          <a:p>
            <a:pPr algn="ctr"/>
            <a:r>
              <a:rPr lang="en-IN" sz="1400" b="1" dirty="0"/>
              <a:t>Villages empowered by</a:t>
            </a:r>
          </a:p>
          <a:p>
            <a:pPr algn="ctr"/>
            <a:r>
              <a:rPr lang="en-IN" sz="1400" b="1" dirty="0"/>
              <a:t> e-governance</a:t>
            </a:r>
            <a:endParaRPr lang="en-US" sz="1400" b="1" dirty="0"/>
          </a:p>
        </p:txBody>
      </p:sp>
      <p:sp>
        <p:nvSpPr>
          <p:cNvPr id="37" name="Oval 36">
            <a:extLst>
              <a:ext uri="{FF2B5EF4-FFF2-40B4-BE49-F238E27FC236}">
                <a16:creationId xmlns:a16="http://schemas.microsoft.com/office/drawing/2014/main" id="{39CBA988-9260-470D-B76B-A24232E73F0D}"/>
              </a:ext>
            </a:extLst>
          </p:cNvPr>
          <p:cNvSpPr/>
          <p:nvPr/>
        </p:nvSpPr>
        <p:spPr>
          <a:xfrm>
            <a:off x="10222500" y="1682265"/>
            <a:ext cx="1371600" cy="685800"/>
          </a:xfrm>
          <a:prstGeom prst="ellipse">
            <a:avLst/>
          </a:prstGeom>
          <a:ln/>
        </p:spPr>
        <p:style>
          <a:lnRef idx="1">
            <a:schemeClr val="accent2"/>
          </a:lnRef>
          <a:fillRef idx="2">
            <a:schemeClr val="accent2"/>
          </a:fillRef>
          <a:effectRef idx="1">
            <a:schemeClr val="accent2"/>
          </a:effectRef>
          <a:fontRef idx="minor">
            <a:schemeClr val="dk1"/>
          </a:fontRef>
        </p:style>
        <p:txBody>
          <a:bodyPr rtlCol="0" anchor="ctr"/>
          <a:lstStyle/>
          <a:p>
            <a:pPr algn="ctr"/>
            <a:r>
              <a:rPr lang="en-US" sz="1400" b="1" dirty="0">
                <a:solidFill>
                  <a:schemeClr val="tx1"/>
                </a:solidFill>
              </a:rPr>
              <a:t>125000+</a:t>
            </a:r>
          </a:p>
        </p:txBody>
      </p:sp>
      <p:sp>
        <p:nvSpPr>
          <p:cNvPr id="38" name="Rectangle 37">
            <a:extLst>
              <a:ext uri="{FF2B5EF4-FFF2-40B4-BE49-F238E27FC236}">
                <a16:creationId xmlns:a16="http://schemas.microsoft.com/office/drawing/2014/main" id="{63F7885A-4A7D-4ACA-8CF1-E12DF784D6FD}"/>
              </a:ext>
            </a:extLst>
          </p:cNvPr>
          <p:cNvSpPr/>
          <p:nvPr/>
        </p:nvSpPr>
        <p:spPr>
          <a:xfrm>
            <a:off x="10234951" y="2483693"/>
            <a:ext cx="1346697" cy="523220"/>
          </a:xfrm>
          <a:prstGeom prst="rect">
            <a:avLst/>
          </a:prstGeom>
        </p:spPr>
        <p:txBody>
          <a:bodyPr wrap="square">
            <a:spAutoFit/>
          </a:bodyPr>
          <a:lstStyle/>
          <a:p>
            <a:pPr algn="ctr"/>
            <a:r>
              <a:rPr lang="en-US" sz="1400" b="1" dirty="0"/>
              <a:t>VSAT enabled ATMs </a:t>
            </a:r>
            <a:endParaRPr lang="en-US" sz="1400" b="1" dirty="0">
              <a:solidFill>
                <a:schemeClr val="tx2"/>
              </a:solidFill>
            </a:endParaRPr>
          </a:p>
        </p:txBody>
      </p:sp>
      <p:sp>
        <p:nvSpPr>
          <p:cNvPr id="40" name="Oval 39">
            <a:extLst>
              <a:ext uri="{FF2B5EF4-FFF2-40B4-BE49-F238E27FC236}">
                <a16:creationId xmlns:a16="http://schemas.microsoft.com/office/drawing/2014/main" id="{973B3430-338A-40E4-9CDC-726167ED9124}"/>
              </a:ext>
            </a:extLst>
          </p:cNvPr>
          <p:cNvSpPr/>
          <p:nvPr/>
        </p:nvSpPr>
        <p:spPr>
          <a:xfrm>
            <a:off x="7518493" y="4167786"/>
            <a:ext cx="1371600" cy="685800"/>
          </a:xfrm>
          <a:prstGeom prst="ellipse">
            <a:avLst/>
          </a:prstGeom>
          <a:ln/>
        </p:spPr>
        <p:style>
          <a:lnRef idx="1">
            <a:schemeClr val="accent1"/>
          </a:lnRef>
          <a:fillRef idx="2">
            <a:schemeClr val="accent1"/>
          </a:fillRef>
          <a:effectRef idx="1">
            <a:schemeClr val="accent1"/>
          </a:effectRef>
          <a:fontRef idx="minor">
            <a:schemeClr val="dk1"/>
          </a:fontRef>
        </p:style>
        <p:txBody>
          <a:bodyPr rtlCol="0" anchor="ctr"/>
          <a:lstStyle/>
          <a:p>
            <a:pPr algn="ctr"/>
            <a:r>
              <a:rPr lang="en-US" sz="1400" b="1" dirty="0"/>
              <a:t>6500 Locos </a:t>
            </a:r>
            <a:endParaRPr lang="en-IN" sz="1400" b="1" dirty="0">
              <a:solidFill>
                <a:schemeClr val="accent6">
                  <a:lumMod val="75000"/>
                </a:schemeClr>
              </a:solidFill>
            </a:endParaRPr>
          </a:p>
        </p:txBody>
      </p:sp>
      <p:sp>
        <p:nvSpPr>
          <p:cNvPr id="41" name="Rectangle 40">
            <a:extLst>
              <a:ext uri="{FF2B5EF4-FFF2-40B4-BE49-F238E27FC236}">
                <a16:creationId xmlns:a16="http://schemas.microsoft.com/office/drawing/2014/main" id="{B38C2EC0-1658-43B7-B1A1-6D631F14C504}"/>
              </a:ext>
            </a:extLst>
          </p:cNvPr>
          <p:cNvSpPr/>
          <p:nvPr/>
        </p:nvSpPr>
        <p:spPr>
          <a:xfrm>
            <a:off x="6089862" y="4972059"/>
            <a:ext cx="1356529" cy="523220"/>
          </a:xfrm>
          <a:prstGeom prst="rect">
            <a:avLst/>
          </a:prstGeom>
        </p:spPr>
        <p:txBody>
          <a:bodyPr wrap="square">
            <a:spAutoFit/>
          </a:bodyPr>
          <a:lstStyle/>
          <a:p>
            <a:pPr algn="ctr"/>
            <a:r>
              <a:rPr lang="en-US" sz="1400" b="1" dirty="0"/>
              <a:t>Automated Gas stations</a:t>
            </a:r>
          </a:p>
        </p:txBody>
      </p:sp>
      <p:sp>
        <p:nvSpPr>
          <p:cNvPr id="42" name="Rectangle 41">
            <a:extLst>
              <a:ext uri="{FF2B5EF4-FFF2-40B4-BE49-F238E27FC236}">
                <a16:creationId xmlns:a16="http://schemas.microsoft.com/office/drawing/2014/main" id="{7B1030FC-320E-48BA-B51D-7CF8A9304DA7}"/>
              </a:ext>
            </a:extLst>
          </p:cNvPr>
          <p:cNvSpPr/>
          <p:nvPr/>
        </p:nvSpPr>
        <p:spPr>
          <a:xfrm>
            <a:off x="7631592" y="4972059"/>
            <a:ext cx="1145402" cy="692497"/>
          </a:xfrm>
          <a:prstGeom prst="rect">
            <a:avLst/>
          </a:prstGeom>
        </p:spPr>
        <p:txBody>
          <a:bodyPr wrap="square">
            <a:spAutoFit/>
          </a:bodyPr>
          <a:lstStyle/>
          <a:p>
            <a:pPr algn="ctr"/>
            <a:r>
              <a:rPr lang="en-IN" sz="1300" b="1" dirty="0"/>
              <a:t>Locos with </a:t>
            </a:r>
            <a:r>
              <a:rPr lang="en-IN" sz="1300" b="1" dirty="0" err="1"/>
              <a:t>Gagan</a:t>
            </a:r>
            <a:r>
              <a:rPr lang="en-IN" sz="1300" b="1" dirty="0"/>
              <a:t> (Navigation)</a:t>
            </a:r>
            <a:endParaRPr lang="en-US" sz="1300" b="1" dirty="0">
              <a:solidFill>
                <a:schemeClr val="tx2"/>
              </a:solidFill>
            </a:endParaRPr>
          </a:p>
        </p:txBody>
      </p:sp>
      <p:sp>
        <p:nvSpPr>
          <p:cNvPr id="45" name="Oval 44">
            <a:extLst>
              <a:ext uri="{FF2B5EF4-FFF2-40B4-BE49-F238E27FC236}">
                <a16:creationId xmlns:a16="http://schemas.microsoft.com/office/drawing/2014/main" id="{35AB6A15-451A-468A-B242-FFB4F922F98C}"/>
              </a:ext>
            </a:extLst>
          </p:cNvPr>
          <p:cNvSpPr/>
          <p:nvPr/>
        </p:nvSpPr>
        <p:spPr>
          <a:xfrm>
            <a:off x="10390823" y="4167786"/>
            <a:ext cx="1371600" cy="685800"/>
          </a:xfrm>
          <a:prstGeom prst="ellipse">
            <a:avLst/>
          </a:prstGeom>
          <a:ln/>
        </p:spPr>
        <p:style>
          <a:lnRef idx="1">
            <a:schemeClr val="accent2"/>
          </a:lnRef>
          <a:fillRef idx="2">
            <a:schemeClr val="accent2"/>
          </a:fillRef>
          <a:effectRef idx="1">
            <a:schemeClr val="accent2"/>
          </a:effectRef>
          <a:fontRef idx="minor">
            <a:schemeClr val="dk1"/>
          </a:fontRef>
        </p:style>
        <p:txBody>
          <a:bodyPr rtlCol="0" anchor="ctr"/>
          <a:lstStyle/>
          <a:p>
            <a:pPr algn="ctr"/>
            <a:r>
              <a:rPr lang="en-IN" sz="1400" b="1" dirty="0"/>
              <a:t>$2 Trillion</a:t>
            </a:r>
          </a:p>
        </p:txBody>
      </p:sp>
      <p:sp>
        <p:nvSpPr>
          <p:cNvPr id="47" name="Rectangle 46">
            <a:extLst>
              <a:ext uri="{FF2B5EF4-FFF2-40B4-BE49-F238E27FC236}">
                <a16:creationId xmlns:a16="http://schemas.microsoft.com/office/drawing/2014/main" id="{8FC4E0BA-0015-420D-B512-4E409CBBC304}"/>
              </a:ext>
            </a:extLst>
          </p:cNvPr>
          <p:cNvSpPr/>
          <p:nvPr/>
        </p:nvSpPr>
        <p:spPr>
          <a:xfrm>
            <a:off x="10437778" y="4972059"/>
            <a:ext cx="1277689" cy="523220"/>
          </a:xfrm>
          <a:prstGeom prst="rect">
            <a:avLst/>
          </a:prstGeom>
        </p:spPr>
        <p:txBody>
          <a:bodyPr wrap="square">
            <a:spAutoFit/>
          </a:bodyPr>
          <a:lstStyle/>
          <a:p>
            <a:pPr algn="ctr"/>
            <a:r>
              <a:rPr lang="en-US" sz="1400" b="1" dirty="0"/>
              <a:t>Equity Market Networking</a:t>
            </a:r>
          </a:p>
        </p:txBody>
      </p:sp>
      <p:sp>
        <p:nvSpPr>
          <p:cNvPr id="24" name="Oval 23">
            <a:extLst>
              <a:ext uri="{FF2B5EF4-FFF2-40B4-BE49-F238E27FC236}">
                <a16:creationId xmlns:a16="http://schemas.microsoft.com/office/drawing/2014/main" id="{27196D95-C859-4748-9F74-5F137E7929E9}"/>
              </a:ext>
            </a:extLst>
          </p:cNvPr>
          <p:cNvSpPr/>
          <p:nvPr/>
        </p:nvSpPr>
        <p:spPr>
          <a:xfrm>
            <a:off x="8786334" y="1682265"/>
            <a:ext cx="1371600" cy="685800"/>
          </a:xfrm>
          <a:prstGeom prst="ellipse">
            <a:avLst/>
          </a:prstGeom>
          <a:solidFill>
            <a:schemeClr val="accent6">
              <a:lumMod val="40000"/>
              <a:lumOff val="60000"/>
            </a:schemeClr>
          </a:solidFill>
          <a:ln/>
        </p:spPr>
        <p:style>
          <a:lnRef idx="1">
            <a:schemeClr val="accent1"/>
          </a:lnRef>
          <a:fillRef idx="2">
            <a:schemeClr val="accent1"/>
          </a:fillRef>
          <a:effectRef idx="1">
            <a:schemeClr val="accent1"/>
          </a:effectRef>
          <a:fontRef idx="minor">
            <a:schemeClr val="dk1"/>
          </a:fontRef>
        </p:style>
        <p:txBody>
          <a:bodyPr rtlCol="0" anchor="ctr"/>
          <a:lstStyle/>
          <a:p>
            <a:pPr algn="ctr"/>
            <a:r>
              <a:rPr lang="en-US" sz="1400" b="1" dirty="0"/>
              <a:t>50000</a:t>
            </a:r>
          </a:p>
          <a:p>
            <a:pPr algn="ctr"/>
            <a:r>
              <a:rPr lang="en-US" sz="1400" b="1" dirty="0">
                <a:solidFill>
                  <a:schemeClr val="tx1"/>
                </a:solidFill>
              </a:rPr>
              <a:t>&amp; 70 </a:t>
            </a:r>
            <a:r>
              <a:rPr lang="en-US" sz="1400" b="1" dirty="0" err="1">
                <a:solidFill>
                  <a:schemeClr val="tx1"/>
                </a:solidFill>
              </a:rPr>
              <a:t>Mn</a:t>
            </a:r>
            <a:endParaRPr lang="en-IN" sz="1400" b="1" dirty="0">
              <a:solidFill>
                <a:schemeClr val="tx1"/>
              </a:solidFill>
            </a:endParaRPr>
          </a:p>
        </p:txBody>
      </p:sp>
      <p:sp>
        <p:nvSpPr>
          <p:cNvPr id="25" name="Rectangle 24">
            <a:extLst>
              <a:ext uri="{FF2B5EF4-FFF2-40B4-BE49-F238E27FC236}">
                <a16:creationId xmlns:a16="http://schemas.microsoft.com/office/drawing/2014/main" id="{1B17A021-6749-47BE-B2AC-B08C6D625141}"/>
              </a:ext>
            </a:extLst>
          </p:cNvPr>
          <p:cNvSpPr/>
          <p:nvPr/>
        </p:nvSpPr>
        <p:spPr>
          <a:xfrm>
            <a:off x="8826241" y="2483693"/>
            <a:ext cx="1291785" cy="954107"/>
          </a:xfrm>
          <a:prstGeom prst="rect">
            <a:avLst/>
          </a:prstGeom>
        </p:spPr>
        <p:txBody>
          <a:bodyPr wrap="square">
            <a:spAutoFit/>
          </a:bodyPr>
          <a:lstStyle/>
          <a:p>
            <a:pPr algn="ctr"/>
            <a:r>
              <a:rPr lang="en-IN" sz="1400" b="1" dirty="0"/>
              <a:t>Cable operators and DTH users</a:t>
            </a:r>
            <a:endParaRPr lang="en-US" sz="1400" b="1" dirty="0">
              <a:solidFill>
                <a:schemeClr val="tx2"/>
              </a:solidFill>
            </a:endParaRPr>
          </a:p>
        </p:txBody>
      </p:sp>
      <p:pic>
        <p:nvPicPr>
          <p:cNvPr id="28" name="Picture 2" descr="Satcom Industry Association India">
            <a:extLst>
              <a:ext uri="{FF2B5EF4-FFF2-40B4-BE49-F238E27FC236}">
                <a16:creationId xmlns:a16="http://schemas.microsoft.com/office/drawing/2014/main" id="{E465A4DD-724C-4F63-BB74-3C7C4DB130F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4953" y="99748"/>
            <a:ext cx="2217070" cy="889794"/>
          </a:xfrm>
          <a:prstGeom prst="rect">
            <a:avLst/>
          </a:prstGeom>
          <a:noFill/>
          <a:extLst>
            <a:ext uri="{909E8E84-426E-40DD-AFC4-6F175D3DCCD1}">
              <a14:hiddenFill xmlns:a14="http://schemas.microsoft.com/office/drawing/2010/main">
                <a:solidFill>
                  <a:srgbClr val="FFFFFF"/>
                </a:solidFill>
              </a14:hiddenFill>
            </a:ext>
          </a:extLst>
        </p:spPr>
      </p:pic>
      <p:sp>
        <p:nvSpPr>
          <p:cNvPr id="22" name="Rectangle 13">
            <a:extLst>
              <a:ext uri="{FF2B5EF4-FFF2-40B4-BE49-F238E27FC236}">
                <a16:creationId xmlns:a16="http://schemas.microsoft.com/office/drawing/2014/main" id="{FD941725-112A-4D0F-BA25-EE31A8AAB290}"/>
              </a:ext>
            </a:extLst>
          </p:cNvPr>
          <p:cNvSpPr>
            <a:spLocks noChangeArrowheads="1"/>
          </p:cNvSpPr>
          <p:nvPr/>
        </p:nvSpPr>
        <p:spPr bwMode="auto">
          <a:xfrm>
            <a:off x="0" y="6229902"/>
            <a:ext cx="12192000" cy="655344"/>
          </a:xfrm>
          <a:prstGeom prst="rect">
            <a:avLst/>
          </a:prstGeom>
          <a:solidFill>
            <a:srgbClr val="002060"/>
          </a:solidFill>
          <a:ln>
            <a:headEnd/>
            <a:tailEnd/>
          </a:ln>
        </p:spPr>
        <p:style>
          <a:lnRef idx="1">
            <a:schemeClr val="accent1"/>
          </a:lnRef>
          <a:fillRef idx="3">
            <a:schemeClr val="accent1"/>
          </a:fillRef>
          <a:effectRef idx="2">
            <a:schemeClr val="accent1"/>
          </a:effectRef>
          <a:fontRef idx="minor">
            <a:schemeClr val="lt1"/>
          </a:fontRef>
        </p:style>
        <p:txBody>
          <a:bodyPr lIns="0" tIns="0" rIns="0" bIns="0" anchor="ctr"/>
          <a:lstStyle>
            <a:lvl1pPr>
              <a:defRPr sz="700">
                <a:solidFill>
                  <a:srgbClr val="3A94D5"/>
                </a:solidFill>
                <a:latin typeface="Arial" charset="0"/>
                <a:ea typeface="MS PGothic" charset="-128"/>
              </a:defRPr>
            </a:lvl1pPr>
            <a:lvl2pPr marL="742950" indent="-285750">
              <a:defRPr sz="700">
                <a:solidFill>
                  <a:srgbClr val="3A94D5"/>
                </a:solidFill>
                <a:latin typeface="Arial" charset="0"/>
                <a:ea typeface="MS PGothic" charset="-128"/>
              </a:defRPr>
            </a:lvl2pPr>
            <a:lvl3pPr marL="1143000" indent="-228600">
              <a:defRPr sz="700">
                <a:solidFill>
                  <a:srgbClr val="3A94D5"/>
                </a:solidFill>
                <a:latin typeface="Arial" charset="0"/>
                <a:ea typeface="MS PGothic" charset="-128"/>
              </a:defRPr>
            </a:lvl3pPr>
            <a:lvl4pPr marL="1600200" indent="-228600">
              <a:defRPr sz="700">
                <a:solidFill>
                  <a:srgbClr val="3A94D5"/>
                </a:solidFill>
                <a:latin typeface="Arial" charset="0"/>
                <a:ea typeface="MS PGothic" charset="-128"/>
              </a:defRPr>
            </a:lvl4pPr>
            <a:lvl5pPr marL="2057400" indent="-228600">
              <a:defRPr sz="700">
                <a:solidFill>
                  <a:srgbClr val="3A94D5"/>
                </a:solidFill>
                <a:latin typeface="Arial" charset="0"/>
                <a:ea typeface="MS PGothic" charset="-128"/>
              </a:defRPr>
            </a:lvl5pPr>
            <a:lvl6pPr marL="2514600" indent="-228600" eaLnBrk="0" fontAlgn="base" hangingPunct="0">
              <a:spcBef>
                <a:spcPct val="0"/>
              </a:spcBef>
              <a:spcAft>
                <a:spcPct val="0"/>
              </a:spcAft>
              <a:defRPr sz="700">
                <a:solidFill>
                  <a:srgbClr val="3A94D5"/>
                </a:solidFill>
                <a:latin typeface="Arial" charset="0"/>
                <a:ea typeface="MS PGothic" charset="-128"/>
              </a:defRPr>
            </a:lvl6pPr>
            <a:lvl7pPr marL="2971800" indent="-228600" eaLnBrk="0" fontAlgn="base" hangingPunct="0">
              <a:spcBef>
                <a:spcPct val="0"/>
              </a:spcBef>
              <a:spcAft>
                <a:spcPct val="0"/>
              </a:spcAft>
              <a:defRPr sz="700">
                <a:solidFill>
                  <a:srgbClr val="3A94D5"/>
                </a:solidFill>
                <a:latin typeface="Arial" charset="0"/>
                <a:ea typeface="MS PGothic" charset="-128"/>
              </a:defRPr>
            </a:lvl7pPr>
            <a:lvl8pPr marL="3429000" indent="-228600" eaLnBrk="0" fontAlgn="base" hangingPunct="0">
              <a:spcBef>
                <a:spcPct val="0"/>
              </a:spcBef>
              <a:spcAft>
                <a:spcPct val="0"/>
              </a:spcAft>
              <a:defRPr sz="700">
                <a:solidFill>
                  <a:srgbClr val="3A94D5"/>
                </a:solidFill>
                <a:latin typeface="Arial" charset="0"/>
                <a:ea typeface="MS PGothic" charset="-128"/>
              </a:defRPr>
            </a:lvl8pPr>
            <a:lvl9pPr marL="3886200" indent="-228600" eaLnBrk="0" fontAlgn="base" hangingPunct="0">
              <a:spcBef>
                <a:spcPct val="0"/>
              </a:spcBef>
              <a:spcAft>
                <a:spcPct val="0"/>
              </a:spcAft>
              <a:defRPr sz="700">
                <a:solidFill>
                  <a:srgbClr val="3A94D5"/>
                </a:solidFill>
                <a:latin typeface="Arial" charset="0"/>
                <a:ea typeface="MS PGothic" charset="-128"/>
              </a:defRPr>
            </a:lvl9pPr>
          </a:lstStyle>
          <a:p>
            <a:pPr algn="ctr" eaLnBrk="0" fontAlgn="base" hangingPunct="0">
              <a:spcBef>
                <a:spcPct val="0"/>
              </a:spcBef>
              <a:spcAft>
                <a:spcPct val="0"/>
              </a:spcAft>
            </a:pPr>
            <a:r>
              <a:rPr lang="en-US" sz="2000" b="1" dirty="0">
                <a:solidFill>
                  <a:schemeClr val="bg1"/>
                </a:solidFill>
                <a:ea typeface="Calibri" panose="020F0502020204030204" pitchFamily="34" charset="0"/>
                <a:cs typeface="Times New Roman" panose="02020603050405020304" pitchFamily="18" charset="0"/>
              </a:rPr>
              <a:t>The Strategic Importance of India’s Space Sector</a:t>
            </a:r>
          </a:p>
        </p:txBody>
      </p:sp>
      <p:graphicFrame>
        <p:nvGraphicFramePr>
          <p:cNvPr id="3" name="Diagram 2"/>
          <p:cNvGraphicFramePr/>
          <p:nvPr>
            <p:extLst>
              <p:ext uri="{D42A27DB-BD31-4B8C-83A1-F6EECF244321}">
                <p14:modId xmlns:p14="http://schemas.microsoft.com/office/powerpoint/2010/main" val="3219283064"/>
              </p:ext>
            </p:extLst>
          </p:nvPr>
        </p:nvGraphicFramePr>
        <p:xfrm>
          <a:off x="133675" y="1469734"/>
          <a:ext cx="5745059" cy="439142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extLst>
      <p:ext uri="{BB962C8B-B14F-4D97-AF65-F5344CB8AC3E}">
        <p14:creationId xmlns:p14="http://schemas.microsoft.com/office/powerpoint/2010/main" val="168493103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02"/>
        <p:cNvGrpSpPr/>
        <p:nvPr/>
      </p:nvGrpSpPr>
      <p:grpSpPr>
        <a:xfrm>
          <a:off x="0" y="0"/>
          <a:ext cx="0" cy="0"/>
          <a:chOff x="0" y="0"/>
          <a:chExt cx="0" cy="0"/>
        </a:xfrm>
      </p:grpSpPr>
      <p:sp>
        <p:nvSpPr>
          <p:cNvPr id="37" name="Rectangle 36">
            <a:extLst>
              <a:ext uri="{FF2B5EF4-FFF2-40B4-BE49-F238E27FC236}">
                <a16:creationId xmlns:a16="http://schemas.microsoft.com/office/drawing/2014/main" id="{810B368D-D033-461D-BA8B-680A904F17AB}"/>
              </a:ext>
            </a:extLst>
          </p:cNvPr>
          <p:cNvSpPr/>
          <p:nvPr/>
        </p:nvSpPr>
        <p:spPr>
          <a:xfrm>
            <a:off x="8479648" y="535850"/>
            <a:ext cx="2883571" cy="17208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b="1" i="1" dirty="0">
              <a:solidFill>
                <a:schemeClr val="tx1">
                  <a:lumMod val="50000"/>
                  <a:lumOff val="50000"/>
                </a:schemeClr>
              </a:solidFill>
            </a:endParaRPr>
          </a:p>
        </p:txBody>
      </p:sp>
      <p:grpSp>
        <p:nvGrpSpPr>
          <p:cNvPr id="2" name="Group 1"/>
          <p:cNvGrpSpPr/>
          <p:nvPr/>
        </p:nvGrpSpPr>
        <p:grpSpPr>
          <a:xfrm>
            <a:off x="257935" y="2219525"/>
            <a:ext cx="1850409" cy="2722892"/>
            <a:chOff x="470261" y="1315864"/>
            <a:chExt cx="1850409" cy="2722892"/>
          </a:xfrm>
        </p:grpSpPr>
        <p:sp>
          <p:nvSpPr>
            <p:cNvPr id="42" name="Rectangle 41">
              <a:extLst>
                <a:ext uri="{FF2B5EF4-FFF2-40B4-BE49-F238E27FC236}">
                  <a16:creationId xmlns:a16="http://schemas.microsoft.com/office/drawing/2014/main" id="{02D12A04-29A9-4A1A-AB28-13513F76DB77}"/>
                </a:ext>
              </a:extLst>
            </p:cNvPr>
            <p:cNvSpPr/>
            <p:nvPr/>
          </p:nvSpPr>
          <p:spPr>
            <a:xfrm>
              <a:off x="470261" y="1315864"/>
              <a:ext cx="1756270" cy="33695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dirty="0">
                  <a:solidFill>
                    <a:srgbClr val="C00000"/>
                  </a:solidFill>
                </a:rPr>
                <a:t>Global Space Mkt </a:t>
              </a:r>
            </a:p>
          </p:txBody>
        </p:sp>
        <p:sp>
          <p:nvSpPr>
            <p:cNvPr id="43" name="Rectangle 42">
              <a:extLst>
                <a:ext uri="{FF2B5EF4-FFF2-40B4-BE49-F238E27FC236}">
                  <a16:creationId xmlns:a16="http://schemas.microsoft.com/office/drawing/2014/main" id="{7639A0F9-C619-4AE5-BA4F-3006B3D12402}"/>
                </a:ext>
              </a:extLst>
            </p:cNvPr>
            <p:cNvSpPr/>
            <p:nvPr/>
          </p:nvSpPr>
          <p:spPr>
            <a:xfrm>
              <a:off x="470261" y="1724582"/>
              <a:ext cx="1756270" cy="598793"/>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t>$447 Bn</a:t>
              </a:r>
            </a:p>
          </p:txBody>
        </p:sp>
        <p:sp>
          <p:nvSpPr>
            <p:cNvPr id="44" name="Rectangle 43">
              <a:extLst>
                <a:ext uri="{FF2B5EF4-FFF2-40B4-BE49-F238E27FC236}">
                  <a16:creationId xmlns:a16="http://schemas.microsoft.com/office/drawing/2014/main" id="{8AE24585-25DA-46A1-9411-97A943A6BB7D}"/>
                </a:ext>
              </a:extLst>
            </p:cNvPr>
            <p:cNvSpPr/>
            <p:nvPr/>
          </p:nvSpPr>
          <p:spPr>
            <a:xfrm>
              <a:off x="475998" y="2448482"/>
              <a:ext cx="717779" cy="22454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accent2"/>
                  </a:solidFill>
                </a:rPr>
                <a:t>India</a:t>
              </a:r>
              <a:endParaRPr lang="en-US" sz="2400" b="1" dirty="0">
                <a:solidFill>
                  <a:schemeClr val="accent2"/>
                </a:solidFill>
              </a:endParaRPr>
            </a:p>
          </p:txBody>
        </p:sp>
        <p:sp>
          <p:nvSpPr>
            <p:cNvPr id="45" name="Rectangle 44">
              <a:extLst>
                <a:ext uri="{FF2B5EF4-FFF2-40B4-BE49-F238E27FC236}">
                  <a16:creationId xmlns:a16="http://schemas.microsoft.com/office/drawing/2014/main" id="{EEFC209B-9705-4871-8721-AA6B5BAF335C}"/>
                </a:ext>
              </a:extLst>
            </p:cNvPr>
            <p:cNvSpPr/>
            <p:nvPr/>
          </p:nvSpPr>
          <p:spPr>
            <a:xfrm>
              <a:off x="470262" y="2715182"/>
              <a:ext cx="729276" cy="598793"/>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dirty="0"/>
                <a:t>$11 billion</a:t>
              </a:r>
            </a:p>
          </p:txBody>
        </p:sp>
        <p:sp>
          <p:nvSpPr>
            <p:cNvPr id="46" name="Rectangle 45">
              <a:extLst>
                <a:ext uri="{FF2B5EF4-FFF2-40B4-BE49-F238E27FC236}">
                  <a16:creationId xmlns:a16="http://schemas.microsoft.com/office/drawing/2014/main" id="{DC5E03EA-95C1-4410-B499-A49233C80055}"/>
                </a:ext>
              </a:extLst>
            </p:cNvPr>
            <p:cNvSpPr/>
            <p:nvPr/>
          </p:nvSpPr>
          <p:spPr>
            <a:xfrm>
              <a:off x="1192277" y="2395142"/>
              <a:ext cx="1069036" cy="29939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a:solidFill>
                    <a:schemeClr val="accent2">
                      <a:lumMod val="75000"/>
                    </a:schemeClr>
                  </a:solidFill>
                </a:rPr>
                <a:t>% of Global</a:t>
              </a:r>
            </a:p>
          </p:txBody>
        </p:sp>
        <p:sp>
          <p:nvSpPr>
            <p:cNvPr id="47" name="Rectangle 46">
              <a:extLst>
                <a:ext uri="{FF2B5EF4-FFF2-40B4-BE49-F238E27FC236}">
                  <a16:creationId xmlns:a16="http://schemas.microsoft.com/office/drawing/2014/main" id="{A3FADF1B-F6CD-4EAC-AE5E-ED0C3943D99E}"/>
                </a:ext>
              </a:extLst>
            </p:cNvPr>
            <p:cNvSpPr/>
            <p:nvPr/>
          </p:nvSpPr>
          <p:spPr>
            <a:xfrm>
              <a:off x="1276567" y="2715182"/>
              <a:ext cx="1016141" cy="598793"/>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a:t>2-3%</a:t>
              </a:r>
            </a:p>
          </p:txBody>
        </p:sp>
        <p:sp>
          <p:nvSpPr>
            <p:cNvPr id="53" name="Rectangle 52">
              <a:extLst>
                <a:ext uri="{FF2B5EF4-FFF2-40B4-BE49-F238E27FC236}">
                  <a16:creationId xmlns:a16="http://schemas.microsoft.com/office/drawing/2014/main" id="{82E73D64-B946-414B-A4D0-416F459174C3}"/>
                </a:ext>
              </a:extLst>
            </p:cNvPr>
            <p:cNvSpPr/>
            <p:nvPr/>
          </p:nvSpPr>
          <p:spPr>
            <a:xfrm>
              <a:off x="477874" y="3367648"/>
              <a:ext cx="748056" cy="338134"/>
            </a:xfrm>
            <a:prstGeom prst="rect">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300" b="1" dirty="0">
                  <a:solidFill>
                    <a:schemeClr val="bg1"/>
                  </a:solidFill>
                </a:rPr>
                <a:t>Budget</a:t>
              </a:r>
            </a:p>
          </p:txBody>
        </p:sp>
        <p:sp>
          <p:nvSpPr>
            <p:cNvPr id="54" name="Rectangle 53">
              <a:extLst>
                <a:ext uri="{FF2B5EF4-FFF2-40B4-BE49-F238E27FC236}">
                  <a16:creationId xmlns:a16="http://schemas.microsoft.com/office/drawing/2014/main" id="{4543DC15-3F6F-48C8-8389-BD57F85EE4B7}"/>
                </a:ext>
              </a:extLst>
            </p:cNvPr>
            <p:cNvSpPr/>
            <p:nvPr/>
          </p:nvSpPr>
          <p:spPr>
            <a:xfrm>
              <a:off x="1278362" y="3367647"/>
              <a:ext cx="1042308" cy="370305"/>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a:t>$1.5 </a:t>
              </a:r>
              <a:r>
                <a:rPr lang="en-US" sz="1400" b="1" dirty="0" err="1"/>
                <a:t>Bn</a:t>
              </a:r>
              <a:endParaRPr lang="en-US" sz="1400" b="1" dirty="0"/>
            </a:p>
          </p:txBody>
        </p:sp>
        <p:sp>
          <p:nvSpPr>
            <p:cNvPr id="55" name="Rectangle 54">
              <a:extLst>
                <a:ext uri="{FF2B5EF4-FFF2-40B4-BE49-F238E27FC236}">
                  <a16:creationId xmlns:a16="http://schemas.microsoft.com/office/drawing/2014/main" id="{B175FA2D-2862-4730-ABF4-5F26019C75E8}"/>
                </a:ext>
              </a:extLst>
            </p:cNvPr>
            <p:cNvSpPr/>
            <p:nvPr/>
          </p:nvSpPr>
          <p:spPr>
            <a:xfrm>
              <a:off x="477874" y="3739394"/>
              <a:ext cx="748056" cy="299362"/>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dirty="0"/>
                <a:t>Sat BB</a:t>
              </a:r>
            </a:p>
          </p:txBody>
        </p:sp>
        <p:sp>
          <p:nvSpPr>
            <p:cNvPr id="56" name="Rectangle 55">
              <a:extLst>
                <a:ext uri="{FF2B5EF4-FFF2-40B4-BE49-F238E27FC236}">
                  <a16:creationId xmlns:a16="http://schemas.microsoft.com/office/drawing/2014/main" id="{DC064796-3B2D-46D3-803F-61C3F3CB5909}"/>
                </a:ext>
              </a:extLst>
            </p:cNvPr>
            <p:cNvSpPr/>
            <p:nvPr/>
          </p:nvSpPr>
          <p:spPr>
            <a:xfrm>
              <a:off x="1278362" y="3750359"/>
              <a:ext cx="1042308" cy="288397"/>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dirty="0"/>
                <a:t>$100 </a:t>
              </a:r>
              <a:r>
                <a:rPr lang="en-US" sz="1600" b="1" dirty="0" err="1"/>
                <a:t>Mn</a:t>
              </a:r>
              <a:endParaRPr lang="en-US" sz="1600" b="1" dirty="0"/>
            </a:p>
          </p:txBody>
        </p:sp>
      </p:grpSp>
      <p:grpSp>
        <p:nvGrpSpPr>
          <p:cNvPr id="3" name="Group 2"/>
          <p:cNvGrpSpPr/>
          <p:nvPr/>
        </p:nvGrpSpPr>
        <p:grpSpPr>
          <a:xfrm>
            <a:off x="2693481" y="1266113"/>
            <a:ext cx="5786168" cy="4047647"/>
            <a:chOff x="2693481" y="-108184"/>
            <a:chExt cx="6547185" cy="4601987"/>
          </a:xfrm>
        </p:grpSpPr>
        <p:cxnSp>
          <p:nvCxnSpPr>
            <p:cNvPr id="30" name="Straight Arrow Connector 29">
              <a:extLst>
                <a:ext uri="{FF2B5EF4-FFF2-40B4-BE49-F238E27FC236}">
                  <a16:creationId xmlns:a16="http://schemas.microsoft.com/office/drawing/2014/main" id="{C0E0FA4C-C1F5-46FC-90B2-70E70BAF1888}"/>
                </a:ext>
              </a:extLst>
            </p:cNvPr>
            <p:cNvCxnSpPr>
              <a:cxnSpLocks/>
            </p:cNvCxnSpPr>
            <p:nvPr/>
          </p:nvCxnSpPr>
          <p:spPr>
            <a:xfrm flipV="1">
              <a:off x="4441820" y="3923123"/>
              <a:ext cx="2" cy="16464"/>
            </a:xfrm>
            <a:prstGeom prst="straightConnector1">
              <a:avLst/>
            </a:prstGeom>
            <a:ln>
              <a:prstDash val="sysDot"/>
              <a:tailEnd type="arrow"/>
            </a:ln>
          </p:spPr>
          <p:style>
            <a:lnRef idx="2">
              <a:schemeClr val="accent2"/>
            </a:lnRef>
            <a:fillRef idx="0">
              <a:schemeClr val="accent2"/>
            </a:fillRef>
            <a:effectRef idx="1">
              <a:schemeClr val="accent2"/>
            </a:effectRef>
            <a:fontRef idx="minor">
              <a:schemeClr val="tx1"/>
            </a:fontRef>
          </p:style>
        </p:cxnSp>
        <p:cxnSp>
          <p:nvCxnSpPr>
            <p:cNvPr id="31" name="Straight Arrow Connector 30">
              <a:extLst>
                <a:ext uri="{FF2B5EF4-FFF2-40B4-BE49-F238E27FC236}">
                  <a16:creationId xmlns:a16="http://schemas.microsoft.com/office/drawing/2014/main" id="{92C2510C-8C42-49B6-922A-E9FAAA1F905E}"/>
                </a:ext>
              </a:extLst>
            </p:cNvPr>
            <p:cNvCxnSpPr>
              <a:cxnSpLocks/>
            </p:cNvCxnSpPr>
            <p:nvPr/>
          </p:nvCxnSpPr>
          <p:spPr>
            <a:xfrm flipV="1">
              <a:off x="4107799" y="2161222"/>
              <a:ext cx="1029411" cy="969471"/>
            </a:xfrm>
            <a:prstGeom prst="straightConnector1">
              <a:avLst/>
            </a:prstGeom>
            <a:ln>
              <a:prstDash val="sysDot"/>
              <a:tailEnd type="arrow"/>
            </a:ln>
          </p:spPr>
          <p:style>
            <a:lnRef idx="2">
              <a:schemeClr val="accent2"/>
            </a:lnRef>
            <a:fillRef idx="0">
              <a:schemeClr val="accent2"/>
            </a:fillRef>
            <a:effectRef idx="1">
              <a:schemeClr val="accent2"/>
            </a:effectRef>
            <a:fontRef idx="minor">
              <a:schemeClr val="tx1"/>
            </a:fontRef>
          </p:style>
        </p:cxnSp>
        <p:cxnSp>
          <p:nvCxnSpPr>
            <p:cNvPr id="32" name="Straight Arrow Connector 31">
              <a:extLst>
                <a:ext uri="{FF2B5EF4-FFF2-40B4-BE49-F238E27FC236}">
                  <a16:creationId xmlns:a16="http://schemas.microsoft.com/office/drawing/2014/main" id="{DF46797F-7FB0-4175-94C2-484BC3E2454B}"/>
                </a:ext>
              </a:extLst>
            </p:cNvPr>
            <p:cNvCxnSpPr>
              <a:cxnSpLocks/>
            </p:cNvCxnSpPr>
            <p:nvPr/>
          </p:nvCxnSpPr>
          <p:spPr>
            <a:xfrm>
              <a:off x="3583778" y="3972921"/>
              <a:ext cx="5421532" cy="0"/>
            </a:xfrm>
            <a:prstGeom prst="straightConnector1">
              <a:avLst/>
            </a:prstGeom>
            <a:ln w="38100">
              <a:solidFill>
                <a:schemeClr val="bg1">
                  <a:lumMod val="65000"/>
                </a:schemeClr>
              </a:solidFill>
              <a:tailEnd type="arrow"/>
            </a:ln>
          </p:spPr>
          <p:style>
            <a:lnRef idx="1">
              <a:schemeClr val="accent1"/>
            </a:lnRef>
            <a:fillRef idx="0">
              <a:schemeClr val="accent1"/>
            </a:fillRef>
            <a:effectRef idx="0">
              <a:schemeClr val="accent1"/>
            </a:effectRef>
            <a:fontRef idx="minor">
              <a:schemeClr val="tx1"/>
            </a:fontRef>
          </p:style>
        </p:cxnSp>
        <p:sp>
          <p:nvSpPr>
            <p:cNvPr id="33" name="Rectangle 32">
              <a:extLst>
                <a:ext uri="{FF2B5EF4-FFF2-40B4-BE49-F238E27FC236}">
                  <a16:creationId xmlns:a16="http://schemas.microsoft.com/office/drawing/2014/main" id="{86C2E745-B215-4187-B53F-F0AFC13D65B0}"/>
                </a:ext>
              </a:extLst>
            </p:cNvPr>
            <p:cNvSpPr/>
            <p:nvPr/>
          </p:nvSpPr>
          <p:spPr>
            <a:xfrm>
              <a:off x="4939903" y="4099252"/>
              <a:ext cx="939449" cy="2273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a:solidFill>
                    <a:schemeClr val="tx1"/>
                  </a:solidFill>
                </a:rPr>
                <a:t>$ 50Bn </a:t>
              </a:r>
            </a:p>
          </p:txBody>
        </p:sp>
        <p:sp>
          <p:nvSpPr>
            <p:cNvPr id="34" name="Rectangle 33">
              <a:extLst>
                <a:ext uri="{FF2B5EF4-FFF2-40B4-BE49-F238E27FC236}">
                  <a16:creationId xmlns:a16="http://schemas.microsoft.com/office/drawing/2014/main" id="{57E6DE80-BCF0-40D5-9426-E06A5F2F982E}"/>
                </a:ext>
              </a:extLst>
            </p:cNvPr>
            <p:cNvSpPr/>
            <p:nvPr/>
          </p:nvSpPr>
          <p:spPr>
            <a:xfrm>
              <a:off x="3222912" y="4081756"/>
              <a:ext cx="1195965" cy="24741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dirty="0">
                  <a:solidFill>
                    <a:schemeClr val="tx1"/>
                  </a:solidFill>
                </a:rPr>
                <a:t>$ 10 </a:t>
              </a:r>
              <a:r>
                <a:rPr lang="en-US" sz="1600" b="1" dirty="0" err="1">
                  <a:solidFill>
                    <a:schemeClr val="tx1"/>
                  </a:solidFill>
                </a:rPr>
                <a:t>Bn</a:t>
              </a:r>
              <a:endParaRPr lang="en-US" sz="1600" b="1" dirty="0">
                <a:solidFill>
                  <a:schemeClr val="tx1"/>
                </a:solidFill>
              </a:endParaRPr>
            </a:p>
          </p:txBody>
        </p:sp>
        <p:sp>
          <p:nvSpPr>
            <p:cNvPr id="35" name="Oval 34">
              <a:extLst>
                <a:ext uri="{FF2B5EF4-FFF2-40B4-BE49-F238E27FC236}">
                  <a16:creationId xmlns:a16="http://schemas.microsoft.com/office/drawing/2014/main" id="{BE49B519-BDA7-428E-A4CE-183C75317ACF}"/>
                </a:ext>
              </a:extLst>
            </p:cNvPr>
            <p:cNvSpPr>
              <a:spLocks noChangeAspect="1"/>
            </p:cNvSpPr>
            <p:nvPr/>
          </p:nvSpPr>
          <p:spPr>
            <a:xfrm>
              <a:off x="3769729" y="3225674"/>
              <a:ext cx="252528" cy="219106"/>
            </a:xfrm>
            <a:prstGeom prst="ellipse">
              <a:avLst/>
            </a:prstGeom>
            <a:solidFill>
              <a:srgbClr val="C0000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t"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l"/>
              <a:endParaRPr lang="en-US" sz="1050" dirty="0"/>
            </a:p>
          </p:txBody>
        </p:sp>
        <p:sp>
          <p:nvSpPr>
            <p:cNvPr id="36" name="Rectangle 35">
              <a:extLst>
                <a:ext uri="{FF2B5EF4-FFF2-40B4-BE49-F238E27FC236}">
                  <a16:creationId xmlns:a16="http://schemas.microsoft.com/office/drawing/2014/main" id="{9CF44286-DFDB-4862-B20C-3011F1CFE4F5}"/>
                </a:ext>
              </a:extLst>
            </p:cNvPr>
            <p:cNvSpPr/>
            <p:nvPr/>
          </p:nvSpPr>
          <p:spPr>
            <a:xfrm>
              <a:off x="5155405" y="796315"/>
              <a:ext cx="1002227" cy="24974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bg1"/>
                  </a:solidFill>
                </a:rPr>
                <a:t>EU</a:t>
              </a:r>
              <a:endParaRPr lang="en-US" sz="1050" dirty="0">
                <a:solidFill>
                  <a:schemeClr val="bg1"/>
                </a:solidFill>
              </a:endParaRPr>
            </a:p>
          </p:txBody>
        </p:sp>
        <p:sp>
          <p:nvSpPr>
            <p:cNvPr id="38" name="Rectangle 37">
              <a:extLst>
                <a:ext uri="{FF2B5EF4-FFF2-40B4-BE49-F238E27FC236}">
                  <a16:creationId xmlns:a16="http://schemas.microsoft.com/office/drawing/2014/main" id="{C785D8B8-B4E3-485E-AAFD-76423668C6F0}"/>
                </a:ext>
              </a:extLst>
            </p:cNvPr>
            <p:cNvSpPr/>
            <p:nvPr/>
          </p:nvSpPr>
          <p:spPr>
            <a:xfrm rot="16200000">
              <a:off x="996762" y="2515496"/>
              <a:ext cx="3675026" cy="28158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i="1" dirty="0">
                  <a:solidFill>
                    <a:srgbClr val="FF0000"/>
                  </a:solidFill>
                  <a:latin typeface="Arial" pitchFamily="34" charset="0"/>
                  <a:cs typeface="Arial" pitchFamily="34" charset="0"/>
                </a:rPr>
                <a:t>Space Mkt </a:t>
              </a:r>
            </a:p>
            <a:p>
              <a:pPr algn="ctr"/>
              <a:r>
                <a:rPr lang="en-US" sz="2000" b="1" i="1" dirty="0">
                  <a:solidFill>
                    <a:srgbClr val="FF0000"/>
                  </a:solidFill>
                  <a:latin typeface="Arial" pitchFamily="34" charset="0"/>
                  <a:cs typeface="Arial" pitchFamily="34" charset="0"/>
                </a:rPr>
                <a:t>Growth Projection</a:t>
              </a:r>
            </a:p>
          </p:txBody>
        </p:sp>
        <p:sp>
          <p:nvSpPr>
            <p:cNvPr id="39" name="Oval 38">
              <a:extLst>
                <a:ext uri="{FF2B5EF4-FFF2-40B4-BE49-F238E27FC236}">
                  <a16:creationId xmlns:a16="http://schemas.microsoft.com/office/drawing/2014/main" id="{9EB6D39B-F968-4006-B587-0F8038543D64}"/>
                </a:ext>
              </a:extLst>
            </p:cNvPr>
            <p:cNvSpPr>
              <a:spLocks noChangeAspect="1"/>
            </p:cNvSpPr>
            <p:nvPr/>
          </p:nvSpPr>
          <p:spPr>
            <a:xfrm>
              <a:off x="8689178" y="3850665"/>
              <a:ext cx="53192" cy="46152"/>
            </a:xfrm>
            <a:prstGeom prst="ellipse">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t"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l"/>
              <a:endParaRPr lang="en-US" sz="900" dirty="0"/>
            </a:p>
          </p:txBody>
        </p:sp>
        <p:sp>
          <p:nvSpPr>
            <p:cNvPr id="40" name="Rectangle 39">
              <a:extLst>
                <a:ext uri="{FF2B5EF4-FFF2-40B4-BE49-F238E27FC236}">
                  <a16:creationId xmlns:a16="http://schemas.microsoft.com/office/drawing/2014/main" id="{E18E1854-2233-4578-AD98-E1D1557039CC}"/>
                </a:ext>
              </a:extLst>
            </p:cNvPr>
            <p:cNvSpPr/>
            <p:nvPr/>
          </p:nvSpPr>
          <p:spPr>
            <a:xfrm>
              <a:off x="2977028" y="1610721"/>
              <a:ext cx="751836" cy="40004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a:solidFill>
                    <a:schemeClr val="tx1"/>
                  </a:solidFill>
                </a:rPr>
                <a:t>15%</a:t>
              </a:r>
            </a:p>
          </p:txBody>
        </p:sp>
        <p:sp>
          <p:nvSpPr>
            <p:cNvPr id="41" name="Rectangle 40">
              <a:extLst>
                <a:ext uri="{FF2B5EF4-FFF2-40B4-BE49-F238E27FC236}">
                  <a16:creationId xmlns:a16="http://schemas.microsoft.com/office/drawing/2014/main" id="{0B31265F-9762-4AF0-99F2-0B2FEA14BD27}"/>
                </a:ext>
              </a:extLst>
            </p:cNvPr>
            <p:cNvSpPr/>
            <p:nvPr/>
          </p:nvSpPr>
          <p:spPr>
            <a:xfrm>
              <a:off x="3177932" y="3172939"/>
              <a:ext cx="458158" cy="29939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dirty="0">
                  <a:solidFill>
                    <a:schemeClr val="tx1"/>
                  </a:solidFill>
                </a:rPr>
                <a:t>3%</a:t>
              </a:r>
            </a:p>
          </p:txBody>
        </p:sp>
        <p:sp>
          <p:nvSpPr>
            <p:cNvPr id="48" name="Rectangle 47">
              <a:extLst>
                <a:ext uri="{FF2B5EF4-FFF2-40B4-BE49-F238E27FC236}">
                  <a16:creationId xmlns:a16="http://schemas.microsoft.com/office/drawing/2014/main" id="{BBEC15A5-2DE5-452C-805C-A975BEA8307E}"/>
                </a:ext>
              </a:extLst>
            </p:cNvPr>
            <p:cNvSpPr/>
            <p:nvPr/>
          </p:nvSpPr>
          <p:spPr>
            <a:xfrm>
              <a:off x="6316420" y="417831"/>
              <a:ext cx="572701" cy="13323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dirty="0">
                  <a:solidFill>
                    <a:schemeClr val="bg1"/>
                  </a:solidFill>
                </a:rPr>
                <a:t>Korea</a:t>
              </a:r>
              <a:endParaRPr lang="en-US" sz="1050" dirty="0">
                <a:solidFill>
                  <a:schemeClr val="bg1"/>
                </a:solidFill>
              </a:endParaRPr>
            </a:p>
          </p:txBody>
        </p:sp>
        <p:sp>
          <p:nvSpPr>
            <p:cNvPr id="49" name="Oval 48">
              <a:extLst>
                <a:ext uri="{FF2B5EF4-FFF2-40B4-BE49-F238E27FC236}">
                  <a16:creationId xmlns:a16="http://schemas.microsoft.com/office/drawing/2014/main" id="{8656EC99-78B4-4A51-9AF9-AF952F8F84C7}"/>
                </a:ext>
              </a:extLst>
            </p:cNvPr>
            <p:cNvSpPr>
              <a:spLocks noChangeAspect="1"/>
            </p:cNvSpPr>
            <p:nvPr/>
          </p:nvSpPr>
          <p:spPr>
            <a:xfrm>
              <a:off x="4905752" y="1449874"/>
              <a:ext cx="1148090" cy="774801"/>
            </a:xfrm>
            <a:prstGeom prst="ellipse">
              <a:avLst/>
            </a:prstGeom>
            <a:solidFill>
              <a:srgbClr val="C00000"/>
            </a:solidFill>
            <a:ln>
              <a:solidFill>
                <a:srgbClr val="FFFF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t"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en-US" sz="1600" b="1" dirty="0"/>
                <a:t>India </a:t>
              </a:r>
              <a:r>
                <a:rPr lang="en-US" sz="1400" b="1" dirty="0"/>
                <a:t>2030</a:t>
              </a:r>
            </a:p>
          </p:txBody>
        </p:sp>
        <p:sp>
          <p:nvSpPr>
            <p:cNvPr id="50" name="TextBox 49">
              <a:extLst>
                <a:ext uri="{FF2B5EF4-FFF2-40B4-BE49-F238E27FC236}">
                  <a16:creationId xmlns:a16="http://schemas.microsoft.com/office/drawing/2014/main" id="{B8E425E7-79EC-4F16-9292-A595E28EB672}"/>
                </a:ext>
              </a:extLst>
            </p:cNvPr>
            <p:cNvSpPr txBox="1"/>
            <p:nvPr/>
          </p:nvSpPr>
          <p:spPr>
            <a:xfrm>
              <a:off x="6429543" y="3188274"/>
              <a:ext cx="1938112" cy="656114"/>
            </a:xfrm>
            <a:prstGeom prst="rect">
              <a:avLst/>
            </a:prstGeom>
            <a:solidFill>
              <a:schemeClr val="accent2">
                <a:lumMod val="40000"/>
                <a:lumOff val="60000"/>
              </a:schemeClr>
            </a:solidFill>
          </p:spPr>
          <p:txBody>
            <a:bodyPr wrap="square" rtlCol="0">
              <a:spAutoFit/>
            </a:bodyPr>
            <a:lstStyle/>
            <a:p>
              <a:r>
                <a:rPr lang="en-IN" sz="1050" b="1" i="1" dirty="0"/>
                <a:t>ISRO : DoS need 10-fold strengthening to meet the increasing</a:t>
              </a:r>
              <a:endParaRPr lang="en-IN" sz="800" i="1" dirty="0"/>
            </a:p>
          </p:txBody>
        </p:sp>
        <p:sp>
          <p:nvSpPr>
            <p:cNvPr id="51" name="Right Brace 50">
              <a:extLst>
                <a:ext uri="{FF2B5EF4-FFF2-40B4-BE49-F238E27FC236}">
                  <a16:creationId xmlns:a16="http://schemas.microsoft.com/office/drawing/2014/main" id="{ED7CF554-88BE-4AC2-BA34-834E0BB5712E}"/>
                </a:ext>
              </a:extLst>
            </p:cNvPr>
            <p:cNvSpPr/>
            <p:nvPr/>
          </p:nvSpPr>
          <p:spPr>
            <a:xfrm>
              <a:off x="6320412" y="2517360"/>
              <a:ext cx="45719" cy="785888"/>
            </a:xfrm>
            <a:prstGeom prst="rightBrace">
              <a:avLst/>
            </a:prstGeom>
          </p:spPr>
          <p:style>
            <a:lnRef idx="2">
              <a:schemeClr val="accent2"/>
            </a:lnRef>
            <a:fillRef idx="0">
              <a:schemeClr val="accent2"/>
            </a:fillRef>
            <a:effectRef idx="1">
              <a:schemeClr val="accent2"/>
            </a:effectRef>
            <a:fontRef idx="minor">
              <a:schemeClr val="tx1"/>
            </a:fontRef>
          </p:style>
          <p:txBody>
            <a:bodyPr rtlCol="0" anchor="ctr"/>
            <a:lstStyle/>
            <a:p>
              <a:pPr algn="ctr"/>
              <a:endParaRPr lang="en-IN"/>
            </a:p>
          </p:txBody>
        </p:sp>
        <p:sp>
          <p:nvSpPr>
            <p:cNvPr id="52" name="TextBox 51">
              <a:extLst>
                <a:ext uri="{FF2B5EF4-FFF2-40B4-BE49-F238E27FC236}">
                  <a16:creationId xmlns:a16="http://schemas.microsoft.com/office/drawing/2014/main" id="{4C42D393-897E-49F6-B78E-AA5F1D15F1F9}"/>
                </a:ext>
              </a:extLst>
            </p:cNvPr>
            <p:cNvSpPr txBox="1"/>
            <p:nvPr/>
          </p:nvSpPr>
          <p:spPr>
            <a:xfrm rot="5400000">
              <a:off x="6336977" y="2653753"/>
              <a:ext cx="824266" cy="461665"/>
            </a:xfrm>
            <a:prstGeom prst="rect">
              <a:avLst/>
            </a:prstGeom>
            <a:noFill/>
          </p:spPr>
          <p:txBody>
            <a:bodyPr wrap="square" rtlCol="0">
              <a:spAutoFit/>
            </a:bodyPr>
            <a:lstStyle/>
            <a:p>
              <a:pPr algn="ctr"/>
              <a:r>
                <a:rPr lang="en-IN" sz="1200" dirty="0"/>
                <a:t>48% CAGR</a:t>
              </a:r>
            </a:p>
          </p:txBody>
        </p:sp>
        <p:sp>
          <p:nvSpPr>
            <p:cNvPr id="78" name="Rectangle 77">
              <a:extLst>
                <a:ext uri="{FF2B5EF4-FFF2-40B4-BE49-F238E27FC236}">
                  <a16:creationId xmlns:a16="http://schemas.microsoft.com/office/drawing/2014/main" id="{622C5CBC-9BA9-4977-8459-074133956099}"/>
                </a:ext>
              </a:extLst>
            </p:cNvPr>
            <p:cNvSpPr/>
            <p:nvPr/>
          </p:nvSpPr>
          <p:spPr>
            <a:xfrm>
              <a:off x="6157632" y="4106333"/>
              <a:ext cx="939449" cy="20887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a:solidFill>
                    <a:schemeClr val="tx1"/>
                  </a:solidFill>
                </a:rPr>
                <a:t>$ 100Bn </a:t>
              </a:r>
            </a:p>
          </p:txBody>
        </p:sp>
        <p:sp>
          <p:nvSpPr>
            <p:cNvPr id="79" name="Rectangle 78">
              <a:extLst>
                <a:ext uri="{FF2B5EF4-FFF2-40B4-BE49-F238E27FC236}">
                  <a16:creationId xmlns:a16="http://schemas.microsoft.com/office/drawing/2014/main" id="{7B0DD13C-1071-47BE-9230-7D111FF66DA9}"/>
                </a:ext>
              </a:extLst>
            </p:cNvPr>
            <p:cNvSpPr/>
            <p:nvPr/>
          </p:nvSpPr>
          <p:spPr>
            <a:xfrm>
              <a:off x="7939636" y="4049027"/>
              <a:ext cx="1301030" cy="317584"/>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a:solidFill>
                    <a:schemeClr val="tx1"/>
                  </a:solidFill>
                </a:rPr>
                <a:t>$ 1 Trillion </a:t>
              </a:r>
            </a:p>
          </p:txBody>
        </p:sp>
        <p:sp>
          <p:nvSpPr>
            <p:cNvPr id="80" name="Oval 79">
              <a:extLst>
                <a:ext uri="{FF2B5EF4-FFF2-40B4-BE49-F238E27FC236}">
                  <a16:creationId xmlns:a16="http://schemas.microsoft.com/office/drawing/2014/main" id="{4839447B-B878-4AC2-A621-42525A7FCDDA}"/>
                </a:ext>
              </a:extLst>
            </p:cNvPr>
            <p:cNvSpPr>
              <a:spLocks noChangeAspect="1"/>
            </p:cNvSpPr>
            <p:nvPr/>
          </p:nvSpPr>
          <p:spPr>
            <a:xfrm>
              <a:off x="7863771" y="-108184"/>
              <a:ext cx="1316042" cy="1141858"/>
            </a:xfrm>
            <a:prstGeom prst="ellipse">
              <a:avLst/>
            </a:prstGeom>
            <a:solidFill>
              <a:srgbClr val="FFC000"/>
            </a:solidFill>
            <a:ln/>
          </p:spPr>
          <p:style>
            <a:lnRef idx="2">
              <a:schemeClr val="accent6">
                <a:shade val="50000"/>
              </a:schemeClr>
            </a:lnRef>
            <a:fillRef idx="1">
              <a:schemeClr val="accent6"/>
            </a:fillRef>
            <a:effectRef idx="0">
              <a:schemeClr val="accent6"/>
            </a:effectRef>
            <a:fontRef idx="minor">
              <a:schemeClr val="lt1"/>
            </a:fontRef>
          </p:style>
          <p:txBody>
            <a:bodyPr rot="0" spcFirstLastPara="0" vert="horz" wrap="square" lIns="91440" tIns="45720" rIns="91440" bIns="45720" numCol="1" spcCol="0" rtlCol="0" fromWordArt="0" anchor="t"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en-US" sz="1300" b="1" i="1" dirty="0">
                  <a:solidFill>
                    <a:schemeClr val="bg1"/>
                  </a:solidFill>
                </a:rPr>
                <a:t>Global Space Mkt 2040</a:t>
              </a:r>
            </a:p>
          </p:txBody>
        </p:sp>
        <p:sp>
          <p:nvSpPr>
            <p:cNvPr id="81" name="Oval 80">
              <a:extLst>
                <a:ext uri="{FF2B5EF4-FFF2-40B4-BE49-F238E27FC236}">
                  <a16:creationId xmlns:a16="http://schemas.microsoft.com/office/drawing/2014/main" id="{518111AF-F101-469B-B032-F332FFC38440}"/>
                </a:ext>
              </a:extLst>
            </p:cNvPr>
            <p:cNvSpPr>
              <a:spLocks noChangeAspect="1"/>
            </p:cNvSpPr>
            <p:nvPr/>
          </p:nvSpPr>
          <p:spPr>
            <a:xfrm>
              <a:off x="6589761" y="684472"/>
              <a:ext cx="1339234" cy="1001172"/>
            </a:xfrm>
            <a:prstGeom prst="ellipse">
              <a:avLst/>
            </a:prstGeom>
            <a:solidFill>
              <a:srgbClr val="FFC000"/>
            </a:solidFill>
            <a:ln/>
          </p:spPr>
          <p:style>
            <a:lnRef idx="2">
              <a:schemeClr val="accent6">
                <a:shade val="50000"/>
              </a:schemeClr>
            </a:lnRef>
            <a:fillRef idx="1">
              <a:schemeClr val="accent6"/>
            </a:fillRef>
            <a:effectRef idx="0">
              <a:schemeClr val="accent6"/>
            </a:effectRef>
            <a:fontRef idx="minor">
              <a:schemeClr val="lt1"/>
            </a:fontRef>
          </p:style>
          <p:txBody>
            <a:bodyPr rot="0" spcFirstLastPara="0" vert="horz" wrap="square" lIns="91440" tIns="45720" rIns="91440" bIns="45720" numCol="1" spcCol="0" rtlCol="0" fromWordArt="0" anchor="t"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en-US" sz="1400" b="1" dirty="0"/>
                <a:t>Global $447B</a:t>
              </a:r>
            </a:p>
            <a:p>
              <a:pPr algn="ctr"/>
              <a:r>
                <a:rPr lang="en-US" sz="1400" b="1" dirty="0"/>
                <a:t>2020</a:t>
              </a:r>
              <a:endParaRPr lang="en-US" sz="1200" b="1" dirty="0"/>
            </a:p>
          </p:txBody>
        </p:sp>
        <p:cxnSp>
          <p:nvCxnSpPr>
            <p:cNvPr id="82" name="Straight Arrow Connector 81">
              <a:extLst>
                <a:ext uri="{FF2B5EF4-FFF2-40B4-BE49-F238E27FC236}">
                  <a16:creationId xmlns:a16="http://schemas.microsoft.com/office/drawing/2014/main" id="{1A2E26A1-28F9-4497-A1CC-36ECF2CD8D8F}"/>
                </a:ext>
              </a:extLst>
            </p:cNvPr>
            <p:cNvCxnSpPr>
              <a:cxnSpLocks/>
            </p:cNvCxnSpPr>
            <p:nvPr/>
          </p:nvCxnSpPr>
          <p:spPr>
            <a:xfrm flipV="1">
              <a:off x="5382356" y="2302414"/>
              <a:ext cx="18519" cy="1548484"/>
            </a:xfrm>
            <a:prstGeom prst="straightConnector1">
              <a:avLst/>
            </a:prstGeom>
            <a:ln>
              <a:prstDash val="sysDot"/>
              <a:tailEnd type="arrow"/>
            </a:ln>
          </p:spPr>
          <p:style>
            <a:lnRef idx="2">
              <a:schemeClr val="accent2"/>
            </a:lnRef>
            <a:fillRef idx="0">
              <a:schemeClr val="accent2"/>
            </a:fillRef>
            <a:effectRef idx="1">
              <a:schemeClr val="accent2"/>
            </a:effectRef>
            <a:fontRef idx="minor">
              <a:schemeClr val="tx1"/>
            </a:fontRef>
          </p:style>
        </p:cxnSp>
        <p:cxnSp>
          <p:nvCxnSpPr>
            <p:cNvPr id="83" name="Straight Arrow Connector 82">
              <a:extLst>
                <a:ext uri="{FF2B5EF4-FFF2-40B4-BE49-F238E27FC236}">
                  <a16:creationId xmlns:a16="http://schemas.microsoft.com/office/drawing/2014/main" id="{22573772-5E87-4F1B-91DB-8BFC3F4946D4}"/>
                </a:ext>
              </a:extLst>
            </p:cNvPr>
            <p:cNvCxnSpPr>
              <a:cxnSpLocks/>
            </p:cNvCxnSpPr>
            <p:nvPr/>
          </p:nvCxnSpPr>
          <p:spPr>
            <a:xfrm flipV="1">
              <a:off x="8479648" y="1121323"/>
              <a:ext cx="50209" cy="2752418"/>
            </a:xfrm>
            <a:prstGeom prst="straightConnector1">
              <a:avLst/>
            </a:prstGeom>
            <a:ln>
              <a:solidFill>
                <a:srgbClr val="002060"/>
              </a:solidFill>
              <a:prstDash val="sysDot"/>
              <a:tailEnd type="arrow"/>
            </a:ln>
          </p:spPr>
          <p:style>
            <a:lnRef idx="2">
              <a:schemeClr val="accent2"/>
            </a:lnRef>
            <a:fillRef idx="0">
              <a:schemeClr val="accent2"/>
            </a:fillRef>
            <a:effectRef idx="1">
              <a:schemeClr val="accent2"/>
            </a:effectRef>
            <a:fontRef idx="minor">
              <a:schemeClr val="tx1"/>
            </a:fontRef>
          </p:style>
        </p:cxnSp>
      </p:grpSp>
      <p:sp>
        <p:nvSpPr>
          <p:cNvPr id="92" name="TextBox 91">
            <a:extLst>
              <a:ext uri="{FF2B5EF4-FFF2-40B4-BE49-F238E27FC236}">
                <a16:creationId xmlns:a16="http://schemas.microsoft.com/office/drawing/2014/main" id="{23065335-4B99-49CC-B420-5B7EC89F1EB0}"/>
              </a:ext>
            </a:extLst>
          </p:cNvPr>
          <p:cNvSpPr txBox="1"/>
          <p:nvPr/>
        </p:nvSpPr>
        <p:spPr>
          <a:xfrm>
            <a:off x="0" y="6435068"/>
            <a:ext cx="12192000" cy="400110"/>
          </a:xfrm>
          <a:prstGeom prst="rect">
            <a:avLst/>
          </a:prstGeom>
          <a:solidFill>
            <a:srgbClr val="002060"/>
          </a:solidFill>
        </p:spPr>
        <p:style>
          <a:lnRef idx="1">
            <a:schemeClr val="accent1"/>
          </a:lnRef>
          <a:fillRef idx="3">
            <a:schemeClr val="accent1"/>
          </a:fillRef>
          <a:effectRef idx="2">
            <a:schemeClr val="accent1"/>
          </a:effectRef>
          <a:fontRef idx="minor">
            <a:schemeClr val="lt1"/>
          </a:fontRef>
        </p:style>
        <p:txBody>
          <a:bodyPr wrap="square" anchor="ctr">
            <a:spAutoFit/>
          </a:bodyPr>
          <a:lstStyle/>
          <a:p>
            <a:pPr lvl="0" algn="ctr"/>
            <a:r>
              <a:rPr lang="en-US" sz="2000" dirty="0"/>
              <a:t>India’s Space economy has the potential to garner 10%-15% of the global space market share by 2030</a:t>
            </a:r>
          </a:p>
        </p:txBody>
      </p:sp>
      <p:pic>
        <p:nvPicPr>
          <p:cNvPr id="57" name="Picture 2" descr="Satcom Industry Association India">
            <a:extLst>
              <a:ext uri="{FF2B5EF4-FFF2-40B4-BE49-F238E27FC236}">
                <a16:creationId xmlns:a16="http://schemas.microsoft.com/office/drawing/2014/main" id="{E465A4DD-724C-4F63-BB74-3C7C4DB130F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4953" y="99748"/>
            <a:ext cx="2217070" cy="889794"/>
          </a:xfrm>
          <a:prstGeom prst="rect">
            <a:avLst/>
          </a:prstGeom>
          <a:noFill/>
          <a:extLst>
            <a:ext uri="{909E8E84-426E-40DD-AFC4-6F175D3DCCD1}">
              <a14:hiddenFill xmlns:a14="http://schemas.microsoft.com/office/drawing/2010/main">
                <a:solidFill>
                  <a:srgbClr val="FFFFFF"/>
                </a:solidFill>
              </a14:hiddenFill>
            </a:ext>
          </a:extLst>
        </p:spPr>
      </p:pic>
      <p:sp>
        <p:nvSpPr>
          <p:cNvPr id="58" name="Google Shape;204;p4"/>
          <p:cNvSpPr txBox="1">
            <a:spLocks/>
          </p:cNvSpPr>
          <p:nvPr/>
        </p:nvSpPr>
        <p:spPr>
          <a:xfrm>
            <a:off x="2839992" y="0"/>
            <a:ext cx="8917055" cy="1162051"/>
          </a:xfrm>
          <a:prstGeom prst="rect">
            <a:avLst/>
          </a:prstGeom>
          <a:noFill/>
          <a:ln w="28575">
            <a:noFill/>
          </a:ln>
        </p:spPr>
        <p:txBody>
          <a:bodyPr spcFirstLastPara="1" vert="horz" wrap="square" lIns="121900" tIns="60933" rIns="121900" bIns="60933" rtlCol="0" anchor="ctr" anchorCtr="0">
            <a:noAutofit/>
          </a:bodyPr>
          <a:lstStyle>
            <a:lvl1pPr algn="r" defTabSz="914400" rtl="0" eaLnBrk="1" latinLnBrk="0" hangingPunct="1">
              <a:lnSpc>
                <a:spcPct val="90000"/>
              </a:lnSpc>
              <a:spcBef>
                <a:spcPct val="0"/>
              </a:spcBef>
              <a:buNone/>
              <a:defRPr sz="4400" b="1" kern="1200">
                <a:solidFill>
                  <a:schemeClr val="tx1"/>
                </a:solidFill>
                <a:latin typeface="+mj-lt"/>
                <a:ea typeface="+mj-ea"/>
                <a:cs typeface="+mj-cs"/>
              </a:defRPr>
            </a:lvl1pPr>
          </a:lstStyle>
          <a:p>
            <a:pPr>
              <a:spcBef>
                <a:spcPts val="0"/>
              </a:spcBef>
              <a:buClr>
                <a:srgbClr val="005DAC"/>
              </a:buClr>
              <a:buSzPts val="2800"/>
            </a:pPr>
            <a:r>
              <a:rPr lang="en-US" sz="2800" dirty="0">
                <a:solidFill>
                  <a:srgbClr val="002060"/>
                </a:solidFill>
                <a:latin typeface="Calibri" charset="0"/>
                <a:ea typeface="MS PGothic" charset="-128"/>
                <a:cs typeface="+mn-cs"/>
              </a:rPr>
              <a:t>Space Economy Growth Powered by Non-Terrestrial GEO LEO and MEO technologies</a:t>
            </a:r>
          </a:p>
        </p:txBody>
      </p:sp>
      <p:sp>
        <p:nvSpPr>
          <p:cNvPr id="5" name="Rectangle 4"/>
          <p:cNvSpPr/>
          <p:nvPr/>
        </p:nvSpPr>
        <p:spPr>
          <a:xfrm>
            <a:off x="8783893" y="1340537"/>
            <a:ext cx="3311726" cy="4324217"/>
          </a:xfrm>
          <a:prstGeom prst="rect">
            <a:avLst/>
          </a:prstGeom>
        </p:spPr>
        <p:style>
          <a:lnRef idx="1">
            <a:schemeClr val="accent4"/>
          </a:lnRef>
          <a:fillRef idx="2">
            <a:schemeClr val="accent4"/>
          </a:fillRef>
          <a:effectRef idx="1">
            <a:schemeClr val="accent4"/>
          </a:effectRef>
          <a:fontRef idx="minor">
            <a:schemeClr val="dk1"/>
          </a:fontRef>
        </p:style>
        <p:txBody>
          <a:bodyPr rtlCol="0" anchor="ctr"/>
          <a:lstStyle/>
          <a:p>
            <a:r>
              <a:rPr lang="en-US" sz="2000" b="1" dirty="0">
                <a:solidFill>
                  <a:schemeClr val="tx1"/>
                </a:solidFill>
              </a:rPr>
              <a:t>“</a:t>
            </a:r>
            <a:r>
              <a:rPr lang="en-US" sz="2000" b="1" i="1" dirty="0">
                <a:solidFill>
                  <a:schemeClr val="tx1"/>
                </a:solidFill>
              </a:rPr>
              <a:t>private sector participation in the Indian space sector is expected to capture a larger share of the global space economy, which was close to USD 447 billion in 2020”.</a:t>
            </a:r>
          </a:p>
          <a:p>
            <a:pPr algn="ctr"/>
            <a:r>
              <a:rPr lang="en-US" i="1" dirty="0">
                <a:solidFill>
                  <a:schemeClr val="tx1"/>
                </a:solidFill>
              </a:rPr>
              <a:t>-</a:t>
            </a:r>
            <a:r>
              <a:rPr lang="en-US" dirty="0">
                <a:solidFill>
                  <a:schemeClr val="tx1"/>
                </a:solidFill>
              </a:rPr>
              <a:t>Finance Minister Budget 2022</a:t>
            </a:r>
          </a:p>
        </p:txBody>
      </p:sp>
    </p:spTree>
    <p:extLst>
      <p:ext uri="{BB962C8B-B14F-4D97-AF65-F5344CB8AC3E}">
        <p14:creationId xmlns:p14="http://schemas.microsoft.com/office/powerpoint/2010/main" val="160775627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2590014" y="12199"/>
            <a:ext cx="9601986" cy="822920"/>
          </a:xfrm>
        </p:spPr>
        <p:txBody>
          <a:bodyPr>
            <a:normAutofit fontScale="90000"/>
          </a:bodyPr>
          <a:lstStyle/>
          <a:p>
            <a:pPr algn="r"/>
            <a:r>
              <a:rPr lang="en-US" sz="2800" b="1" dirty="0">
                <a:latin typeface="+mn-lt"/>
              </a:rPr>
              <a:t>Need liberalized guidelines for Space Tech Applications Sector in India</a:t>
            </a:r>
          </a:p>
        </p:txBody>
      </p:sp>
      <p:pic>
        <p:nvPicPr>
          <p:cNvPr id="5" name="Picture 2" descr="Satcom Industry Association India">
            <a:extLst>
              <a:ext uri="{FF2B5EF4-FFF2-40B4-BE49-F238E27FC236}">
                <a16:creationId xmlns:a16="http://schemas.microsoft.com/office/drawing/2014/main" id="{1D0793B0-6225-47AF-BF96-A196354726E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8439" y="91231"/>
            <a:ext cx="2217070" cy="889794"/>
          </a:xfrm>
          <a:prstGeom prst="rect">
            <a:avLst/>
          </a:prstGeom>
          <a:noFill/>
          <a:extLst>
            <a:ext uri="{909E8E84-426E-40DD-AFC4-6F175D3DCCD1}">
              <a14:hiddenFill xmlns:a14="http://schemas.microsoft.com/office/drawing/2010/main">
                <a:solidFill>
                  <a:srgbClr val="FFFFFF"/>
                </a:solidFill>
              </a14:hiddenFill>
            </a:ext>
          </a:extLst>
        </p:spPr>
      </p:pic>
      <p:sp>
        <p:nvSpPr>
          <p:cNvPr id="6" name="Rectangle 5"/>
          <p:cNvSpPr/>
          <p:nvPr/>
        </p:nvSpPr>
        <p:spPr>
          <a:xfrm>
            <a:off x="7083380" y="1578068"/>
            <a:ext cx="4992710" cy="4016484"/>
          </a:xfrm>
          <a:prstGeom prst="rect">
            <a:avLst/>
          </a:prstGeom>
        </p:spPr>
        <p:txBody>
          <a:bodyPr wrap="square">
            <a:spAutoFit/>
          </a:bodyPr>
          <a:lstStyle/>
          <a:p>
            <a:r>
              <a:rPr lang="en-US" sz="1600" dirty="0">
                <a:latin typeface="+mn-lt"/>
              </a:rPr>
              <a:t>The Upstream sector is 33% of the space market. </a:t>
            </a:r>
          </a:p>
          <a:p>
            <a:endParaRPr lang="en-US" sz="1600" dirty="0">
              <a:latin typeface="+mn-lt"/>
            </a:endParaRPr>
          </a:p>
          <a:p>
            <a:r>
              <a:rPr lang="en-US" sz="1600" dirty="0">
                <a:latin typeface="+mn-lt"/>
              </a:rPr>
              <a:t>The Satellite manufacturing and launch market is nearly half a billion dollar Industry whereas global market is $23 Billion.</a:t>
            </a:r>
          </a:p>
          <a:p>
            <a:endParaRPr lang="en-US" sz="1600" dirty="0">
              <a:latin typeface="+mn-lt"/>
            </a:endParaRPr>
          </a:p>
          <a:p>
            <a:r>
              <a:rPr lang="en-US" sz="1600" dirty="0">
                <a:latin typeface="+mn-lt"/>
              </a:rPr>
              <a:t>Space Tech Applications Sector is </a:t>
            </a:r>
            <a:r>
              <a:rPr lang="en-US" sz="1600" b="1" dirty="0">
                <a:latin typeface="+mn-lt"/>
              </a:rPr>
              <a:t>$4.7 Billion Industry, 67%  of Space Sector. The demand for space applications is massive and as per former </a:t>
            </a:r>
            <a:r>
              <a:rPr lang="en-IN" sz="1600" dirty="0"/>
              <a:t>ISRO chief Dr K Sivan: Department of Space need 10-fold strengthening to meet the increasing Demand</a:t>
            </a:r>
            <a:endParaRPr lang="en-IN" sz="1100" dirty="0"/>
          </a:p>
          <a:p>
            <a:endParaRPr lang="en-US" sz="1600" b="1" dirty="0">
              <a:latin typeface="+mn-lt"/>
            </a:endParaRPr>
          </a:p>
          <a:p>
            <a:endParaRPr lang="en-US" sz="1600" b="1" dirty="0">
              <a:latin typeface="+mn-lt"/>
            </a:endParaRPr>
          </a:p>
          <a:p>
            <a:endParaRPr lang="en-US" sz="1600" b="1" dirty="0"/>
          </a:p>
          <a:p>
            <a:endParaRPr lang="en-US" sz="1600" dirty="0">
              <a:latin typeface="+mn-lt"/>
            </a:endParaRPr>
          </a:p>
          <a:p>
            <a:endParaRPr lang="en-US" sz="1500" dirty="0"/>
          </a:p>
        </p:txBody>
      </p:sp>
      <p:graphicFrame>
        <p:nvGraphicFramePr>
          <p:cNvPr id="7" name="Chart 6"/>
          <p:cNvGraphicFramePr/>
          <p:nvPr>
            <p:extLst>
              <p:ext uri="{D42A27DB-BD31-4B8C-83A1-F6EECF244321}">
                <p14:modId xmlns:p14="http://schemas.microsoft.com/office/powerpoint/2010/main" val="3801971923"/>
              </p:ext>
            </p:extLst>
          </p:nvPr>
        </p:nvGraphicFramePr>
        <p:xfrm>
          <a:off x="283184" y="1195212"/>
          <a:ext cx="6676988" cy="3987099"/>
        </p:xfrm>
        <a:graphic>
          <a:graphicData uri="http://schemas.openxmlformats.org/drawingml/2006/chart">
            <c:chart xmlns:c="http://schemas.openxmlformats.org/drawingml/2006/chart" xmlns:r="http://schemas.openxmlformats.org/officeDocument/2006/relationships" r:id="rId3"/>
          </a:graphicData>
        </a:graphic>
      </p:graphicFrame>
      <p:sp>
        <p:nvSpPr>
          <p:cNvPr id="9" name="Rectangle 8"/>
          <p:cNvSpPr/>
          <p:nvPr/>
        </p:nvSpPr>
        <p:spPr>
          <a:xfrm>
            <a:off x="253041" y="4262027"/>
            <a:ext cx="2485030" cy="338554"/>
          </a:xfrm>
          <a:prstGeom prst="rect">
            <a:avLst/>
          </a:prstGeom>
        </p:spPr>
        <p:txBody>
          <a:bodyPr wrap="square">
            <a:spAutoFit/>
          </a:bodyPr>
          <a:lstStyle/>
          <a:p>
            <a:r>
              <a:rPr lang="en-IN" sz="1600" b="1" dirty="0">
                <a:solidFill>
                  <a:schemeClr val="accent2"/>
                </a:solidFill>
                <a:cs typeface="Aparajita" pitchFamily="34" charset="0"/>
              </a:rPr>
              <a:t>Space Application -  4.7</a:t>
            </a:r>
          </a:p>
        </p:txBody>
      </p:sp>
      <p:sp>
        <p:nvSpPr>
          <p:cNvPr id="11" name="TextBox 10">
            <a:extLst>
              <a:ext uri="{FF2B5EF4-FFF2-40B4-BE49-F238E27FC236}">
                <a16:creationId xmlns:a16="http://schemas.microsoft.com/office/drawing/2014/main" id="{21CC6372-A879-4C52-A34E-B6AF5216AC0E}"/>
              </a:ext>
            </a:extLst>
          </p:cNvPr>
          <p:cNvSpPr txBox="1"/>
          <p:nvPr/>
        </p:nvSpPr>
        <p:spPr>
          <a:xfrm>
            <a:off x="128439" y="5182311"/>
            <a:ext cx="2734235" cy="261610"/>
          </a:xfrm>
          <a:prstGeom prst="rect">
            <a:avLst/>
          </a:prstGeom>
          <a:noFill/>
        </p:spPr>
        <p:txBody>
          <a:bodyPr wrap="square">
            <a:spAutoFit/>
          </a:bodyPr>
          <a:lstStyle/>
          <a:p>
            <a:r>
              <a:rPr lang="en-US" sz="1100" dirty="0"/>
              <a:t>Quoting Former ISRO Chief, Dr. K Sivan </a:t>
            </a:r>
            <a:endParaRPr lang="en-IN" sz="1100" dirty="0"/>
          </a:p>
        </p:txBody>
      </p:sp>
      <p:sp>
        <p:nvSpPr>
          <p:cNvPr id="12" name="Rectangle 11">
            <a:extLst>
              <a:ext uri="{FF2B5EF4-FFF2-40B4-BE49-F238E27FC236}">
                <a16:creationId xmlns:a16="http://schemas.microsoft.com/office/drawing/2014/main" id="{BAEBD0B7-1F17-4B1E-822C-B994C8C533D9}"/>
              </a:ext>
            </a:extLst>
          </p:cNvPr>
          <p:cNvSpPr/>
          <p:nvPr/>
        </p:nvSpPr>
        <p:spPr>
          <a:xfrm>
            <a:off x="253041" y="4552892"/>
            <a:ext cx="2309298" cy="338554"/>
          </a:xfrm>
          <a:prstGeom prst="rect">
            <a:avLst/>
          </a:prstGeom>
        </p:spPr>
        <p:txBody>
          <a:bodyPr wrap="square">
            <a:spAutoFit/>
          </a:bodyPr>
          <a:lstStyle/>
          <a:p>
            <a:r>
              <a:rPr lang="en-IN" sz="1600" b="1" dirty="0">
                <a:solidFill>
                  <a:schemeClr val="accent4"/>
                </a:solidFill>
                <a:cs typeface="Aparajita" pitchFamily="34" charset="0"/>
              </a:rPr>
              <a:t>Ground Equipment-  1.8</a:t>
            </a:r>
          </a:p>
        </p:txBody>
      </p:sp>
      <p:sp>
        <p:nvSpPr>
          <p:cNvPr id="13" name="TextBox 12">
            <a:extLst>
              <a:ext uri="{FF2B5EF4-FFF2-40B4-BE49-F238E27FC236}">
                <a16:creationId xmlns:a16="http://schemas.microsoft.com/office/drawing/2014/main" id="{23065335-4B99-49CC-B420-5B7EC89F1EB0}"/>
              </a:ext>
            </a:extLst>
          </p:cNvPr>
          <p:cNvSpPr txBox="1"/>
          <p:nvPr/>
        </p:nvSpPr>
        <p:spPr>
          <a:xfrm>
            <a:off x="0" y="6334780"/>
            <a:ext cx="12192000" cy="523220"/>
          </a:xfrm>
          <a:prstGeom prst="rect">
            <a:avLst/>
          </a:prstGeom>
          <a:solidFill>
            <a:srgbClr val="002060"/>
          </a:solidFill>
        </p:spPr>
        <p:style>
          <a:lnRef idx="1">
            <a:schemeClr val="accent1"/>
          </a:lnRef>
          <a:fillRef idx="3">
            <a:schemeClr val="accent1"/>
          </a:fillRef>
          <a:effectRef idx="2">
            <a:schemeClr val="accent1"/>
          </a:effectRef>
          <a:fontRef idx="minor">
            <a:schemeClr val="lt1"/>
          </a:fontRef>
        </p:style>
        <p:txBody>
          <a:bodyPr wrap="square" anchor="ctr">
            <a:spAutoFit/>
          </a:bodyPr>
          <a:lstStyle/>
          <a:p>
            <a:pPr algn="ctr"/>
            <a:r>
              <a:rPr lang="en-US" sz="2800"/>
              <a:t>India needs user-friendly standards for use in all its space activities</a:t>
            </a:r>
            <a:endParaRPr lang="en-US" sz="2800" b="1" dirty="0"/>
          </a:p>
        </p:txBody>
      </p:sp>
    </p:spTree>
    <p:extLst>
      <p:ext uri="{BB962C8B-B14F-4D97-AF65-F5344CB8AC3E}">
        <p14:creationId xmlns:p14="http://schemas.microsoft.com/office/powerpoint/2010/main" val="329635497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416</TotalTime>
  <Words>1334</Words>
  <Application>Microsoft Office PowerPoint</Application>
  <PresentationFormat>Widescreen</PresentationFormat>
  <Paragraphs>163</Paragraphs>
  <Slides>12</Slides>
  <Notes>7</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12</vt:i4>
      </vt:variant>
    </vt:vector>
  </HeadingPairs>
  <TitlesOfParts>
    <vt:vector size="18" baseType="lpstr">
      <vt:lpstr>Arial</vt:lpstr>
      <vt:lpstr>Arial Rounded MT Bold</vt:lpstr>
      <vt:lpstr>Bookman Old Style</vt:lpstr>
      <vt:lpstr>Calibri</vt:lpstr>
      <vt:lpstr>Calibri Light</vt:lpstr>
      <vt:lpstr>Office Theme</vt:lpstr>
      <vt:lpstr>Thought Leaders for the Satellite Communication Industry in India</vt:lpstr>
      <vt:lpstr>Objective</vt:lpstr>
      <vt:lpstr>Partnership Engagements</vt:lpstr>
      <vt:lpstr>Strategic Engagements</vt:lpstr>
      <vt:lpstr>Engagement with ITU</vt:lpstr>
      <vt:lpstr>Events on Standardization</vt:lpstr>
      <vt:lpstr>The Indian Economy - Powered by Satellite</vt:lpstr>
      <vt:lpstr>PowerPoint Presentation</vt:lpstr>
      <vt:lpstr>Need liberalized guidelines for Space Tech Applications Sector in India</vt:lpstr>
      <vt:lpstr>About Us</vt:lpstr>
      <vt:lpstr>Members</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Thought Leaders for the Satellite Communication Industry in India</dc:title>
  <dc:creator>SONY</dc:creator>
  <cp:lastModifiedBy>Anil Prakash</cp:lastModifiedBy>
  <cp:revision>37</cp:revision>
  <dcterms:created xsi:type="dcterms:W3CDTF">2022-04-26T05:01:02Z</dcterms:created>
  <dcterms:modified xsi:type="dcterms:W3CDTF">2022-04-26T12:22:28Z</dcterms:modified>
</cp:coreProperties>
</file>