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p:scale>
          <a:sx n="75" d="100"/>
          <a:sy n="75" d="100"/>
        </p:scale>
        <p:origin x="248"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5F7F1E-346F-4A28-B1E6-015A2B058E44}" type="datetimeFigureOut">
              <a:rPr lang="en-US" smtClean="0"/>
              <a:t>11/17/2025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A26702-DD0E-41AE-BF40-397A3A97A6DA}" type="slidenum">
              <a:rPr lang="en-US" smtClean="0"/>
              <a:t>‹#›</a:t>
            </a:fld>
            <a:endParaRPr lang="en-US"/>
          </a:p>
        </p:txBody>
      </p:sp>
    </p:spTree>
    <p:extLst>
      <p:ext uri="{BB962C8B-B14F-4D97-AF65-F5344CB8AC3E}">
        <p14:creationId xmlns:p14="http://schemas.microsoft.com/office/powerpoint/2010/main" val="2390177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A26702-DD0E-41AE-BF40-397A3A97A6DA}" type="slidenum">
              <a:rPr lang="en-US" smtClean="0"/>
              <a:t>2</a:t>
            </a:fld>
            <a:endParaRPr lang="en-US"/>
          </a:p>
        </p:txBody>
      </p:sp>
    </p:spTree>
    <p:extLst>
      <p:ext uri="{BB962C8B-B14F-4D97-AF65-F5344CB8AC3E}">
        <p14:creationId xmlns:p14="http://schemas.microsoft.com/office/powerpoint/2010/main" val="3274167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4064E-DA52-8D09-F0F3-4567B88A9E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9236C9-50C8-5442-B9C9-C38B87D03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596C24-34F7-EF99-D0AB-87AA6B32C16B}"/>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5" name="Footer Placeholder 4">
            <a:extLst>
              <a:ext uri="{FF2B5EF4-FFF2-40B4-BE49-F238E27FC236}">
                <a16:creationId xmlns:a16="http://schemas.microsoft.com/office/drawing/2014/main" id="{A53600C4-9A1F-E074-8871-92044BFC6B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D98D4-028C-EB57-FE72-4D580820DC8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280828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84305-431C-B0D3-6E72-209A3F548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FD232D-546E-35C2-4582-45BF23B4F6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DDDC07-141A-A1DB-989B-3BD99A8962D5}"/>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5" name="Footer Placeholder 4">
            <a:extLst>
              <a:ext uri="{FF2B5EF4-FFF2-40B4-BE49-F238E27FC236}">
                <a16:creationId xmlns:a16="http://schemas.microsoft.com/office/drawing/2014/main" id="{0D5F46E3-A447-D39A-29AA-C4BD3565EB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EBD696-1480-7494-32A6-EB30A2B4DDAD}"/>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35760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91AC5-4360-4EE5-3F33-0976799417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1E2C65-8757-5B7E-2DC8-27D143A34E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D5E59E-08AE-BF5B-B05E-33B1150712F6}"/>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5" name="Footer Placeholder 4">
            <a:extLst>
              <a:ext uri="{FF2B5EF4-FFF2-40B4-BE49-F238E27FC236}">
                <a16:creationId xmlns:a16="http://schemas.microsoft.com/office/drawing/2014/main" id="{E86AFEAF-8273-61B4-5620-9DACE3070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B85938-45C8-47EF-1D22-AAA27DD1E1C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946283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4A9F0-2000-E16B-63D1-B88C465319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617AC-BC22-7593-1792-8E634B31B6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9415C5-70A7-8DC8-4F4B-3F1FE1F91265}"/>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5" name="Footer Placeholder 4">
            <a:extLst>
              <a:ext uri="{FF2B5EF4-FFF2-40B4-BE49-F238E27FC236}">
                <a16:creationId xmlns:a16="http://schemas.microsoft.com/office/drawing/2014/main" id="{4A6C1FF1-15C0-D514-4D54-B5D381E725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25065C-8914-71FF-85D6-E721011A8419}"/>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1216098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292E3-FF4D-4CF3-CEDC-FD3C3F903C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2998CD-A2D4-F656-F140-70597565CC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DBFCBF-C124-D7AA-3FAD-F442866A1D57}"/>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5" name="Footer Placeholder 4">
            <a:extLst>
              <a:ext uri="{FF2B5EF4-FFF2-40B4-BE49-F238E27FC236}">
                <a16:creationId xmlns:a16="http://schemas.microsoft.com/office/drawing/2014/main" id="{94FD425A-3782-984B-1E22-921F0B3A4E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E4D0B6-5F1C-B309-2596-A92B73C238B7}"/>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17797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A85ED-3F14-1441-A6E5-728B48A5CA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1C1E95-EEB1-A6D2-1970-5839BFFBE6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1C682D-92B0-FDEF-F6A2-61DEDBE6B7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9EE34A-CDC8-0109-AD0B-6FF8A4BE1F99}"/>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6" name="Footer Placeholder 5">
            <a:extLst>
              <a:ext uri="{FF2B5EF4-FFF2-40B4-BE49-F238E27FC236}">
                <a16:creationId xmlns:a16="http://schemas.microsoft.com/office/drawing/2014/main" id="{C369F6F8-448E-F024-2DD8-C2FB3592FE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0B5551-3648-B717-FFA8-FDBBACB2C20E}"/>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136564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5C9DB-6BCA-E4EE-D31B-4FB73656F3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DDAB04-89AA-DF7F-EC1B-8A2C54665A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6866A3-B546-E53B-731F-0AE89D0D54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970A5A-6087-31E2-4337-D2FF597B46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6E99FD-7C88-3BA6-489C-6E7721510C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75AAE8-338F-32D9-DE17-94C49C6807DE}"/>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8" name="Footer Placeholder 7">
            <a:extLst>
              <a:ext uri="{FF2B5EF4-FFF2-40B4-BE49-F238E27FC236}">
                <a16:creationId xmlns:a16="http://schemas.microsoft.com/office/drawing/2014/main" id="{67563E40-5687-E70C-9C8A-3504A1F167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62CAAF-26F6-F568-394B-4591DA4563B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83926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A4A7F-383F-0D6A-C82A-F8323AC0DB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72DF9B-3BB2-83C5-FA62-4639E5FFD3DE}"/>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4" name="Footer Placeholder 3">
            <a:extLst>
              <a:ext uri="{FF2B5EF4-FFF2-40B4-BE49-F238E27FC236}">
                <a16:creationId xmlns:a16="http://schemas.microsoft.com/office/drawing/2014/main" id="{6AABB33A-3DF9-3026-149C-15CD8BF9B6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42C6CA-D672-9341-4524-A8970C55255A}"/>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1294389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0FC123-DB4D-5C80-E705-15ECA0E23F01}"/>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3" name="Footer Placeholder 2">
            <a:extLst>
              <a:ext uri="{FF2B5EF4-FFF2-40B4-BE49-F238E27FC236}">
                <a16:creationId xmlns:a16="http://schemas.microsoft.com/office/drawing/2014/main" id="{A462AA8C-C9C3-B3ED-C9AA-9AB421E537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248CBE-9B13-9A0D-966D-EA5F7D6B947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3199372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BE42-BD76-4673-75A2-2F4CD15531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E61B7D-7BE7-95EF-8627-0E6FB4E90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C23401-4EA0-59CE-53C7-660DBEC4EE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FCEA24-34C7-A072-BE70-2A455E68B756}"/>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6" name="Footer Placeholder 5">
            <a:extLst>
              <a:ext uri="{FF2B5EF4-FFF2-40B4-BE49-F238E27FC236}">
                <a16:creationId xmlns:a16="http://schemas.microsoft.com/office/drawing/2014/main" id="{5C8BBC5B-2E1E-47AD-BF12-2673DE6F0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48938E-7813-5441-5629-3B51170CE325}"/>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686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4FDCE-DCC4-6EB2-8E93-F6606F016E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ED61F3-6A4F-F79D-28A3-2C1190F1E9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8FA4AA-AC09-49AF-D29C-5511049071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721AF4-9EB0-98E7-E5D2-34C7288AB8AD}"/>
              </a:ext>
            </a:extLst>
          </p:cNvPr>
          <p:cNvSpPr>
            <a:spLocks noGrp="1"/>
          </p:cNvSpPr>
          <p:nvPr>
            <p:ph type="dt" sz="half" idx="10"/>
          </p:nvPr>
        </p:nvSpPr>
        <p:spPr/>
        <p:txBody>
          <a:bodyPr/>
          <a:lstStyle/>
          <a:p>
            <a:fld id="{0F8C04E9-AA48-4890-B7D2-0749DA48ABF6}" type="datetimeFigureOut">
              <a:rPr lang="en-US" smtClean="0"/>
              <a:t>11/17/2025</a:t>
            </a:fld>
            <a:endParaRPr lang="en-US"/>
          </a:p>
        </p:txBody>
      </p:sp>
      <p:sp>
        <p:nvSpPr>
          <p:cNvPr id="6" name="Footer Placeholder 5">
            <a:extLst>
              <a:ext uri="{FF2B5EF4-FFF2-40B4-BE49-F238E27FC236}">
                <a16:creationId xmlns:a16="http://schemas.microsoft.com/office/drawing/2014/main" id="{EBCE416A-0491-99F0-8382-E107D504B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CD48AF-6F2F-3C66-9F15-D2C28ECCCF6B}"/>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999863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F68C61-0FBE-219A-2473-184ECBF3DA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6B1B90-0114-606C-5BDD-F31DA0B72C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855A0D-0D65-3217-CB5F-0BC9D9C58E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8C04E9-AA48-4890-B7D2-0749DA48ABF6}" type="datetimeFigureOut">
              <a:rPr lang="en-US" smtClean="0"/>
              <a:t>11/17/2025</a:t>
            </a:fld>
            <a:endParaRPr lang="en-US"/>
          </a:p>
        </p:txBody>
      </p:sp>
      <p:sp>
        <p:nvSpPr>
          <p:cNvPr id="5" name="Footer Placeholder 4">
            <a:extLst>
              <a:ext uri="{FF2B5EF4-FFF2-40B4-BE49-F238E27FC236}">
                <a16:creationId xmlns:a16="http://schemas.microsoft.com/office/drawing/2014/main" id="{3395E682-6B3F-24E5-6451-BE1748DDF6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6AF093-3FAC-F577-427F-0E24A24EEF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76376E-4CF2-4F79-876F-2698A74428E2}" type="slidenum">
              <a:rPr lang="en-US" smtClean="0"/>
              <a:t>‹#›</a:t>
            </a:fld>
            <a:endParaRPr lang="en-US"/>
          </a:p>
        </p:txBody>
      </p:sp>
    </p:spTree>
    <p:extLst>
      <p:ext uri="{BB962C8B-B14F-4D97-AF65-F5344CB8AC3E}">
        <p14:creationId xmlns:p14="http://schemas.microsoft.com/office/powerpoint/2010/main" val="2914442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user1@PSCA.MCPTTServerEAST.att.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user1@PSCA.MCPTTServerEAST.att.com" TargetMode="External"/><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B0068AE-6093-131F-C7D5-24E778889E1F}"/>
              </a:ext>
            </a:extLst>
          </p:cNvPr>
          <p:cNvSpPr txBox="1"/>
          <p:nvPr/>
        </p:nvSpPr>
        <p:spPr>
          <a:xfrm>
            <a:off x="831272" y="108065"/>
            <a:ext cx="11122429" cy="6170920"/>
          </a:xfrm>
          <a:prstGeom prst="rect">
            <a:avLst/>
          </a:prstGeom>
          <a:noFill/>
        </p:spPr>
        <p:txBody>
          <a:bodyPr wrap="square">
            <a:spAutoFit/>
          </a:bodyPr>
          <a:lstStyle/>
          <a:p>
            <a:pPr marL="720090" marR="0" indent="-720090">
              <a:spcBef>
                <a:spcPts val="600"/>
              </a:spcBef>
              <a:spcAft>
                <a:spcPts val="900"/>
              </a:spcAft>
              <a:buNone/>
            </a:pPr>
            <a:r>
              <a:rPr lang="en-GB" sz="2000" b="1" dirty="0">
                <a:effectLst/>
                <a:latin typeface="Arial" panose="020B0604020202020204" pitchFamily="34" charset="0"/>
                <a:cs typeface="Times New Roman" panose="02020603050405020304" pitchFamily="18" charset="0"/>
              </a:rPr>
              <a:t>8.1.2	MC service user identity (MC service ID)</a:t>
            </a:r>
            <a:endParaRPr lang="en-US" sz="2000" b="1" dirty="0">
              <a:effectLst/>
              <a:latin typeface="Arial" panose="020B0604020202020204" pitchFamily="34" charset="0"/>
              <a:cs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The MC service user identity is also known as the MC service ID. The MC service ID is </a:t>
            </a:r>
            <a:r>
              <a:rPr lang="en-GB" sz="1500" dirty="0">
                <a:solidFill>
                  <a:srgbClr val="FF0000"/>
                </a:solidFill>
                <a:effectLst/>
                <a:latin typeface="Times New Roman" panose="02020603050405020304" pitchFamily="18" charset="0"/>
                <a:ea typeface="Times New Roman" panose="02020603050405020304" pitchFamily="18" charset="0"/>
              </a:rPr>
              <a:t>a globally unique identifier</a:t>
            </a:r>
            <a:r>
              <a:rPr lang="en-GB" sz="1500" dirty="0">
                <a:effectLst/>
                <a:latin typeface="Times New Roman" panose="02020603050405020304" pitchFamily="18" charset="0"/>
                <a:ea typeface="Times New Roman" panose="02020603050405020304" pitchFamily="18" charset="0"/>
              </a:rPr>
              <a:t> within the MC service that represents the MC service user. The MC service ID identifies an MC service user. The MC service ID may also identify one or more MC service user profiles </a:t>
            </a:r>
            <a:r>
              <a:rPr lang="en-GB" sz="1500" dirty="0">
                <a:solidFill>
                  <a:srgbClr val="FF0000"/>
                </a:solidFill>
                <a:effectLst/>
                <a:latin typeface="Times New Roman" panose="02020603050405020304" pitchFamily="18" charset="0"/>
                <a:ea typeface="Times New Roman" panose="02020603050405020304" pitchFamily="18" charset="0"/>
              </a:rPr>
              <a:t>for the user at the application layer</a:t>
            </a:r>
            <a:r>
              <a:rPr lang="en-GB" sz="1500" dirty="0">
                <a:effectLst/>
                <a:latin typeface="Times New Roman" panose="02020603050405020304" pitchFamily="18" charset="0"/>
                <a:ea typeface="Times New Roman" panose="02020603050405020304" pitchFamily="18" charset="0"/>
              </a:rPr>
              <a:t>.</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There are attributes associated with the MC service ID configured in the MC service that relate to the human user of the MC service. Typically, this information identifies the MC service user, by name or role, may also identify a user's organization or agency, and may also identify MC service user's service subscription to one or more MC services. Such attributes associated with </a:t>
            </a:r>
            <a:r>
              <a:rPr lang="en-GB" sz="1500" dirty="0">
                <a:solidFill>
                  <a:srgbClr val="FF0000"/>
                </a:solidFill>
                <a:effectLst/>
                <a:latin typeface="Times New Roman" panose="02020603050405020304" pitchFamily="18" charset="0"/>
                <a:ea typeface="Times New Roman" panose="02020603050405020304" pitchFamily="18" charset="0"/>
              </a:rPr>
              <a:t>an MC service ID can be used by the MC service server to make authorization decisions </a:t>
            </a:r>
            <a:r>
              <a:rPr lang="en-GB" sz="1500" dirty="0">
                <a:effectLst/>
                <a:latin typeface="Times New Roman" panose="02020603050405020304" pitchFamily="18" charset="0"/>
                <a:ea typeface="Times New Roman" panose="02020603050405020304" pitchFamily="18" charset="0"/>
              </a:rPr>
              <a:t>about the MC service granted to the user. For example, if the MC service user is subscribed to MCPTT service, an attribute that identifies a user's role as an incident commander could automatically be used by the MCPTT service to grant the user additional administrative rights over the creation of groups, or access to privileged talk groups.</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The MC service ID shall be a </a:t>
            </a:r>
            <a:r>
              <a:rPr lang="en-GB" sz="1500" dirty="0">
                <a:solidFill>
                  <a:srgbClr val="FF0000"/>
                </a:solidFill>
                <a:effectLst/>
                <a:latin typeface="Times New Roman" panose="02020603050405020304" pitchFamily="18" charset="0"/>
                <a:ea typeface="Times New Roman" panose="02020603050405020304" pitchFamily="18" charset="0"/>
              </a:rPr>
              <a:t>URI</a:t>
            </a:r>
            <a:r>
              <a:rPr lang="en-GB" sz="1500" dirty="0">
                <a:effectLst/>
                <a:latin typeface="Times New Roman" panose="02020603050405020304" pitchFamily="18" charset="0"/>
                <a:ea typeface="Times New Roman" panose="02020603050405020304" pitchFamily="18" charset="0"/>
              </a:rPr>
              <a:t>. </a:t>
            </a:r>
            <a:r>
              <a:rPr lang="en-GB" sz="1500" dirty="0">
                <a:solidFill>
                  <a:srgbClr val="FF0000"/>
                </a:solidFill>
                <a:effectLst/>
                <a:latin typeface="Times New Roman" panose="02020603050405020304" pitchFamily="18" charset="0"/>
                <a:ea typeface="Times New Roman" panose="02020603050405020304" pitchFamily="18" charset="0"/>
              </a:rPr>
              <a:t>The MC service ID uniquely </a:t>
            </a:r>
            <a:r>
              <a:rPr lang="en-GB" sz="1500" dirty="0">
                <a:solidFill>
                  <a:srgbClr val="FF0000"/>
                </a:solidFill>
                <a:effectLst/>
                <a:highlight>
                  <a:srgbClr val="FFFF00"/>
                </a:highlight>
                <a:latin typeface="Times New Roman" panose="02020603050405020304" pitchFamily="18" charset="0"/>
                <a:ea typeface="Times New Roman" panose="02020603050405020304" pitchFamily="18" charset="0"/>
              </a:rPr>
              <a:t>identifies an MC service user in an MC system</a:t>
            </a:r>
            <a:r>
              <a:rPr lang="en-GB" sz="1500" dirty="0">
                <a:solidFill>
                  <a:srgbClr val="FF0000"/>
                </a:solidFill>
                <a:effectLst/>
                <a:latin typeface="Times New Roman" panose="02020603050405020304" pitchFamily="18" charset="0"/>
                <a:ea typeface="Times New Roman" panose="02020603050405020304" pitchFamily="18" charset="0"/>
              </a:rPr>
              <a:t>. The MC service ID indicates the MC system where the MC service ID is defined.</a:t>
            </a:r>
            <a:r>
              <a:rPr lang="en-GB" sz="1500" dirty="0">
                <a:effectLst/>
                <a:latin typeface="Times New Roman" panose="02020603050405020304" pitchFamily="18" charset="0"/>
                <a:ea typeface="Times New Roman" panose="02020603050405020304" pitchFamily="18" charset="0"/>
              </a:rPr>
              <a:t> </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When required by the MC service provider, the MC service ID is hidden from the signalling control plane.</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A default or temporary MC service ID may be used where a user is not yet associated with a device.</a:t>
            </a:r>
            <a:r>
              <a:rPr lang="en-GB" sz="1500" dirty="0">
                <a:effectLst/>
                <a:latin typeface="Times New Roman" panose="02020603050405020304" pitchFamily="18" charset="0"/>
                <a:ea typeface="Malgun Gothic" panose="020B0503020000020004" pitchFamily="34" charset="-127"/>
              </a:rPr>
              <a:t> When a user would like to use </a:t>
            </a:r>
            <a:r>
              <a:rPr lang="en-GB" sz="1500" dirty="0">
                <a:effectLst/>
                <a:latin typeface="Times New Roman" panose="02020603050405020304" pitchFamily="18" charset="0"/>
                <a:ea typeface="Times New Roman" panose="02020603050405020304" pitchFamily="18" charset="0"/>
              </a:rPr>
              <a:t>one or more MC </a:t>
            </a:r>
            <a:r>
              <a:rPr lang="en-GB" sz="1500" dirty="0">
                <a:effectLst/>
                <a:latin typeface="Times New Roman" panose="02020603050405020304" pitchFamily="18" charset="0"/>
                <a:ea typeface="Malgun Gothic" panose="020B0503020000020004" pitchFamily="34" charset="-127"/>
              </a:rPr>
              <a:t>services but has not been authenticated by the identity management server, a default or temporary </a:t>
            </a:r>
            <a:r>
              <a:rPr lang="en-GB" sz="1500" dirty="0">
                <a:effectLst/>
                <a:latin typeface="Times New Roman" panose="02020603050405020304" pitchFamily="18" charset="0"/>
                <a:ea typeface="Times New Roman" panose="02020603050405020304" pitchFamily="18" charset="0"/>
              </a:rPr>
              <a:t>MC service </a:t>
            </a:r>
            <a:r>
              <a:rPr lang="en-GB" sz="1500" dirty="0">
                <a:effectLst/>
                <a:latin typeface="Times New Roman" panose="02020603050405020304" pitchFamily="18" charset="0"/>
                <a:ea typeface="Malgun Gothic" panose="020B0503020000020004" pitchFamily="34" charset="-127"/>
              </a:rPr>
              <a:t>ID and a corresponding </a:t>
            </a:r>
            <a:r>
              <a:rPr lang="en-GB" sz="1500" dirty="0">
                <a:effectLst/>
                <a:latin typeface="Times New Roman" panose="02020603050405020304" pitchFamily="18" charset="0"/>
                <a:ea typeface="Times New Roman" panose="02020603050405020304" pitchFamily="18" charset="0"/>
              </a:rPr>
              <a:t>MC service </a:t>
            </a:r>
            <a:r>
              <a:rPr lang="en-GB" sz="1500" dirty="0">
                <a:effectLst/>
                <a:latin typeface="Times New Roman" panose="02020603050405020304" pitchFamily="18" charset="0"/>
                <a:ea typeface="Malgun Gothic" panose="020B0503020000020004" pitchFamily="34" charset="-127"/>
              </a:rPr>
              <a:t>user profile may be used. </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For the purposes of this document, an MC service administrator, MC service dispatcher, or MC service authorized user is an MC service user that has been granted special privileges within the context of the client function being performed (e.g. MC service client, group management client, configuration management client, key management client). For example, the MC service ID of a group management client of an MC service administrator can be authorized within the group management server to create new groups and add members to groups (i.e. administrative function), but is not authorized to dynamically create group or user regroups (i.e. operational function). Alternatively, for example, the MC service ID of a dispatcher will typically be authorized to dynamically create group and user regroups, but is not authorized to create new groups or add/delete members to groups. The MC service authorization framework is defined in TS 33.180 [25].</a:t>
            </a:r>
            <a:endParaRPr lang="en-US" sz="15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5471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82AC5-8D07-A126-6269-1FFE5F4BE4E7}"/>
              </a:ext>
            </a:extLst>
          </p:cNvPr>
          <p:cNvSpPr>
            <a:spLocks noGrp="1"/>
          </p:cNvSpPr>
          <p:nvPr>
            <p:ph type="title"/>
          </p:nvPr>
        </p:nvSpPr>
        <p:spPr/>
        <p:txBody>
          <a:bodyPr/>
          <a:lstStyle/>
          <a:p>
            <a:r>
              <a:rPr lang="en-US" dirty="0"/>
              <a:t>Key attributes of a MC service ID</a:t>
            </a:r>
          </a:p>
        </p:txBody>
      </p:sp>
      <p:sp>
        <p:nvSpPr>
          <p:cNvPr id="3" name="Content Placeholder 2">
            <a:extLst>
              <a:ext uri="{FF2B5EF4-FFF2-40B4-BE49-F238E27FC236}">
                <a16:creationId xmlns:a16="http://schemas.microsoft.com/office/drawing/2014/main" id="{139643AD-FE1C-11CB-6EB8-EB0182C5A44B}"/>
              </a:ext>
            </a:extLst>
          </p:cNvPr>
          <p:cNvSpPr>
            <a:spLocks noGrp="1"/>
          </p:cNvSpPr>
          <p:nvPr>
            <p:ph idx="1"/>
          </p:nvPr>
        </p:nvSpPr>
        <p:spPr/>
        <p:txBody>
          <a:bodyPr/>
          <a:lstStyle/>
          <a:p>
            <a:r>
              <a:rPr lang="en-US" dirty="0"/>
              <a:t>It is a SIP URI in the form of </a:t>
            </a:r>
          </a:p>
          <a:p>
            <a:pPr marL="457200" lvl="1" indent="0">
              <a:buNone/>
            </a:pPr>
            <a:endParaRPr lang="en-US" dirty="0"/>
          </a:p>
          <a:p>
            <a:pPr marL="457200" lvl="1" indent="0">
              <a:buNone/>
            </a:pPr>
            <a:r>
              <a:rPr lang="fi-FI" dirty="0"/>
              <a:t>SIP URI: sip: </a:t>
            </a:r>
            <a:r>
              <a:rPr lang="fi-FI" dirty="0">
                <a:solidFill>
                  <a:srgbClr val="FF0000"/>
                </a:solidFill>
                <a:hlinkClick r:id="rId3">
                  <a:extLst>
                    <a:ext uri="{A12FA001-AC4F-418D-AE19-62706E023703}">
                      <ahyp:hlinkClr xmlns:ahyp="http://schemas.microsoft.com/office/drawing/2018/hyperlinkcolor" val="tx"/>
                    </a:ext>
                  </a:extLst>
                </a:hlinkClick>
              </a:rPr>
              <a:t>user1</a:t>
            </a:r>
            <a:r>
              <a:rPr lang="fi-FI" dirty="0">
                <a:solidFill>
                  <a:srgbClr val="467886"/>
                </a:solidFill>
                <a:hlinkClick r:id="rId3">
                  <a:extLst>
                    <a:ext uri="{A12FA001-AC4F-418D-AE19-62706E023703}">
                      <ahyp:hlinkClr xmlns:ahyp="http://schemas.microsoft.com/office/drawing/2018/hyperlinkcolor" val="tx"/>
                    </a:ext>
                  </a:extLst>
                </a:hlinkClick>
              </a:rPr>
              <a:t>@PSCA.MCPTTServerEAST.att.com</a:t>
            </a:r>
            <a:endParaRPr lang="fi-FI" dirty="0"/>
          </a:p>
          <a:p>
            <a:pPr marL="457200" lvl="1" indent="0">
              <a:buNone/>
            </a:pPr>
            <a:endParaRPr lang="fi-FI" dirty="0"/>
          </a:p>
          <a:p>
            <a:pPr marL="457200" lvl="1" indent="0">
              <a:buNone/>
            </a:pPr>
            <a:endParaRPr lang="fi-FI" dirty="0"/>
          </a:p>
          <a:p>
            <a:pPr marL="457200" lvl="1" indent="0">
              <a:buNone/>
            </a:pPr>
            <a:endParaRPr lang="fi-FI" dirty="0"/>
          </a:p>
          <a:p>
            <a:r>
              <a:rPr lang="en-US" dirty="0"/>
              <a:t>A typical HTTP URI:</a:t>
            </a:r>
          </a:p>
          <a:p>
            <a:pPr marL="457200" lvl="1" indent="0">
              <a:buNone/>
            </a:pPr>
            <a:r>
              <a:rPr lang="en-US" sz="2000" dirty="0"/>
              <a:t>HTTP URI: https: //PSCA.PUBHttp1.att.com/</a:t>
            </a:r>
            <a:r>
              <a:rPr lang="en-US" sz="2000" dirty="0">
                <a:solidFill>
                  <a:srgbClr val="FF0000"/>
                </a:solidFill>
              </a:rPr>
              <a:t>user1</a:t>
            </a:r>
            <a:r>
              <a:rPr lang="en-US" sz="2000" dirty="0"/>
              <a:t>/123?format=</a:t>
            </a:r>
            <a:r>
              <a:rPr lang="en-US" sz="2000" dirty="0" err="1"/>
              <a:t>json</a:t>
            </a:r>
            <a:endParaRPr lang="en-US" sz="2000" dirty="0"/>
          </a:p>
          <a:p>
            <a:pPr marL="457200" lvl="1" indent="0">
              <a:buNone/>
            </a:pPr>
            <a:endParaRPr lang="en-US" sz="2000" dirty="0"/>
          </a:p>
        </p:txBody>
      </p:sp>
    </p:spTree>
    <p:extLst>
      <p:ext uri="{BB962C8B-B14F-4D97-AF65-F5344CB8AC3E}">
        <p14:creationId xmlns:p14="http://schemas.microsoft.com/office/powerpoint/2010/main" val="2708922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A1196-5C52-7107-9D45-2E857C7E22A1}"/>
              </a:ext>
            </a:extLst>
          </p:cNvPr>
          <p:cNvSpPr>
            <a:spLocks noGrp="1"/>
          </p:cNvSpPr>
          <p:nvPr>
            <p:ph type="title"/>
          </p:nvPr>
        </p:nvSpPr>
        <p:spPr>
          <a:xfrm>
            <a:off x="630382" y="257060"/>
            <a:ext cx="10515600" cy="607464"/>
          </a:xfrm>
        </p:spPr>
        <p:txBody>
          <a:bodyPr>
            <a:normAutofit/>
          </a:bodyPr>
          <a:lstStyle/>
          <a:p>
            <a:r>
              <a:rPr lang="en-US" sz="3600" dirty="0"/>
              <a:t>How MC service ID assigned to </a:t>
            </a:r>
            <a:r>
              <a:rPr lang="en-US" sz="3600" dirty="0" err="1"/>
              <a:t>to</a:t>
            </a:r>
            <a:r>
              <a:rPr lang="en-US" sz="3600" dirty="0"/>
              <a:t> be used in MC service</a:t>
            </a:r>
          </a:p>
        </p:txBody>
      </p:sp>
      <p:pic>
        <p:nvPicPr>
          <p:cNvPr id="7" name="Picture 6">
            <a:extLst>
              <a:ext uri="{FF2B5EF4-FFF2-40B4-BE49-F238E27FC236}">
                <a16:creationId xmlns:a16="http://schemas.microsoft.com/office/drawing/2014/main" id="{55969183-CA92-2A3C-E05B-1F53EE02D157}"/>
              </a:ext>
            </a:extLst>
          </p:cNvPr>
          <p:cNvPicPr>
            <a:picLocks noChangeAspect="1"/>
          </p:cNvPicPr>
          <p:nvPr/>
        </p:nvPicPr>
        <p:blipFill>
          <a:blip r:embed="rId2"/>
          <a:stretch>
            <a:fillRect/>
          </a:stretch>
        </p:blipFill>
        <p:spPr>
          <a:xfrm>
            <a:off x="2289175" y="1326373"/>
            <a:ext cx="6497378" cy="5077601"/>
          </a:xfrm>
          <a:prstGeom prst="rect">
            <a:avLst/>
          </a:prstGeom>
        </p:spPr>
      </p:pic>
    </p:spTree>
    <p:extLst>
      <p:ext uri="{BB962C8B-B14F-4D97-AF65-F5344CB8AC3E}">
        <p14:creationId xmlns:p14="http://schemas.microsoft.com/office/powerpoint/2010/main" val="1744427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19468-A028-F387-576B-46DE36D28B87}"/>
              </a:ext>
            </a:extLst>
          </p:cNvPr>
          <p:cNvSpPr>
            <a:spLocks noGrp="1"/>
          </p:cNvSpPr>
          <p:nvPr>
            <p:ph type="title"/>
          </p:nvPr>
        </p:nvSpPr>
        <p:spPr>
          <a:xfrm>
            <a:off x="838200" y="191193"/>
            <a:ext cx="10515600" cy="489845"/>
          </a:xfrm>
        </p:spPr>
        <p:txBody>
          <a:bodyPr>
            <a:normAutofit fontScale="90000"/>
          </a:bodyPr>
          <a:lstStyle/>
          <a:p>
            <a:r>
              <a:rPr lang="en-US" dirty="0"/>
              <a:t>Example of Call from user1 to </a:t>
            </a:r>
            <a:r>
              <a:rPr lang="en-US" dirty="0" err="1"/>
              <a:t>userB</a:t>
            </a:r>
            <a:endParaRPr lang="en-US" dirty="0"/>
          </a:p>
        </p:txBody>
      </p:sp>
      <p:pic>
        <p:nvPicPr>
          <p:cNvPr id="4" name="Picture 3">
            <a:extLst>
              <a:ext uri="{FF2B5EF4-FFF2-40B4-BE49-F238E27FC236}">
                <a16:creationId xmlns:a16="http://schemas.microsoft.com/office/drawing/2014/main" id="{CACD31F1-51B3-974C-90C8-860ACB76D35E}"/>
              </a:ext>
            </a:extLst>
          </p:cNvPr>
          <p:cNvPicPr>
            <a:picLocks noChangeAspect="1"/>
          </p:cNvPicPr>
          <p:nvPr/>
        </p:nvPicPr>
        <p:blipFill>
          <a:blip r:embed="rId2"/>
          <a:stretch>
            <a:fillRect/>
          </a:stretch>
        </p:blipFill>
        <p:spPr>
          <a:xfrm>
            <a:off x="180940" y="1005147"/>
            <a:ext cx="6260592" cy="5661660"/>
          </a:xfrm>
          <a:prstGeom prst="rect">
            <a:avLst/>
          </a:prstGeom>
        </p:spPr>
      </p:pic>
      <p:sp>
        <p:nvSpPr>
          <p:cNvPr id="7" name="TextBox 6">
            <a:extLst>
              <a:ext uri="{FF2B5EF4-FFF2-40B4-BE49-F238E27FC236}">
                <a16:creationId xmlns:a16="http://schemas.microsoft.com/office/drawing/2014/main" id="{ACBBADCE-D084-1C46-C579-517FDBAA6C2D}"/>
              </a:ext>
            </a:extLst>
          </p:cNvPr>
          <p:cNvSpPr txBox="1"/>
          <p:nvPr/>
        </p:nvSpPr>
        <p:spPr>
          <a:xfrm>
            <a:off x="6558357" y="1391674"/>
            <a:ext cx="3948930" cy="369332"/>
          </a:xfrm>
          <a:prstGeom prst="rect">
            <a:avLst/>
          </a:prstGeom>
          <a:noFill/>
        </p:spPr>
        <p:txBody>
          <a:bodyPr wrap="square">
            <a:spAutoFit/>
          </a:bodyPr>
          <a:lstStyle/>
          <a:p>
            <a:r>
              <a:rPr lang="en-US" sz="1800" b="0" i="0" u="none" strike="noStrike" baseline="0" dirty="0">
                <a:solidFill>
                  <a:srgbClr val="0E4A65"/>
                </a:solidFill>
                <a:latin typeface="Calibri" panose="020F0502020204030204" pitchFamily="34" charset="0"/>
              </a:rPr>
              <a:t>SIP: user1@MCPTT Server EAST.att.com</a:t>
            </a:r>
            <a:endParaRPr lang="en-US" dirty="0"/>
          </a:p>
        </p:txBody>
      </p:sp>
      <p:sp>
        <p:nvSpPr>
          <p:cNvPr id="9" name="TextBox 8">
            <a:extLst>
              <a:ext uri="{FF2B5EF4-FFF2-40B4-BE49-F238E27FC236}">
                <a16:creationId xmlns:a16="http://schemas.microsoft.com/office/drawing/2014/main" id="{49A7B500-5B42-1E48-B128-FD925D7CC437}"/>
              </a:ext>
            </a:extLst>
          </p:cNvPr>
          <p:cNvSpPr txBox="1"/>
          <p:nvPr/>
        </p:nvSpPr>
        <p:spPr>
          <a:xfrm>
            <a:off x="6772795" y="1889359"/>
            <a:ext cx="3734492" cy="369332"/>
          </a:xfrm>
          <a:prstGeom prst="rect">
            <a:avLst/>
          </a:prstGeom>
          <a:noFill/>
        </p:spPr>
        <p:txBody>
          <a:bodyPr wrap="square">
            <a:spAutoFit/>
          </a:bodyPr>
          <a:lstStyle/>
          <a:p>
            <a:r>
              <a:rPr lang="pt-BR" sz="1800" b="0" i="0" u="none" strike="noStrike" baseline="0" dirty="0">
                <a:solidFill>
                  <a:srgbClr val="0E4A65"/>
                </a:solidFill>
                <a:latin typeface="Calibri" panose="020F0502020204030204" pitchFamily="34" charset="0"/>
              </a:rPr>
              <a:t>SIP: userB@</a:t>
            </a:r>
            <a:r>
              <a:rPr lang="pt-BR" sz="1800" b="0" i="0" u="none" strike="noStrike" baseline="0" dirty="0">
                <a:solidFill>
                  <a:srgbClr val="FF0000"/>
                </a:solidFill>
                <a:latin typeface="Calibri" panose="020F0502020204030204" pitchFamily="34" charset="0"/>
              </a:rPr>
              <a:t>MCPTT Server Y.EU5.com</a:t>
            </a:r>
            <a:endParaRPr lang="en-US" dirty="0">
              <a:solidFill>
                <a:srgbClr val="FF0000"/>
              </a:solidFill>
            </a:endParaRPr>
          </a:p>
        </p:txBody>
      </p:sp>
      <p:sp>
        <p:nvSpPr>
          <p:cNvPr id="10" name="TextBox 9">
            <a:extLst>
              <a:ext uri="{FF2B5EF4-FFF2-40B4-BE49-F238E27FC236}">
                <a16:creationId xmlns:a16="http://schemas.microsoft.com/office/drawing/2014/main" id="{2C648424-E15C-71F4-FC07-642A0224C3B2}"/>
              </a:ext>
            </a:extLst>
          </p:cNvPr>
          <p:cNvSpPr txBox="1"/>
          <p:nvPr/>
        </p:nvSpPr>
        <p:spPr>
          <a:xfrm>
            <a:off x="5708558" y="1391674"/>
            <a:ext cx="898606" cy="369332"/>
          </a:xfrm>
          <a:prstGeom prst="rect">
            <a:avLst/>
          </a:prstGeom>
          <a:noFill/>
        </p:spPr>
        <p:txBody>
          <a:bodyPr wrap="square" rtlCol="0">
            <a:spAutoFit/>
          </a:bodyPr>
          <a:lstStyle/>
          <a:p>
            <a:r>
              <a:rPr lang="en-US" dirty="0"/>
              <a:t>FROM</a:t>
            </a:r>
          </a:p>
        </p:txBody>
      </p:sp>
      <p:sp>
        <p:nvSpPr>
          <p:cNvPr id="11" name="TextBox 10">
            <a:extLst>
              <a:ext uri="{FF2B5EF4-FFF2-40B4-BE49-F238E27FC236}">
                <a16:creationId xmlns:a16="http://schemas.microsoft.com/office/drawing/2014/main" id="{56ED99DC-5516-0E70-7743-AC88BF74975E}"/>
              </a:ext>
            </a:extLst>
          </p:cNvPr>
          <p:cNvSpPr txBox="1"/>
          <p:nvPr/>
        </p:nvSpPr>
        <p:spPr>
          <a:xfrm>
            <a:off x="5796672" y="1900449"/>
            <a:ext cx="540328" cy="369332"/>
          </a:xfrm>
          <a:prstGeom prst="rect">
            <a:avLst/>
          </a:prstGeom>
          <a:noFill/>
        </p:spPr>
        <p:txBody>
          <a:bodyPr wrap="square" rtlCol="0">
            <a:spAutoFit/>
          </a:bodyPr>
          <a:lstStyle/>
          <a:p>
            <a:r>
              <a:rPr lang="en-US" dirty="0"/>
              <a:t>TO</a:t>
            </a:r>
          </a:p>
        </p:txBody>
      </p:sp>
      <p:pic>
        <p:nvPicPr>
          <p:cNvPr id="13" name="Picture 12">
            <a:extLst>
              <a:ext uri="{FF2B5EF4-FFF2-40B4-BE49-F238E27FC236}">
                <a16:creationId xmlns:a16="http://schemas.microsoft.com/office/drawing/2014/main" id="{144A6B8B-2304-9A46-666B-61FBC6E7F751}"/>
              </a:ext>
            </a:extLst>
          </p:cNvPr>
          <p:cNvPicPr>
            <a:picLocks noChangeAspect="1"/>
          </p:cNvPicPr>
          <p:nvPr/>
        </p:nvPicPr>
        <p:blipFill>
          <a:blip r:embed="rId3"/>
          <a:stretch>
            <a:fillRect/>
          </a:stretch>
        </p:blipFill>
        <p:spPr>
          <a:xfrm>
            <a:off x="6096000" y="2703656"/>
            <a:ext cx="4983692" cy="3645286"/>
          </a:xfrm>
          <a:prstGeom prst="rect">
            <a:avLst/>
          </a:prstGeom>
        </p:spPr>
      </p:pic>
    </p:spTree>
    <p:extLst>
      <p:ext uri="{BB962C8B-B14F-4D97-AF65-F5344CB8AC3E}">
        <p14:creationId xmlns:p14="http://schemas.microsoft.com/office/powerpoint/2010/main" val="1058323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32A7E-7C57-2D01-FFFB-070CAEEAEEF7}"/>
              </a:ext>
            </a:extLst>
          </p:cNvPr>
          <p:cNvSpPr>
            <a:spLocks noGrp="1"/>
          </p:cNvSpPr>
          <p:nvPr>
            <p:ph type="title"/>
          </p:nvPr>
        </p:nvSpPr>
        <p:spPr/>
        <p:txBody>
          <a:bodyPr/>
          <a:lstStyle/>
          <a:p>
            <a:r>
              <a:rPr lang="en-US" dirty="0"/>
              <a:t>HTTP routing</a:t>
            </a:r>
          </a:p>
        </p:txBody>
      </p:sp>
      <p:pic>
        <p:nvPicPr>
          <p:cNvPr id="5" name="Picture 4">
            <a:extLst>
              <a:ext uri="{FF2B5EF4-FFF2-40B4-BE49-F238E27FC236}">
                <a16:creationId xmlns:a16="http://schemas.microsoft.com/office/drawing/2014/main" id="{8C43C778-C8E2-7379-98A6-C2CAAA32B319}"/>
              </a:ext>
            </a:extLst>
          </p:cNvPr>
          <p:cNvPicPr>
            <a:picLocks noChangeAspect="1"/>
          </p:cNvPicPr>
          <p:nvPr/>
        </p:nvPicPr>
        <p:blipFill>
          <a:blip r:embed="rId2"/>
          <a:stretch>
            <a:fillRect/>
          </a:stretch>
        </p:blipFill>
        <p:spPr>
          <a:xfrm>
            <a:off x="2021417" y="2455334"/>
            <a:ext cx="7454900" cy="2184400"/>
          </a:xfrm>
          <a:prstGeom prst="rect">
            <a:avLst/>
          </a:prstGeom>
        </p:spPr>
      </p:pic>
      <p:sp>
        <p:nvSpPr>
          <p:cNvPr id="7" name="TextBox 6">
            <a:extLst>
              <a:ext uri="{FF2B5EF4-FFF2-40B4-BE49-F238E27FC236}">
                <a16:creationId xmlns:a16="http://schemas.microsoft.com/office/drawing/2014/main" id="{62546D99-BA0C-43D8-6CE7-21754A7BD26A}"/>
              </a:ext>
            </a:extLst>
          </p:cNvPr>
          <p:cNvSpPr txBox="1"/>
          <p:nvPr/>
        </p:nvSpPr>
        <p:spPr>
          <a:xfrm>
            <a:off x="4817534" y="2799821"/>
            <a:ext cx="2921000" cy="383645"/>
          </a:xfrm>
          <a:prstGeom prst="rect">
            <a:avLst/>
          </a:prstGeom>
          <a:noFill/>
        </p:spPr>
        <p:txBody>
          <a:bodyPr wrap="square" rtlCol="0">
            <a:spAutoFit/>
          </a:bodyPr>
          <a:lstStyle/>
          <a:p>
            <a:r>
              <a:rPr lang="en-US" dirty="0"/>
              <a:t>Subscribe: ??? </a:t>
            </a:r>
            <a:r>
              <a:rPr lang="en-US" dirty="0">
                <a:highlight>
                  <a:srgbClr val="FFFF00"/>
                </a:highlight>
              </a:rPr>
              <a:t>ID of user1</a:t>
            </a:r>
          </a:p>
        </p:txBody>
      </p:sp>
      <p:sp>
        <p:nvSpPr>
          <p:cNvPr id="8" name="TextBox 7">
            <a:extLst>
              <a:ext uri="{FF2B5EF4-FFF2-40B4-BE49-F238E27FC236}">
                <a16:creationId xmlns:a16="http://schemas.microsoft.com/office/drawing/2014/main" id="{5EEC4DAF-1068-8B1F-A876-F7225409CE58}"/>
              </a:ext>
            </a:extLst>
          </p:cNvPr>
          <p:cNvSpPr txBox="1"/>
          <p:nvPr/>
        </p:nvSpPr>
        <p:spPr>
          <a:xfrm>
            <a:off x="3589866" y="3801533"/>
            <a:ext cx="6013451" cy="923330"/>
          </a:xfrm>
          <a:prstGeom prst="rect">
            <a:avLst/>
          </a:prstGeom>
          <a:noFill/>
        </p:spPr>
        <p:txBody>
          <a:bodyPr wrap="square" rtlCol="0">
            <a:spAutoFit/>
          </a:bodyPr>
          <a:lstStyle/>
          <a:p>
            <a:r>
              <a:rPr lang="en-US" dirty="0"/>
              <a:t>(Notify) HTTP URI: </a:t>
            </a:r>
          </a:p>
          <a:p>
            <a:r>
              <a:rPr lang="en-US" dirty="0"/>
              <a:t>https: //PSCA.PUBHttp1.att.com/user1/123?format=</a:t>
            </a:r>
            <a:r>
              <a:rPr lang="en-US" dirty="0" err="1"/>
              <a:t>json</a:t>
            </a:r>
            <a:endParaRPr lang="en-US" dirty="0"/>
          </a:p>
          <a:p>
            <a:endParaRPr lang="en-US" dirty="0"/>
          </a:p>
        </p:txBody>
      </p:sp>
      <p:sp>
        <p:nvSpPr>
          <p:cNvPr id="11" name="TextBox 10">
            <a:extLst>
              <a:ext uri="{FF2B5EF4-FFF2-40B4-BE49-F238E27FC236}">
                <a16:creationId xmlns:a16="http://schemas.microsoft.com/office/drawing/2014/main" id="{D2120EBD-5A4A-E9FC-9F85-77B2CBC87644}"/>
              </a:ext>
            </a:extLst>
          </p:cNvPr>
          <p:cNvSpPr txBox="1"/>
          <p:nvPr/>
        </p:nvSpPr>
        <p:spPr>
          <a:xfrm>
            <a:off x="5833534" y="1410087"/>
            <a:ext cx="5647266" cy="646331"/>
          </a:xfrm>
          <a:prstGeom prst="rect">
            <a:avLst/>
          </a:prstGeom>
          <a:noFill/>
        </p:spPr>
        <p:txBody>
          <a:bodyPr wrap="square" rtlCol="0">
            <a:spAutoFit/>
          </a:bodyPr>
          <a:lstStyle/>
          <a:p>
            <a:r>
              <a:rPr lang="fi-FI" dirty="0"/>
              <a:t>SIP URI: sip: </a:t>
            </a:r>
            <a:r>
              <a:rPr lang="fi-FI" dirty="0">
                <a:solidFill>
                  <a:srgbClr val="FF0000"/>
                </a:solidFill>
                <a:hlinkClick r:id="rId3">
                  <a:extLst>
                    <a:ext uri="{A12FA001-AC4F-418D-AE19-62706E023703}">
                      <ahyp:hlinkClr xmlns:ahyp="http://schemas.microsoft.com/office/drawing/2018/hyperlinkcolor" val="tx"/>
                    </a:ext>
                  </a:extLst>
                </a:hlinkClick>
              </a:rPr>
              <a:t>user1</a:t>
            </a:r>
            <a:r>
              <a:rPr lang="fi-FI" dirty="0">
                <a:solidFill>
                  <a:srgbClr val="467886"/>
                </a:solidFill>
                <a:hlinkClick r:id="rId3">
                  <a:extLst>
                    <a:ext uri="{A12FA001-AC4F-418D-AE19-62706E023703}">
                      <ahyp:hlinkClr xmlns:ahyp="http://schemas.microsoft.com/office/drawing/2018/hyperlinkcolor" val="tx"/>
                    </a:ext>
                  </a:extLst>
                </a:hlinkClick>
              </a:rPr>
              <a:t>@PSCA.MCPTTServerEAST.att.com</a:t>
            </a:r>
            <a:endParaRPr lang="fi-FI" dirty="0"/>
          </a:p>
          <a:p>
            <a:endParaRPr lang="en-US" dirty="0"/>
          </a:p>
        </p:txBody>
      </p:sp>
    </p:spTree>
    <p:extLst>
      <p:ext uri="{BB962C8B-B14F-4D97-AF65-F5344CB8AC3E}">
        <p14:creationId xmlns:p14="http://schemas.microsoft.com/office/powerpoint/2010/main" val="1798798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781</TotalTime>
  <Words>664</Words>
  <Application>Microsoft Office PowerPoint</Application>
  <PresentationFormat>Widescreen</PresentationFormat>
  <Paragraphs>28</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Calibri</vt:lpstr>
      <vt:lpstr>Times New Roman</vt:lpstr>
      <vt:lpstr>Office Theme</vt:lpstr>
      <vt:lpstr>PowerPoint Presentation</vt:lpstr>
      <vt:lpstr>Key attributes of a MC service ID</vt:lpstr>
      <vt:lpstr>How MC service ID assigned to to be used in MC service</vt:lpstr>
      <vt:lpstr>Example of Call from user1 to userB</vt:lpstr>
      <vt:lpstr>HTTP routing</vt:lpstr>
    </vt:vector>
  </TitlesOfParts>
  <Company>ATT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Shih-11</dc:creator>
  <cp:lastModifiedBy>Jerry Shih-11</cp:lastModifiedBy>
  <cp:revision>8</cp:revision>
  <dcterms:created xsi:type="dcterms:W3CDTF">2025-11-18T00:53:42Z</dcterms:created>
  <dcterms:modified xsi:type="dcterms:W3CDTF">2025-11-18T13:54:43Z</dcterms:modified>
</cp:coreProperties>
</file>