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303" r:id="rId5"/>
    <p:sldId id="536" r:id="rId6"/>
    <p:sldId id="1238" r:id="rId7"/>
    <p:sldId id="545" r:id="rId8"/>
  </p:sldIdLst>
  <p:sldSz cx="12192000" cy="6858000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5E3E3"/>
    <a:srgbClr val="E6B9B8"/>
    <a:srgbClr val="0000FF"/>
    <a:srgbClr val="CC00FF"/>
    <a:srgbClr val="00CC00"/>
    <a:srgbClr val="33CC33"/>
    <a:srgbClr val="72AF2F"/>
    <a:srgbClr val="00CC66"/>
    <a:srgbClr val="008000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37" autoAdjust="0"/>
    <p:restoredTop sz="95628" autoAdjust="0"/>
  </p:normalViewPr>
  <p:slideViewPr>
    <p:cSldViewPr snapToGrid="0">
      <p:cViewPr varScale="1">
        <p:scale>
          <a:sx n="90" d="100"/>
          <a:sy n="90" d="100"/>
        </p:scale>
        <p:origin x="88" y="5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7512"/>
    </p:cViewPr>
  </p:sorterViewPr>
  <p:notesViewPr>
    <p:cSldViewPr snapToGrid="0">
      <p:cViewPr varScale="1">
        <p:scale>
          <a:sx n="51" d="100"/>
          <a:sy n="51" d="100"/>
        </p:scale>
        <p:origin x="2976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4BA2FF4-9C9B-43A0-99D9-70E7AE1814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55D618B-E92D-4220-AAB6-335AFF91638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74FF9D4-381D-4F65-A2E3-3E22297D6482}" type="datetime1">
              <a:rPr lang="en-US"/>
              <a:pPr>
                <a:defRPr/>
              </a:pPr>
              <a:t>11/19/2025</a:t>
            </a:fld>
            <a:endParaRPr lang="en-US" dirty="0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AE42738-A574-4AFC-8C12-D7289D224FB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D7536795-C30F-4339-87FD-38966263D01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A61D28B-C48B-4FDA-8101-AB067B74288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2A30284-36D3-437C-A331-867BE010FA5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384AF11-2BF1-4BBF-AEE4-E5E2B9A94B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AC44ACD-ACA2-48FF-933F-C98682059B2D}" type="datetime1">
              <a:rPr lang="en-US"/>
              <a:pPr>
                <a:defRPr/>
              </a:pPr>
              <a:t>11/19/2025</a:t>
            </a:fld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BC8989B-9C99-43E8-AE90-A608F1DA274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5ACF14E2-24D8-40D5-B992-B602782AEA4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612919D8-380F-455F-B948-9F29474F9DB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36B91F1B-C2A5-4A48-A531-B87A102E17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B569630-D4C4-4930-941B-2F103ACDDD1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CC1142FD-101E-427D-96F6-FDB64D9722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750AEEB-43BF-4C78-A9BB-4901C20CE6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D8C01C9-DA69-44AE-93F5-5827D88296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7C0C384-8A03-4406-B265-27593EAE5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56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D770B0D-5557-402D-B954-A438D68DADC6}" type="slidenum">
              <a:rPr lang="en-GB" altLang="fr-FR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GB" altLang="fr-F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5650"/>
            <a:ext cx="6615112" cy="3721100"/>
          </a:xfrm>
          <a:solidFill>
            <a:srgbClr val="FFFFFF"/>
          </a:solidFill>
          <a:ln/>
        </p:spPr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184914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id="{AB6CF3B8-1087-4EA1-B913-F019DD3E24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1800" y="52810"/>
            <a:ext cx="8006806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3GPP TSG SA Meeting #109</a:t>
            </a:r>
          </a:p>
          <a:p>
            <a:pPr>
              <a:spcBef>
                <a:spcPts val="600"/>
              </a:spcBef>
              <a:tabLst>
                <a:tab pos="6120130" algn="r"/>
              </a:tabLst>
            </a:pPr>
            <a:r>
              <a:rPr lang="en-GB" sz="1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16 - 19 September 2025, Beijing, P. R. China</a:t>
            </a:r>
            <a:endParaRPr lang="en-US" sz="1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" name="Text Box 13">
            <a:extLst>
              <a:ext uri="{FF2B5EF4-FFF2-40B4-BE49-F238E27FC236}">
                <a16:creationId xmlns:a16="http://schemas.microsoft.com/office/drawing/2014/main" id="{95FCF8CD-2C30-4430-B3A5-F165BE96BF3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776106" y="170657"/>
            <a:ext cx="195156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SP-251039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747627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36781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581722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433638"/>
            <a:ext cx="10970684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956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>
            <a:extLst>
              <a:ext uri="{FF2B5EF4-FFF2-40B4-BE49-F238E27FC236}">
                <a16:creationId xmlns:a16="http://schemas.microsoft.com/office/drawing/2014/main" id="{3E43BB85-D592-4477-85C5-C4386A8D7CF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87401" y="6373813"/>
            <a:ext cx="8225367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8A9C30A-2580-43D9-BAEE-FEECE59C0B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4AFB3978-2F51-4806-8F68-F672654923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0DF169-4F9A-4D13-8638-5028A4E3BEAA}"/>
              </a:ext>
            </a:extLst>
          </p:cNvPr>
          <p:cNvSpPr txBox="1"/>
          <p:nvPr userDrawn="1"/>
        </p:nvSpPr>
        <p:spPr>
          <a:xfrm>
            <a:off x="717551" y="6394450"/>
            <a:ext cx="5767916" cy="311150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z="1000" spc="300" dirty="0"/>
              <a:t>3GPP TSG SA#109, 16 -19 September 2025</a:t>
            </a:r>
            <a:endParaRPr lang="en-GB" sz="1000" spc="300" dirty="0">
              <a:solidFill>
                <a:schemeClr val="bg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9773661-2F87-4456-BE3A-674631874291}"/>
              </a:ext>
            </a:extLst>
          </p:cNvPr>
          <p:cNvSpPr/>
          <p:nvPr userDrawn="1"/>
        </p:nvSpPr>
        <p:spPr bwMode="auto">
          <a:xfrm>
            <a:off x="11091334" y="638333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840CD29-0815-49FF-A34C-B092584A5C36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>
            <a:extLst>
              <a:ext uri="{FF2B5EF4-FFF2-40B4-BE49-F238E27FC236}">
                <a16:creationId xmlns:a16="http://schemas.microsoft.com/office/drawing/2014/main" id="{A6F55D34-226B-477C-A56F-A8513C8951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>
                <a:solidFill>
                  <a:schemeClr val="bg1"/>
                </a:solidFill>
              </a:rPr>
              <a:t>© 3GPP 2012</a:t>
            </a:r>
            <a:endParaRPr lang="en-GB" altLang="en-US" sz="1000" dirty="0"/>
          </a:p>
        </p:txBody>
      </p:sp>
      <p:sp>
        <p:nvSpPr>
          <p:cNvPr id="1032" name="Rectangle 16">
            <a:extLst>
              <a:ext uri="{FF2B5EF4-FFF2-40B4-BE49-F238E27FC236}">
                <a16:creationId xmlns:a16="http://schemas.microsoft.com/office/drawing/2014/main" id="{9FBAA978-A6A7-4DCB-B504-0D831B9DD84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18701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>
            <a:extLst>
              <a:ext uri="{FF2B5EF4-FFF2-40B4-BE49-F238E27FC236}">
                <a16:creationId xmlns:a16="http://schemas.microsoft.com/office/drawing/2014/main" id="{EA0CB296-0D11-483D-8C82-78C10FF5A30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118" y="415925"/>
            <a:ext cx="174413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6" r:id="rId2"/>
    <p:sldLayoutId id="2147483987" r:id="rId3"/>
    <p:sldLayoutId id="214748398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8EE155D7-4578-4DE9-B201-A26BBC2A7B6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7561" y="1671639"/>
            <a:ext cx="10350392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US" sz="6000" b="1" dirty="0"/>
            </a:br>
            <a:r>
              <a:rPr lang="en-GB" sz="6000" dirty="0"/>
              <a:t> </a:t>
            </a:r>
            <a:r>
              <a:rPr lang="nb-NO" sz="5300" b="1" dirty="0"/>
              <a:t>SA WG6 status report to TSG SA#109</a:t>
            </a:r>
            <a:br>
              <a:rPr lang="en-GB" sz="6000" b="1" i="1" dirty="0"/>
            </a:br>
            <a:r>
              <a:rPr lang="en-GB" dirty="0">
                <a:latin typeface="Arial" pitchFamily="34" charset="0"/>
              </a:rPr>
              <a:t> </a:t>
            </a:r>
            <a:b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</a:br>
            <a:b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CE970FC0-E315-4AAB-908E-5027477CC0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0" y="3505562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dirty="0"/>
            </a:br>
            <a:r>
              <a:rPr lang="en-US" altLang="en-US" b="1" dirty="0">
                <a:latin typeface="Arial" panose="020B0604020202020204" pitchFamily="34" charset="0"/>
              </a:rPr>
              <a:t>Atle Monrad</a:t>
            </a:r>
          </a:p>
          <a:p>
            <a:pPr>
              <a:lnSpc>
                <a:spcPct val="80000"/>
              </a:lnSpc>
            </a:pPr>
            <a:endParaRPr lang="en-US" altLang="en-US" sz="12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b="1" dirty="0">
                <a:latin typeface="Arial" panose="020B0604020202020204" pitchFamily="34" charset="0"/>
              </a:rPr>
              <a:t>SA6 Chair (</a:t>
            </a:r>
            <a:r>
              <a:rPr lang="en-US" altLang="en-US" sz="2000" b="1" dirty="0" err="1">
                <a:latin typeface="Arial" panose="020B0604020202020204" pitchFamily="34" charset="0"/>
              </a:rPr>
              <a:t>InterDigital</a:t>
            </a:r>
            <a:r>
              <a:rPr lang="en-US" altLang="en-US" sz="2000" b="1" dirty="0">
                <a:latin typeface="Arial" panose="020B0604020202020204" pitchFamily="34" charset="0"/>
              </a:rPr>
              <a:t> Communications)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title"/>
          </p:nvPr>
        </p:nvSpPr>
        <p:spPr>
          <a:xfrm>
            <a:off x="731904" y="2911969"/>
            <a:ext cx="10971213" cy="1143000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fr-FR" sz="4000" b="1" dirty="0"/>
              <a:t>For TSG SA information and approval</a:t>
            </a:r>
          </a:p>
        </p:txBody>
      </p:sp>
    </p:spTree>
    <p:extLst>
      <p:ext uri="{BB962C8B-B14F-4D97-AF65-F5344CB8AC3E}">
        <p14:creationId xmlns:p14="http://schemas.microsoft.com/office/powerpoint/2010/main" val="7408441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30695-0C94-18D2-C2A4-CD6C962C2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5F5A4421-3A6D-88A4-CBDC-B0F3E45E7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9876" y="281285"/>
            <a:ext cx="6181507" cy="654972"/>
          </a:xfrm>
        </p:spPr>
        <p:txBody>
          <a:bodyPr/>
          <a:lstStyle/>
          <a:p>
            <a:r>
              <a:rPr lang="en-GB" altLang="fr-FR" b="1" dirty="0"/>
              <a:t>Way forward for work on IOPS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CE4E2055-2A51-1AEA-35FF-A7D301273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650" y="1236706"/>
            <a:ext cx="11709848" cy="5111842"/>
          </a:xfrm>
        </p:spPr>
        <p:txBody>
          <a:bodyPr/>
          <a:lstStyle/>
          <a:p>
            <a:r>
              <a:rPr lang="en-GB" altLang="fr-FR" sz="2000" dirty="0"/>
              <a:t> SA1 provided TS 22.346 “</a:t>
            </a:r>
            <a:r>
              <a:rPr lang="en-GB" sz="2000" dirty="0"/>
              <a:t>Isolated Evolved Universal Terrestrial Radio Access Network (E-UTRAN) operation for public safety” (Rel-13).</a:t>
            </a:r>
          </a:p>
          <a:p>
            <a:r>
              <a:rPr lang="en-GB" sz="2000" dirty="0"/>
              <a:t>The corresponding stage 2 were provided in: </a:t>
            </a:r>
          </a:p>
          <a:p>
            <a:pPr lvl="1"/>
            <a:r>
              <a:rPr lang="en-GB" sz="1800" dirty="0"/>
              <a:t>TS 23.401 “</a:t>
            </a:r>
            <a:r>
              <a:rPr lang="en-US" sz="1800" dirty="0"/>
              <a:t>General Packet Radio Service (GPRS) enhancements for Evolved Universal Terrestrial Radio Access Network (E-UTRAN) access</a:t>
            </a:r>
            <a:r>
              <a:rPr lang="en-GB" sz="1800" dirty="0"/>
              <a:t>” (Rel-13) by SA2</a:t>
            </a:r>
          </a:p>
          <a:p>
            <a:pPr lvl="1"/>
            <a:r>
              <a:rPr lang="en-GB" sz="1800" dirty="0"/>
              <a:t>TS 33.401 “</a:t>
            </a:r>
            <a:r>
              <a:rPr lang="en-US" sz="1800" dirty="0"/>
              <a:t>3GPP System Architecture Evolution (SAE); Security architecture</a:t>
            </a:r>
            <a:r>
              <a:rPr lang="en-GB" sz="1800" dirty="0"/>
              <a:t>” (Rel-13) by SA3 </a:t>
            </a:r>
          </a:p>
          <a:p>
            <a:pPr lvl="1"/>
            <a:r>
              <a:rPr lang="en-GB" sz="1800" dirty="0"/>
              <a:t>TS 33.180 “</a:t>
            </a:r>
            <a:r>
              <a:rPr lang="en-US" sz="1800" dirty="0"/>
              <a:t>Security of the Mission Critical (MC) service</a:t>
            </a:r>
            <a:r>
              <a:rPr lang="en-GB" sz="1800" dirty="0"/>
              <a:t>” (Rel-14) by SA3</a:t>
            </a:r>
          </a:p>
          <a:p>
            <a:pPr lvl="1"/>
            <a:r>
              <a:rPr lang="en-GB" altLang="fr-FR" sz="1800" dirty="0"/>
              <a:t>TS 23.180 “</a:t>
            </a:r>
            <a:r>
              <a:rPr lang="en-GB" sz="1800" dirty="0"/>
              <a:t>Mission critical services support in the Isolated Operation for Public Safety (IOPS) mode of operation</a:t>
            </a:r>
            <a:r>
              <a:rPr lang="en-GB" altLang="fr-FR" sz="1800" dirty="0"/>
              <a:t>” </a:t>
            </a:r>
            <a:r>
              <a:rPr lang="en-GB" sz="1800" dirty="0"/>
              <a:t>(Rel-17) by SA6</a:t>
            </a:r>
            <a:endParaRPr lang="en-GB" altLang="fr-FR" sz="1800" b="1" dirty="0"/>
          </a:p>
          <a:p>
            <a:r>
              <a:rPr lang="en-GB" altLang="fr-FR" sz="2000" dirty="0"/>
              <a:t>At SA#104, SA6 provided a SID on “</a:t>
            </a:r>
            <a:r>
              <a:rPr lang="en-GB" sz="2000" dirty="0"/>
              <a:t>MC services support on IOPS mode of operation for 5G</a:t>
            </a:r>
            <a:r>
              <a:rPr lang="en-GB" altLang="fr-FR" sz="2000" dirty="0"/>
              <a:t>” for Rel-19. SA decided to modify this study to “</a:t>
            </a:r>
            <a:r>
              <a:rPr lang="en-GB" sz="2000" dirty="0"/>
              <a:t>MC services support on generic IOPS mode of operation” (SP-241017). Based on this study, a corresponding WID was approved in (SP-241382) and implemented in TS 23.180.</a:t>
            </a:r>
          </a:p>
          <a:p>
            <a:r>
              <a:rPr lang="en-GB" sz="2000" dirty="0"/>
              <a:t> SA6 now discuss how our generic solution on IOPS can be aligned in the specifications of SA1, SA2 and SA3 to secure that a generic solution for IOPS as requested by SA and implemented in TS 23.180 is reflected across all </a:t>
            </a:r>
            <a:r>
              <a:rPr lang="en-GB" sz="2000"/>
              <a:t>aspects of stage </a:t>
            </a:r>
            <a:r>
              <a:rPr lang="en-GB" sz="2000" dirty="0"/>
              <a:t>1 and stage 2.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01883735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136433" y="2050868"/>
            <a:ext cx="9052592" cy="2286000"/>
          </a:xfrm>
        </p:spPr>
        <p:txBody>
          <a:bodyPr/>
          <a:lstStyle/>
          <a:p>
            <a:pPr algn="ctr"/>
            <a:r>
              <a:rPr lang="en-GB" altLang="fr-FR" sz="4800" dirty="0"/>
              <a:t>Thank You</a:t>
            </a:r>
            <a:endParaRPr lang="en-GB" altLang="fr-FR" sz="12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82809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14B433DB9B594885F4112FE4976328" ma:contentTypeVersion="13" ma:contentTypeDescription="Create a new document." ma:contentTypeScope="" ma:versionID="bfc5638d4f01580694a8c7f93567c8e7">
  <xsd:schema xmlns:xsd="http://www.w3.org/2001/XMLSchema" xmlns:xs="http://www.w3.org/2001/XMLSchema" xmlns:p="http://schemas.microsoft.com/office/2006/metadata/properties" xmlns:ns3="d36af664-2dfc-46e0-99b9-b4775a37cfc8" xmlns:ns4="7c28629c-29d3-4904-ae90-4b38e6ab8730" targetNamespace="http://schemas.microsoft.com/office/2006/metadata/properties" ma:root="true" ma:fieldsID="a12d0ce96aff54703c1e76432497b68e" ns3:_="" ns4:_="">
    <xsd:import namespace="d36af664-2dfc-46e0-99b9-b4775a37cfc8"/>
    <xsd:import namespace="7c28629c-29d3-4904-ae90-4b38e6ab873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6af664-2dfc-46e0-99b9-b4775a37cfc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28629c-29d3-4904-ae90-4b38e6ab87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116FCB1-8F34-4320-992F-FF9AB90D52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02810A-A5B3-4801-94E4-10D646DD87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6af664-2dfc-46e0-99b9-b4775a37cfc8"/>
    <ds:schemaRef ds:uri="7c28629c-29d3-4904-ae90-4b38e6ab87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A382C1-8D34-41E2-AE7D-C7A1F0A6CDFD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7c28629c-29d3-4904-ae90-4b38e6ab8730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d36af664-2dfc-46e0-99b9-b4775a37cfc8"/>
  </ds:schemaRefs>
</ds:datastoreItem>
</file>

<file path=docMetadata/LabelInfo.xml><?xml version="1.0" encoding="utf-8"?>
<clbl:labelList xmlns:clbl="http://schemas.microsoft.com/office/2020/mipLabelMetadata"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127891</TotalTime>
  <Words>281</Words>
  <Application>Microsoft Office PowerPoint</Application>
  <PresentationFormat>Widescreen</PresentationFormat>
  <Paragraphs>17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Algerian</vt:lpstr>
      <vt:lpstr>Arial</vt:lpstr>
      <vt:lpstr>Calibri</vt:lpstr>
      <vt:lpstr>Times New Roman</vt:lpstr>
      <vt:lpstr>Office Theme</vt:lpstr>
      <vt:lpstr>     SA WG6 status report to TSG SA#109    </vt:lpstr>
      <vt:lpstr>For TSG SA information and approval</vt:lpstr>
      <vt:lpstr>Way forward for work on IOPS</vt:lpstr>
      <vt:lpstr>Thank You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Atle Monrad (Consultant)</cp:lastModifiedBy>
  <cp:revision>2861</cp:revision>
  <cp:lastPrinted>2016-09-13T11:31:59Z</cp:lastPrinted>
  <dcterms:created xsi:type="dcterms:W3CDTF">2008-08-30T09:32:10Z</dcterms:created>
  <dcterms:modified xsi:type="dcterms:W3CDTF">2025-11-20T14:36:23Z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0x0101004814B433DB9B594885F4112FE4976328</vt:lpwstr>
  </property>
  <property fmtid="{D5CDD505-2E9C-101B-9397-08002B2CF9AE}" pid="4" name="MSIP_Label_4d2f777e-4347-4fc6-823a-b44ab313546a_Enabled">
    <vt:lpwstr>true</vt:lpwstr>
  </property>
  <property fmtid="{D5CDD505-2E9C-101B-9397-08002B2CF9AE}" pid="5" name="MSIP_Label_4d2f777e-4347-4fc6-823a-b44ab313546a_SetDate">
    <vt:lpwstr>2024-06-06T17:16:48Z</vt:lpwstr>
  </property>
  <property fmtid="{D5CDD505-2E9C-101B-9397-08002B2CF9AE}" pid="6" name="MSIP_Label_4d2f777e-4347-4fc6-823a-b44ab313546a_Method">
    <vt:lpwstr>Standard</vt:lpwstr>
  </property>
  <property fmtid="{D5CDD505-2E9C-101B-9397-08002B2CF9AE}" pid="7" name="MSIP_Label_4d2f777e-4347-4fc6-823a-b44ab313546a_Name">
    <vt:lpwstr>Non-Public</vt:lpwstr>
  </property>
  <property fmtid="{D5CDD505-2E9C-101B-9397-08002B2CF9AE}" pid="8" name="MSIP_Label_4d2f777e-4347-4fc6-823a-b44ab313546a_SiteId">
    <vt:lpwstr>e351b779-f6d5-4e50-8568-80e922d180ae</vt:lpwstr>
  </property>
  <property fmtid="{D5CDD505-2E9C-101B-9397-08002B2CF9AE}" pid="9" name="MSIP_Label_4d2f777e-4347-4fc6-823a-b44ab313546a_ActionId">
    <vt:lpwstr>2e74aeb9-05bc-477e-b3a0-276141341ffd</vt:lpwstr>
  </property>
  <property fmtid="{D5CDD505-2E9C-101B-9397-08002B2CF9AE}" pid="10" name="MSIP_Label_4d2f777e-4347-4fc6-823a-b44ab313546a_ContentBits">
    <vt:lpwstr>0</vt:lpwstr>
  </property>
</Properties>
</file>