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95" d="100"/>
          <a:sy n="95" d="100"/>
        </p:scale>
        <p:origin x="274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(13:00 – 14:30)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 (6 CR+0 disc.)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TS38.561 (1 </a:t>
            </a:r>
            <a:r>
              <a:rPr lang="en-US" altLang="en-US" sz="700">
                <a:solidFill>
                  <a:srgbClr val="00B050"/>
                </a:solidFill>
              </a:rPr>
              <a:t>CR) 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800" dirty="0"/>
              <a:t>LTE Over-the-Air (OTA) t-docs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TS37.544 (0 CR)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FR2-MU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(8 CRs+ 4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38.521-2 ( 3 CR+ 3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38.533 ( 1 CR 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38.903 (4 CR, 1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highlight>
                <a:srgbClr val="FFFF00"/>
              </a:highlight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RRM Test Tolerance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(84 CR+ 0 Disc)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37.571-1 (3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38.533 (49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38.903 (32 CR)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16:00hrs)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(5)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TS38.509 (1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(25 CR+ 7 Disc)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 (27 CR+ 1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700" dirty="0"/>
              <a:t>Applicability of NR RF, DEMOD,RRM Tests</a:t>
            </a:r>
          </a:p>
          <a:p>
            <a:pPr eaLnBrk="1" hangingPunct="1"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(TS38.522 1 Disc)</a:t>
            </a: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(22 CR)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(23 CR+3 Disc)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 </a:t>
            </a:r>
            <a:r>
              <a:rPr lang="en-US" altLang="en-US" sz="600" dirty="0">
                <a:latin typeface="Arial" charset="0"/>
              </a:rPr>
              <a:t>(44)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TS38.508-1(3 CR,2Disc),TS38.508-2(3 CR), TS38.521-5(13 CR), TS38.522 (7 CR), TS38.533 (21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 </a:t>
            </a:r>
            <a:r>
              <a:rPr lang="en-GB" sz="600" dirty="0">
                <a:solidFill>
                  <a:srgbClr val="312E25"/>
                </a:solidFill>
              </a:rPr>
              <a:t>(30)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 (14 CR),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TS36.521-3 (6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TS36.521-2 (4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TS36.508 (1 CR), </a:t>
            </a:r>
            <a:r>
              <a:rPr lang="en-US" altLang="en-US" sz="700" dirty="0">
                <a:solidFill>
                  <a:srgbClr val="00B050"/>
                </a:solidFill>
              </a:rPr>
              <a:t>TR36.903 (3 CR, 1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18:30hrs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/>
              <a:t>Joint </a:t>
            </a:r>
            <a:r>
              <a:rPr lang="en-GB" altLang="en-US" sz="1400" b="1" i="1" dirty="0"/>
              <a:t>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12:00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193" y="115888"/>
            <a:ext cx="5283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RAN5#109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8:00hrs ( Friday)       	Break: </a:t>
            </a:r>
            <a:r>
              <a:rPr lang="en-US" altLang="en-US" sz="1000" b="1" dirty="0"/>
              <a:t>10:30 </a:t>
            </a:r>
            <a:r>
              <a:rPr lang="en-US" altLang="en-US" sz="1100" b="1" dirty="0"/>
              <a:t>–</a:t>
            </a:r>
            <a:r>
              <a:rPr lang="en-US" altLang="en-US" sz="1000" b="1" dirty="0"/>
              <a:t> 11:00 (all week)</a:t>
            </a:r>
            <a:endParaRPr lang="en-US" altLang="en-US" sz="9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8:30hrs ( rest of the week)                        	</a:t>
            </a:r>
            <a:r>
              <a:rPr lang="en-US" altLang="en-US" sz="1100" b="1"/>
              <a:t>            16</a:t>
            </a:r>
            <a:r>
              <a:rPr lang="en-US" altLang="en-US" sz="1000" b="1"/>
              <a:t>:30  </a:t>
            </a:r>
            <a:r>
              <a:rPr lang="en-US" altLang="en-US" sz="1000" b="1" dirty="0"/>
              <a:t>– 17:00 </a:t>
            </a:r>
            <a:r>
              <a:rPr lang="en-US" altLang="en-US" sz="1000" b="1" dirty="0" err="1"/>
              <a:t>hrs</a:t>
            </a:r>
            <a:r>
              <a:rPr lang="en-US" altLang="en-US" sz="1000" b="1" dirty="0"/>
              <a:t> ( except Friday)</a:t>
            </a: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20-Thu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19-Wed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18-Tue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17-Mon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21-Fri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11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16:00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 (25 CR)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(90 CR+4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 (28 CR+3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(56 CR + 0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TR38.903(2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77" y="1037882"/>
            <a:ext cx="1555296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</a:t>
            </a:r>
            <a:r>
              <a:rPr lang="en-US" altLang="en-US" sz="700" b="1" dirty="0"/>
              <a:t>WI’s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TS38.522 (35 CR + 0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 (0 CR)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Full stack testing for NW Slicing </a:t>
            </a:r>
            <a:r>
              <a:rPr lang="en-US" altLang="en-US" sz="700" dirty="0">
                <a:solidFill>
                  <a:srgbClr val="00B050"/>
                </a:solidFill>
              </a:rPr>
              <a:t>TR38.918 (0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 (18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81" y="1268813"/>
            <a:ext cx="1025462" cy="112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TS36.508  (0 CR)</a:t>
            </a:r>
            <a:endParaRPr lang="sv-SE" altLang="en-US" sz="6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TR36.905 (0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TS36.521-1 (7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TS36.521-3 (1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TR36.903 (0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TS36.521-2 (2 CR)</a:t>
            </a:r>
            <a:endParaRPr lang="en-GB" altLang="en-US" sz="700" dirty="0">
              <a:solidFill>
                <a:srgbClr val="312E25"/>
              </a:solidFill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924834"/>
            <a:ext cx="603895" cy="61277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793569" y="4027216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552170" y="1929171"/>
            <a:ext cx="557349" cy="1459090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POS 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448407" y="3406002"/>
            <a:ext cx="703351" cy="1451256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MIMO OTA &amp;&amp; TRP TRS 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9D0C6716-CA17-2A9D-CAE2-F49692287F70}"/>
              </a:ext>
            </a:extLst>
          </p:cNvPr>
          <p:cNvSpPr/>
          <p:nvPr/>
        </p:nvSpPr>
        <p:spPr>
          <a:xfrm rot="16200000">
            <a:off x="8019755" y="1001413"/>
            <a:ext cx="433296" cy="104049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7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LTE – RF/RRM/DEMOD/Applicability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7975920" y="2118567"/>
            <a:ext cx="545195" cy="10924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41329" y="499328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79333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, App T-put, NW Slicing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563025" y="4679285"/>
            <a:ext cx="525368" cy="1380618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LTE- OTA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0E85400-84B3-672E-40E4-02164900057C}"/>
              </a:ext>
            </a:extLst>
          </p:cNvPr>
          <p:cNvSpPr/>
          <p:nvPr/>
        </p:nvSpPr>
        <p:spPr>
          <a:xfrm rot="16200000">
            <a:off x="4898193" y="3477618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645095" y="4878935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RRM-  TT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8092A-A6F7-6DCF-7AD5-A0DB8A6E5EFD}"/>
              </a:ext>
            </a:extLst>
          </p:cNvPr>
          <p:cNvSpPr txBox="1"/>
          <p:nvPr/>
        </p:nvSpPr>
        <p:spPr>
          <a:xfrm>
            <a:off x="7700468" y="2686556"/>
            <a:ext cx="1216529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54074</TotalTime>
  <Words>630</Words>
  <Application>Microsoft Office PowerPoint</Application>
  <PresentationFormat>On-screen Show (4:3)</PresentationFormat>
  <Paragraphs>162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1060</cp:revision>
  <dcterms:created xsi:type="dcterms:W3CDTF">2006-08-17T18:57:36Z</dcterms:created>
  <dcterms:modified xsi:type="dcterms:W3CDTF">2025-11-12T19:34:46Z</dcterms:modified>
</cp:coreProperties>
</file>