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7"/>
  </p:notesMasterIdLst>
  <p:handoutMasterIdLst>
    <p:handoutMasterId r:id="rId28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802" r:id="rId13"/>
    <p:sldId id="1144" r:id="rId14"/>
    <p:sldId id="1159" r:id="rId15"/>
    <p:sldId id="1152" r:id="rId16"/>
    <p:sldId id="1169" r:id="rId17"/>
    <p:sldId id="1163" r:id="rId18"/>
    <p:sldId id="1164" r:id="rId19"/>
    <p:sldId id="1228" r:id="rId20"/>
    <p:sldId id="1147" r:id="rId21"/>
    <p:sldId id="1146" r:id="rId22"/>
    <p:sldId id="1227" r:id="rId23"/>
    <p:sldId id="1143" r:id="rId24"/>
    <p:sldId id="1148" r:id="rId25"/>
    <p:sldId id="760" r:id="rId2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670608-1568-4977-9A44-15A77480E238}" v="16" dt="2025-12-08T15:13:36.70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undo custSel addSld delSld modSld">
      <pc:chgData name="Alain Sultan" userId="2b0808dc-3530-4760-ae57-56aa48186e32" providerId="ADAL" clId="{E9467D74-25DD-4BAD-9BD5-C22734411885}" dt="2025-12-08T16:33:27.281" v="1005" actId="20577"/>
      <pc:docMkLst>
        <pc:docMk/>
      </pc:docMkLst>
      <pc:sldChg chg="modSp mod">
        <pc:chgData name="Alain Sultan" userId="2b0808dc-3530-4760-ae57-56aa48186e32" providerId="ADAL" clId="{E9467D74-25DD-4BAD-9BD5-C22734411885}" dt="2025-12-08T16:33:27.281" v="1005" actId="20577"/>
        <pc:sldMkLst>
          <pc:docMk/>
          <pc:sldMk cId="0" sldId="303"/>
        </pc:sldMkLst>
        <pc:spChg chg="mod">
          <ac:chgData name="Alain Sultan" userId="2b0808dc-3530-4760-ae57-56aa48186e32" providerId="ADAL" clId="{E9467D74-25DD-4BAD-9BD5-C22734411885}" dt="2025-12-08T16:33:27.281" v="1005" actId="20577"/>
          <ac:spMkLst>
            <pc:docMk/>
            <pc:sldMk cId="0" sldId="303"/>
            <ac:spMk id="6" creationId="{E7430CFF-B6A8-F0E3-5069-E233E8AE6246}"/>
          </ac:spMkLst>
        </pc:spChg>
      </pc:sldChg>
      <pc:sldChg chg="modSp">
        <pc:chgData name="Alain Sultan" userId="2b0808dc-3530-4760-ae57-56aa48186e32" providerId="ADAL" clId="{E9467D74-25DD-4BAD-9BD5-C22734411885}" dt="2025-12-08T14:39:08.572" v="856" actId="1076"/>
        <pc:sldMkLst>
          <pc:docMk/>
          <pc:sldMk cId="0" sldId="760"/>
        </pc:sldMkLst>
        <pc:spChg chg="mod">
          <ac:chgData name="Alain Sultan" userId="2b0808dc-3530-4760-ae57-56aa48186e32" providerId="ADAL" clId="{E9467D74-25DD-4BAD-9BD5-C22734411885}" dt="2025-12-08T14:39:08.572" v="856" actId="1076"/>
          <ac:spMkLst>
            <pc:docMk/>
            <pc:sldMk cId="0" sldId="760"/>
            <ac:spMk id="22531" creationId="{032D2761-45B7-3867-93F8-BD7DFA027C89}"/>
          </ac:spMkLst>
        </pc:spChg>
      </pc:sldChg>
      <pc:sldChg chg="modSp mod">
        <pc:chgData name="Alain Sultan" userId="2b0808dc-3530-4760-ae57-56aa48186e32" providerId="ADAL" clId="{E9467D74-25DD-4BAD-9BD5-C22734411885}" dt="2025-12-08T14:53:08.275" v="955" actId="20577"/>
        <pc:sldMkLst>
          <pc:docMk/>
          <pc:sldMk cId="0" sldId="1116"/>
        </pc:sldMkLst>
        <pc:spChg chg="mod">
          <ac:chgData name="Alain Sultan" userId="2b0808dc-3530-4760-ae57-56aa48186e32" providerId="ADAL" clId="{E9467D74-25DD-4BAD-9BD5-C22734411885}" dt="2025-12-08T14:53:08.275" v="955" actId="20577"/>
          <ac:spMkLst>
            <pc:docMk/>
            <pc:sldMk cId="0" sldId="1116"/>
            <ac:spMk id="15363" creationId="{625646D6-205C-BD4D-2C3E-9051EB5CC6D2}"/>
          </ac:spMkLst>
        </pc:spChg>
        <pc:graphicFrameChg chg="mod">
          <ac:chgData name="Alain Sultan" userId="2b0808dc-3530-4760-ae57-56aa48186e32" providerId="ADAL" clId="{E9467D74-25DD-4BAD-9BD5-C22734411885}" dt="2025-12-08T14:16:15.791" v="10" actId="1076"/>
          <ac:graphicFrameMkLst>
            <pc:docMk/>
            <pc:sldMk cId="0" sldId="1116"/>
            <ac:graphicFrameMk id="2" creationId="{A0B0BA19-B934-0193-5BE2-B13E7A00EDF7}"/>
          </ac:graphicFrameMkLst>
        </pc:graphicFrameChg>
      </pc:sldChg>
      <pc:sldChg chg="modSp mod">
        <pc:chgData name="Alain Sultan" userId="2b0808dc-3530-4760-ae57-56aa48186e32" providerId="ADAL" clId="{E9467D74-25DD-4BAD-9BD5-C22734411885}" dt="2025-12-08T14:16:23.924" v="12" actId="20577"/>
        <pc:sldMkLst>
          <pc:docMk/>
          <pc:sldMk cId="1893322574" sldId="1144"/>
        </pc:sldMkLst>
        <pc:spChg chg="mod">
          <ac:chgData name="Alain Sultan" userId="2b0808dc-3530-4760-ae57-56aa48186e32" providerId="ADAL" clId="{E9467D74-25DD-4BAD-9BD5-C22734411885}" dt="2025-12-08T14:16:23.924" v="12" actId="20577"/>
          <ac:spMkLst>
            <pc:docMk/>
            <pc:sldMk cId="1893322574" sldId="1144"/>
            <ac:spMk id="24579" creationId="{281449CA-9E3C-556A-038D-F10EE542CB15}"/>
          </ac:spMkLst>
        </pc:spChg>
      </pc:sldChg>
      <pc:sldChg chg="modSp mod">
        <pc:chgData name="Alain Sultan" userId="2b0808dc-3530-4760-ae57-56aa48186e32" providerId="ADAL" clId="{E9467D74-25DD-4BAD-9BD5-C22734411885}" dt="2025-12-08T14:39:00.951" v="855" actId="1076"/>
        <pc:sldMkLst>
          <pc:docMk/>
          <pc:sldMk cId="614527445" sldId="1148"/>
        </pc:sldMkLst>
        <pc:spChg chg="mod">
          <ac:chgData name="Alain Sultan" userId="2b0808dc-3530-4760-ae57-56aa48186e32" providerId="ADAL" clId="{E9467D74-25DD-4BAD-9BD5-C22734411885}" dt="2025-12-08T14:38:58.109" v="854" actId="14100"/>
          <ac:spMkLst>
            <pc:docMk/>
            <pc:sldMk cId="614527445" sldId="1148"/>
            <ac:spMk id="22530" creationId="{EA237B80-03A5-5FAA-DD51-3031A1F00D29}"/>
          </ac:spMkLst>
        </pc:spChg>
        <pc:spChg chg="mod">
          <ac:chgData name="Alain Sultan" userId="2b0808dc-3530-4760-ae57-56aa48186e32" providerId="ADAL" clId="{E9467D74-25DD-4BAD-9BD5-C22734411885}" dt="2025-12-08T14:39:00.951" v="855" actId="1076"/>
          <ac:spMkLst>
            <pc:docMk/>
            <pc:sldMk cId="614527445" sldId="1148"/>
            <ac:spMk id="22531" creationId="{032D2761-45B7-3867-93F8-BD7DFA027C89}"/>
          </ac:spMkLst>
        </pc:spChg>
      </pc:sldChg>
      <pc:sldChg chg="modSp mod">
        <pc:chgData name="Alain Sultan" userId="2b0808dc-3530-4760-ae57-56aa48186e32" providerId="ADAL" clId="{E9467D74-25DD-4BAD-9BD5-C22734411885}" dt="2025-12-08T15:13:36.704" v="1003" actId="14100"/>
        <pc:sldMkLst>
          <pc:docMk/>
          <pc:sldMk cId="3698809958" sldId="1152"/>
        </pc:sldMkLst>
        <pc:spChg chg="mod">
          <ac:chgData name="Alain Sultan" userId="2b0808dc-3530-4760-ae57-56aa48186e32" providerId="ADAL" clId="{E9467D74-25DD-4BAD-9BD5-C22734411885}" dt="2025-12-08T14:25:32.078" v="509" actId="1076"/>
          <ac:spMkLst>
            <pc:docMk/>
            <pc:sldMk cId="3698809958" sldId="1152"/>
            <ac:spMk id="2" creationId="{327648EE-823A-8480-AF69-241EEC3DE6EE}"/>
          </ac:spMkLst>
        </pc:spChg>
        <pc:spChg chg="mod">
          <ac:chgData name="Alain Sultan" userId="2b0808dc-3530-4760-ae57-56aa48186e32" providerId="ADAL" clId="{E9467D74-25DD-4BAD-9BD5-C22734411885}" dt="2025-12-08T15:13:36.704" v="1003" actId="14100"/>
          <ac:spMkLst>
            <pc:docMk/>
            <pc:sldMk cId="3698809958" sldId="1152"/>
            <ac:spMk id="4" creationId="{D69648B8-22EC-1E6D-2532-7485CF9B9187}"/>
          </ac:spMkLst>
        </pc:spChg>
        <pc:spChg chg="mod">
          <ac:chgData name="Alain Sultan" userId="2b0808dc-3530-4760-ae57-56aa48186e32" providerId="ADAL" clId="{E9467D74-25DD-4BAD-9BD5-C22734411885}" dt="2025-12-08T14:22:03.571" v="272" actId="20577"/>
          <ac:spMkLst>
            <pc:docMk/>
            <pc:sldMk cId="3698809958" sldId="1152"/>
            <ac:spMk id="15363" creationId="{327648EE-823A-8480-AF69-241EEC3DE6EE}"/>
          </ac:spMkLst>
        </pc:spChg>
      </pc:sldChg>
      <pc:sldChg chg="modSp mod">
        <pc:chgData name="Alain Sultan" userId="2b0808dc-3530-4760-ae57-56aa48186e32" providerId="ADAL" clId="{E9467D74-25DD-4BAD-9BD5-C22734411885}" dt="2025-12-08T14:29:11.088" v="556" actId="20577"/>
        <pc:sldMkLst>
          <pc:docMk/>
          <pc:sldMk cId="2341510294" sldId="1164"/>
        </pc:sldMkLst>
        <pc:spChg chg="mod">
          <ac:chgData name="Alain Sultan" userId="2b0808dc-3530-4760-ae57-56aa48186e32" providerId="ADAL" clId="{E9467D74-25DD-4BAD-9BD5-C22734411885}" dt="2025-12-08T14:29:11.088" v="556" actId="20577"/>
          <ac:spMkLst>
            <pc:docMk/>
            <pc:sldMk cId="2341510294" sldId="1164"/>
            <ac:spMk id="7" creationId="{C7671543-6A86-C1B3-4419-149A99CAB9B3}"/>
          </ac:spMkLst>
        </pc:spChg>
        <pc:graphicFrameChg chg="mod modGraphic">
          <ac:chgData name="Alain Sultan" userId="2b0808dc-3530-4760-ae57-56aa48186e32" providerId="ADAL" clId="{E9467D74-25DD-4BAD-9BD5-C22734411885}" dt="2025-12-08T14:28:45.010" v="550" actId="20577"/>
          <ac:graphicFrameMkLst>
            <pc:docMk/>
            <pc:sldMk cId="2341510294" sldId="1164"/>
            <ac:graphicFrameMk id="2" creationId="{23D6105C-1EDF-1E48-0988-DFB1C84E4741}"/>
          </ac:graphicFrameMkLst>
        </pc:graphicFrameChg>
      </pc:sldChg>
      <pc:sldChg chg="modSp mod">
        <pc:chgData name="Alain Sultan" userId="2b0808dc-3530-4760-ae57-56aa48186e32" providerId="ADAL" clId="{E9467D74-25DD-4BAD-9BD5-C22734411885}" dt="2025-12-08T14:26:09.843" v="512" actId="113"/>
        <pc:sldMkLst>
          <pc:docMk/>
          <pc:sldMk cId="138627087" sldId="1169"/>
        </pc:sldMkLst>
        <pc:spChg chg="mod">
          <ac:chgData name="Alain Sultan" userId="2b0808dc-3530-4760-ae57-56aa48186e32" providerId="ADAL" clId="{E9467D74-25DD-4BAD-9BD5-C22734411885}" dt="2025-12-08T14:22:32.821" v="275" actId="14100"/>
          <ac:spMkLst>
            <pc:docMk/>
            <pc:sldMk cId="138627087" sldId="1169"/>
            <ac:spMk id="2" creationId="{7E280CDD-470E-2C01-50EC-87ABBE16E011}"/>
          </ac:spMkLst>
        </pc:spChg>
        <pc:spChg chg="mod">
          <ac:chgData name="Alain Sultan" userId="2b0808dc-3530-4760-ae57-56aa48186e32" providerId="ADAL" clId="{E9467D74-25DD-4BAD-9BD5-C22734411885}" dt="2025-12-08T14:26:09.843" v="512" actId="113"/>
          <ac:spMkLst>
            <pc:docMk/>
            <pc:sldMk cId="138627087" sldId="1169"/>
            <ac:spMk id="3" creationId="{1BDB2143-6F6E-65BD-5929-EC59ED13E15A}"/>
          </ac:spMkLst>
        </pc:spChg>
      </pc:sldChg>
      <pc:sldChg chg="modSp mod">
        <pc:chgData name="Alain Sultan" userId="2b0808dc-3530-4760-ae57-56aa48186e32" providerId="ADAL" clId="{E9467D74-25DD-4BAD-9BD5-C22734411885}" dt="2025-12-08T14:36:28.282" v="700" actId="13926"/>
        <pc:sldMkLst>
          <pc:docMk/>
          <pc:sldMk cId="613636166" sldId="1228"/>
        </pc:sldMkLst>
        <pc:spChg chg="mod">
          <ac:chgData name="Alain Sultan" userId="2b0808dc-3530-4760-ae57-56aa48186e32" providerId="ADAL" clId="{E9467D74-25DD-4BAD-9BD5-C22734411885}" dt="2025-12-08T14:36:28.282" v="700" actId="13926"/>
          <ac:spMkLst>
            <pc:docMk/>
            <pc:sldMk cId="613636166" sldId="1228"/>
            <ac:spMk id="3" creationId="{3194D869-17F4-8A08-075C-1D60CE340F9E}"/>
          </ac:spMkLst>
        </pc:spChg>
      </pc:sldChg>
      <pc:sldChg chg="new del">
        <pc:chgData name="Alain Sultan" userId="2b0808dc-3530-4760-ae57-56aa48186e32" providerId="ADAL" clId="{E9467D74-25DD-4BAD-9BD5-C22734411885}" dt="2025-12-08T14:28:07.606" v="542" actId="680"/>
        <pc:sldMkLst>
          <pc:docMk/>
          <pc:sldMk cId="1556013957" sldId="122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12/8/2025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12/8/2025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CBD754A0-9D08-86C3-D70E-6AA9F2006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>
            <a:extLst>
              <a:ext uri="{FF2B5EF4-FFF2-40B4-BE49-F238E27FC236}">
                <a16:creationId xmlns:a16="http://schemas.microsoft.com/office/drawing/2014/main" id="{A657D944-01B9-FDC5-4F2E-E4F010F89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>
            <a:extLst>
              <a:ext uri="{FF2B5EF4-FFF2-40B4-BE49-F238E27FC236}">
                <a16:creationId xmlns:a16="http://schemas.microsoft.com/office/drawing/2014/main" id="{4F12E344-0195-C1C3-B940-9027CEEDD6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03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08/12/2025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08/12/2025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08/12/2025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08/12/2025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08/12/2025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08/12/2025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08/12/2025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1218.zip" TargetMode="External"/><Relationship Id="rId3" Type="http://schemas.openxmlformats.org/officeDocument/2006/relationships/hyperlink" Target="https://www.3gpp.org/ftp/Information/WI_Sheet/SP-241391.zip" TargetMode="External"/><Relationship Id="rId7" Type="http://schemas.openxmlformats.org/officeDocument/2006/relationships/hyperlink" Target="https://www.3gpp.org/ftp/Information/WI_Sheet/RP-252912.zip" TargetMode="External"/><Relationship Id="rId12" Type="http://schemas.openxmlformats.org/officeDocument/2006/relationships/hyperlink" Target="https://www.3gpp.org/ftp/Information/WI_Sheet/SP-251365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50802.zip" TargetMode="External"/><Relationship Id="rId11" Type="http://schemas.openxmlformats.org/officeDocument/2006/relationships/hyperlink" Target="https://www.3gpp.org/ftp/Information/WI_Sheet/SP-251311.zip" TargetMode="External"/><Relationship Id="rId5" Type="http://schemas.openxmlformats.org/officeDocument/2006/relationships/hyperlink" Target="https://www.3gpp.org/ftp/Information/WI_Sheet/RP-251395.zip" TargetMode="External"/><Relationship Id="rId10" Type="http://schemas.openxmlformats.org/officeDocument/2006/relationships/hyperlink" Target="https://www.3gpp.org/ftp/Information/WI_Sheet/SP-251455.zip" TargetMode="External"/><Relationship Id="rId4" Type="http://schemas.openxmlformats.org/officeDocument/2006/relationships/hyperlink" Target="https://www.3gpp.org/ftp/Information/WI_Sheet/SP-250806.zip" TargetMode="External"/><Relationship Id="rId9" Type="http://schemas.openxmlformats.org/officeDocument/2006/relationships/hyperlink" Target="https://www.3gpp.org/ftp/Information/WI_Sheet/SP-251233.zip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#110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CP-253011 -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TSG#110, 8 -12 December 2025, Baltimore, USA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387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9322" y="484536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4766959" y="2365673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  <a:br>
              <a:rPr lang="en-US" altLang="en-US" sz="2000" dirty="0"/>
            </a:br>
            <a:r>
              <a:rPr lang="en-US" altLang="en-US" sz="2000" dirty="0"/>
              <a:t>Frozen in June 2025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358476" y="1421405"/>
            <a:ext cx="8605837" cy="171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  <a:br>
              <a:rPr lang="en-US" altLang="en-US" sz="2000" kern="0" dirty="0"/>
            </a:br>
            <a:r>
              <a:rPr lang="en-US" altLang="en-US" sz="2000" kern="0" dirty="0"/>
              <a:t>Significant progress on studies and Normative work. 14 (normative) new WIDs proposed this time.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22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66 % </a:t>
            </a:r>
            <a:r>
              <a:rPr lang="en-US" altLang="en-US" sz="1600" kern="0" dirty="0"/>
              <a:t>(against 21 studies, OCI was 36% at previous TSG)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22 items so far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46 % </a:t>
            </a:r>
            <a:r>
              <a:rPr lang="en-US" altLang="en-US" sz="1600" kern="0" dirty="0"/>
              <a:t>(against 8 items, OCI was 18% at previous TSG)</a:t>
            </a:r>
          </a:p>
          <a:p>
            <a:pPr marL="739815" lvl="1" indent="-341313">
              <a:defRPr/>
            </a:pPr>
            <a:endParaRPr lang="en-US" altLang="en-US" sz="1600" kern="0" dirty="0"/>
          </a:p>
          <a:p>
            <a:pPr marL="739815" lvl="1" indent="-341313">
              <a:defRPr/>
            </a:pPr>
            <a:endParaRPr lang="en-US" altLang="en-US" sz="1100" kern="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3138220"/>
            <a:ext cx="8605837" cy="209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RAN: </a:t>
            </a:r>
            <a:br>
              <a:rPr lang="en-US" altLang="en-US" sz="2000" kern="0" dirty="0"/>
            </a:br>
            <a:r>
              <a:rPr lang="en-US" altLang="en-US" sz="2000" kern="0" dirty="0"/>
              <a:t>Mostly working on the Studies, also identifying the normative work.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WG SIDs/WIDs approved at RAN#108 (RAN1,2,3 ) &amp; RAN#109 (RAN4)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Content Definition is TSG##10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6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44 % </a:t>
            </a:r>
            <a:r>
              <a:rPr lang="en-US" altLang="en-US" sz="1600" kern="0" dirty="0"/>
              <a:t>(</a:t>
            </a:r>
            <a:r>
              <a:rPr lang="en-GB" altLang="en-US" sz="1600" kern="0" dirty="0"/>
              <a:t>against 4 studies, OCI was 10% at previous TSG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45</a:t>
            </a:r>
            <a:r>
              <a:rPr lang="en-US" altLang="en-US" sz="1600" b="1" u="sng" kern="0" dirty="0"/>
              <a:t> items so far</a:t>
            </a:r>
            <a:r>
              <a:rPr lang="en-US" altLang="en-US" sz="1600" kern="0" dirty="0"/>
              <a:t>, OCI=9% (against 19 items, work not started at previous TSG)</a:t>
            </a:r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GB" sz="2000" dirty="0"/>
              <a:t>Significant progress on studies and normative, doubling the normative WIDs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</a:t>
            </a:r>
            <a:r>
              <a:rPr lang="en-US" altLang="en-US" sz="1600" b="1" dirty="0"/>
              <a:t>: 48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31 % </a:t>
            </a:r>
            <a:r>
              <a:rPr lang="en-US" altLang="en-US" sz="1600" dirty="0"/>
              <a:t>(against 15 studies, OCI was 14% at previous TSG)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18 items so far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33 % </a:t>
            </a:r>
            <a:r>
              <a:rPr lang="en-US" altLang="en-US" sz="1600" dirty="0"/>
              <a:t>(against 9 items, OCI was 18% at previous TSG)</a:t>
            </a:r>
          </a:p>
          <a:p>
            <a:pPr marL="341273" indent="-341313">
              <a:defRPr/>
            </a:pPr>
            <a:r>
              <a:rPr lang="en-US" altLang="en-US" sz="2000" dirty="0"/>
              <a:t>Rel-20 5GA Stage 3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/>
              <a:t>not started, </a:t>
            </a:r>
            <a:r>
              <a:rPr lang="en-US" altLang="en-US" sz="1600" b="1" dirty="0"/>
              <a:t>to be started in Q1 2026 </a:t>
            </a:r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9175" y="491052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721462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698155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4188501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739766" y="4288095"/>
            <a:ext cx="193469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SA4/5-OAM/6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897723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693513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719669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4165803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4232972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SA4/5-OAM/6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3205683" y="2102874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D46EA41-9F42-4B30-CF84-8814DC9E0FDE}"/>
              </a:ext>
            </a:extLst>
          </p:cNvPr>
          <p:cNvSpPr txBox="1"/>
          <p:nvPr/>
        </p:nvSpPr>
        <p:spPr>
          <a:xfrm>
            <a:off x="369312" y="457044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Several Dates yet to be clarified/defined for several groups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D4EB3E-7179-6912-F151-0BFE6008E9D9}"/>
              </a:ext>
            </a:extLst>
          </p:cNvPr>
          <p:cNvSpPr txBox="1"/>
          <p:nvPr/>
        </p:nvSpPr>
        <p:spPr>
          <a:xfrm>
            <a:off x="7617944" y="2425427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ED5304-56FA-38C8-FDBF-696EA2A1EC0F}"/>
              </a:ext>
            </a:extLst>
          </p:cNvPr>
          <p:cNvSpPr txBox="1"/>
          <p:nvPr/>
        </p:nvSpPr>
        <p:spPr>
          <a:xfrm>
            <a:off x="4691125" y="4422030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3A7B51-FDD5-12B4-D75B-EC4DD1245D15}"/>
              </a:ext>
            </a:extLst>
          </p:cNvPr>
          <p:cNvSpPr txBox="1"/>
          <p:nvPr/>
        </p:nvSpPr>
        <p:spPr>
          <a:xfrm>
            <a:off x="7096910" y="4381226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86304CC-AA15-1900-8F79-40BE5149FD41}"/>
              </a:ext>
            </a:extLst>
          </p:cNvPr>
          <p:cNvSpPr txBox="1"/>
          <p:nvPr/>
        </p:nvSpPr>
        <p:spPr>
          <a:xfrm>
            <a:off x="8243076" y="4816509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2FB50B7E-932E-2661-5C2E-45A0C0931DFE}"/>
              </a:ext>
            </a:extLst>
          </p:cNvPr>
          <p:cNvSpPr/>
          <p:nvPr/>
        </p:nvSpPr>
        <p:spPr bwMode="auto">
          <a:xfrm>
            <a:off x="3865195" y="3445033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&amp; SA5-CH6G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4488650" y="340686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74" name="Chevron 60">
            <a:extLst>
              <a:ext uri="{FF2B5EF4-FFF2-40B4-BE49-F238E27FC236}">
                <a16:creationId xmlns:a16="http://schemas.microsoft.com/office/drawing/2014/main" id="{E6640E0F-E431-986E-9407-CCCC320A5989}"/>
              </a:ext>
            </a:extLst>
          </p:cNvPr>
          <p:cNvSpPr/>
          <p:nvPr/>
        </p:nvSpPr>
        <p:spPr bwMode="auto">
          <a:xfrm>
            <a:off x="4567723" y="3648958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SA5-CH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78" name="Chevron 60">
            <a:extLst>
              <a:ext uri="{FF2B5EF4-FFF2-40B4-BE49-F238E27FC236}">
                <a16:creationId xmlns:a16="http://schemas.microsoft.com/office/drawing/2014/main" id="{0C509D52-03A8-EE01-EB32-8D0A125540CD}"/>
              </a:ext>
            </a:extLst>
          </p:cNvPr>
          <p:cNvSpPr/>
          <p:nvPr/>
        </p:nvSpPr>
        <p:spPr bwMode="auto">
          <a:xfrm>
            <a:off x="8283813" y="3635445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7479" name="TextBox 17478">
            <a:extLst>
              <a:ext uri="{FF2B5EF4-FFF2-40B4-BE49-F238E27FC236}">
                <a16:creationId xmlns:a16="http://schemas.microsoft.com/office/drawing/2014/main" id="{613ABEE7-B101-DB1A-AAA4-D1D4D832658D}"/>
              </a:ext>
            </a:extLst>
          </p:cNvPr>
          <p:cNvSpPr txBox="1"/>
          <p:nvPr/>
        </p:nvSpPr>
        <p:spPr>
          <a:xfrm>
            <a:off x="8100767" y="3631461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Several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7671543-6A86-C1B3-4419-149A99CAB9B3}"/>
              </a:ext>
            </a:extLst>
          </p:cNvPr>
          <p:cNvSpPr txBox="1">
            <a:spLocks/>
          </p:cNvSpPr>
          <p:nvPr/>
        </p:nvSpPr>
        <p:spPr bwMode="auto">
          <a:xfrm>
            <a:off x="152399" y="2955010"/>
            <a:ext cx="8589265" cy="43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defRPr/>
            </a:pPr>
            <a:endParaRPr lang="en-US" altLang="en-US" sz="2000" dirty="0"/>
          </a:p>
          <a:p>
            <a:pPr marL="342900" indent="-342900">
              <a:defRPr/>
            </a:pPr>
            <a:endParaRPr lang="en-US" altLang="en-US" sz="2000" dirty="0"/>
          </a:p>
          <a:p>
            <a:pPr marL="342900" indent="-342900">
              <a:defRPr/>
            </a:pPr>
            <a:r>
              <a:rPr lang="en-US" altLang="en-US" sz="2000" dirty="0"/>
              <a:t>Two most advanced ones are: </a:t>
            </a:r>
          </a:p>
          <a:p>
            <a:pPr marL="741402" lvl="1" indent="-342900">
              <a:defRPr/>
            </a:pPr>
            <a:r>
              <a:rPr lang="en-US" altLang="en-US" sz="1600" dirty="0"/>
              <a:t>SA1’s TR 22.870 on FS_6G_REQ, now at 80% (was 77%), targeted for 03/2026 </a:t>
            </a:r>
          </a:p>
          <a:p>
            <a:pPr marL="741402" lvl="1" indent="-342900">
              <a:defRPr/>
            </a:pPr>
            <a:r>
              <a:rPr lang="en-US" altLang="en-US" sz="1600" dirty="0"/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Study on 6G Radio, now 40% complete (was 10%), targeted for 06/2026</a:t>
            </a:r>
          </a:p>
          <a:p>
            <a:pPr marL="341273" indent="-341313">
              <a:defRPr/>
            </a:pPr>
            <a:r>
              <a:rPr lang="en-US" altLang="en-US" sz="1400" dirty="0"/>
              <a:t>Cross-TSG topics already identified on 6G Requirements (RAN and SA1); 6G Migration (RAN and SA2); 6G Security (RAN2 and SA3)</a:t>
            </a:r>
            <a:endParaRPr lang="en-GB" sz="10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3D6105C-1EDF-1E48-0988-DFB1C84E47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480809"/>
              </p:ext>
            </p:extLst>
          </p:nvPr>
        </p:nvGraphicFramePr>
        <p:xfrm>
          <a:off x="693641" y="1393011"/>
          <a:ext cx="7506779" cy="22022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6041">
                  <a:extLst>
                    <a:ext uri="{9D8B030D-6E8A-4147-A177-3AD203B41FA5}">
                      <a16:colId xmlns:a16="http://schemas.microsoft.com/office/drawing/2014/main" val="86696640"/>
                    </a:ext>
                  </a:extLst>
                </a:gridCol>
                <a:gridCol w="2870477">
                  <a:extLst>
                    <a:ext uri="{9D8B030D-6E8A-4147-A177-3AD203B41FA5}">
                      <a16:colId xmlns:a16="http://schemas.microsoft.com/office/drawing/2014/main" val="1394627924"/>
                    </a:ext>
                  </a:extLst>
                </a:gridCol>
                <a:gridCol w="1010579">
                  <a:extLst>
                    <a:ext uri="{9D8B030D-6E8A-4147-A177-3AD203B41FA5}">
                      <a16:colId xmlns:a16="http://schemas.microsoft.com/office/drawing/2014/main" val="2790956839"/>
                    </a:ext>
                  </a:extLst>
                </a:gridCol>
                <a:gridCol w="376280">
                  <a:extLst>
                    <a:ext uri="{9D8B030D-6E8A-4147-A177-3AD203B41FA5}">
                      <a16:colId xmlns:a16="http://schemas.microsoft.com/office/drawing/2014/main" val="1125744457"/>
                    </a:ext>
                  </a:extLst>
                </a:gridCol>
                <a:gridCol w="720306">
                  <a:extLst>
                    <a:ext uri="{9D8B030D-6E8A-4147-A177-3AD203B41FA5}">
                      <a16:colId xmlns:a16="http://schemas.microsoft.com/office/drawing/2014/main" val="3214911824"/>
                    </a:ext>
                  </a:extLst>
                </a:gridCol>
                <a:gridCol w="895008">
                  <a:extLst>
                    <a:ext uri="{9D8B030D-6E8A-4147-A177-3AD203B41FA5}">
                      <a16:colId xmlns:a16="http://schemas.microsoft.com/office/drawing/2014/main" val="1313494664"/>
                    </a:ext>
                  </a:extLst>
                </a:gridCol>
                <a:gridCol w="516041">
                  <a:extLst>
                    <a:ext uri="{9D8B030D-6E8A-4147-A177-3AD203B41FA5}">
                      <a16:colId xmlns:a16="http://schemas.microsoft.com/office/drawing/2014/main" val="3131561237"/>
                    </a:ext>
                  </a:extLst>
                </a:gridCol>
                <a:gridCol w="602047">
                  <a:extLst>
                    <a:ext uri="{9D8B030D-6E8A-4147-A177-3AD203B41FA5}">
                      <a16:colId xmlns:a16="http://schemas.microsoft.com/office/drawing/2014/main" val="941050073"/>
                    </a:ext>
                  </a:extLst>
                </a:gridCol>
              </a:tblGrid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UID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Rel-20 6G Studies</a:t>
                      </a:r>
                      <a:endParaRPr lang="en-GB" sz="900" b="0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Start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End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WID</a:t>
                      </a: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5877451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1050110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6G Use Cases and Service Requirements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FS_6G_REQ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04/09/2024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03/03/2026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80%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3"/>
                        </a:rPr>
                        <a:t>SP-241391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981844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1080057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Architecture for 6G System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FS_6G_ARC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05/06/2025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06/06/2026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20%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4"/>
                        </a:rPr>
                        <a:t>SP-250806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95301"/>
                  </a:ext>
                </a:extLst>
              </a:tr>
              <a:tr h="29197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1060079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6G Scenarios and Requirements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FS_6G_RAN_Scen_Req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RP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08/12/2024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05/06/2026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40%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5"/>
                        </a:rPr>
                        <a:t>RP-251395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7755736"/>
                  </a:ext>
                </a:extLst>
              </a:tr>
              <a:tr h="29197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1080064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Modernization of Specification Format and Procedures for 6G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FS_6GSpecs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SP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27/06/2025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03/03/2026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6"/>
                        </a:rPr>
                        <a:t>SP-250802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805182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1080072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6G Radio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FS_6G_Radio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R1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06/06/2025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03/03/2027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12%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7"/>
                        </a:rPr>
                        <a:t>RP-252912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997242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1090013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Charging Aspects of 6G System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FS_6G_CH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09/09/2025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03/03/2027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15%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8"/>
                        </a:rPr>
                        <a:t>SP-251218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763956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1090044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Security for the 6G System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FS_6G_SEC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29/09/2025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06/06/2027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4%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9"/>
                        </a:rPr>
                        <a:t>SP-251233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319221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1100019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6G Application Enablement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FS_6G_APP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03/12/2025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03/03/2027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10"/>
                        </a:rPr>
                        <a:t>SP-251455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5194072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1100011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Lawful Interception for 6G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FS_6G_LI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S3LI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03/12/2025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12/12/2027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11"/>
                        </a:rPr>
                        <a:t>SP-251311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538766"/>
                  </a:ext>
                </a:extLst>
              </a:tr>
              <a:tr h="16131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1100014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b="1" u="none" strike="noStrike" dirty="0">
                          <a:effectLst/>
                        </a:rPr>
                        <a:t>Study on 6G Management and Orchestration</a:t>
                      </a:r>
                      <a:endParaRPr lang="en-GB" sz="11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FS_6G_OAM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03/12/2025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06/06/2027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12"/>
                        </a:rPr>
                        <a:t>SP-251365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66" marR="8066" marT="80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45691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607" y="577174"/>
            <a:ext cx="8563372" cy="3950208"/>
          </a:xfrm>
        </p:spPr>
        <p:txBody>
          <a:bodyPr/>
          <a:lstStyle/>
          <a:p>
            <a:r>
              <a:rPr lang="en-GB" sz="2000" dirty="0"/>
              <a:t>Stage 2 (SA2/SA6)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SA2: SID now at 20% - </a:t>
            </a:r>
            <a:r>
              <a:rPr lang="en-US" altLang="en-US" sz="1600" dirty="0">
                <a:highlight>
                  <a:srgbClr val="FFFF00"/>
                </a:highlight>
              </a:rPr>
              <a:t>target completion date to be clarified (Dec 26 or Mar 27?) </a:t>
            </a:r>
          </a:p>
          <a:p>
            <a:pPr marL="739775" lvl="1" indent="-341313">
              <a:defRPr/>
            </a:pPr>
            <a:r>
              <a:rPr lang="en-US" altLang="en-US" sz="1600" dirty="0"/>
              <a:t>SA6: SID presented to TSG#110, </a:t>
            </a:r>
            <a:r>
              <a:rPr lang="en-US" altLang="en-US" sz="1600" dirty="0">
                <a:highlight>
                  <a:srgbClr val="FFFF00"/>
                </a:highlight>
              </a:rPr>
              <a:t>target completion date to be set (March 27 shown on SID)</a:t>
            </a:r>
          </a:p>
          <a:p>
            <a:r>
              <a:rPr lang="en-GB" sz="2000" dirty="0"/>
              <a:t>SA3/SA5 activities:</a:t>
            </a:r>
          </a:p>
          <a:p>
            <a:pPr marL="739775" lvl="1" indent="-341313">
              <a:defRPr/>
            </a:pPr>
            <a:r>
              <a:rPr lang="en-GB" sz="1600" dirty="0"/>
              <a:t>SA3/SA5-CH : </a:t>
            </a:r>
            <a:r>
              <a:rPr lang="en-US" altLang="en-US" sz="1600" dirty="0"/>
              <a:t>SIDs approved at TSG#109, now at 4% (SA3) and 15% (SA5-CH)</a:t>
            </a:r>
          </a:p>
          <a:p>
            <a:pPr marL="1139825" lvl="2" indent="-341313">
              <a:defRPr/>
            </a:pPr>
            <a:r>
              <a:rPr lang="en-US" altLang="en-US" sz="1200" dirty="0"/>
              <a:t>Completion: June 2027 for SA3, </a:t>
            </a:r>
            <a:r>
              <a:rPr lang="en-US" altLang="en-US" sz="1200" dirty="0">
                <a:highlight>
                  <a:srgbClr val="FFFF00"/>
                </a:highlight>
              </a:rPr>
              <a:t>March or June 27</a:t>
            </a:r>
            <a:r>
              <a:rPr lang="en-US" altLang="en-US" sz="1200" dirty="0"/>
              <a:t> for SA5-CH</a:t>
            </a:r>
          </a:p>
          <a:p>
            <a:pPr marL="739775" lvl="1" indent="-341313">
              <a:defRPr/>
            </a:pPr>
            <a:r>
              <a:rPr lang="en-GB" sz="1600" dirty="0"/>
              <a:t>SA5-OAM: SID presented now at TSG#110 (0%)</a:t>
            </a:r>
          </a:p>
          <a:p>
            <a:pPr marL="739775" lvl="1" indent="-341313">
              <a:defRPr/>
            </a:pPr>
            <a:r>
              <a:rPr lang="en-US" altLang="en-US" sz="1600" dirty="0">
                <a:highlight>
                  <a:srgbClr val="FFFF00"/>
                </a:highlight>
              </a:rPr>
              <a:t>Timeline for SIDs approval and for target completion date to be set</a:t>
            </a:r>
          </a:p>
          <a:p>
            <a:r>
              <a:rPr lang="en-GB" sz="2000" dirty="0"/>
              <a:t>SA4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SIDs yet to be presented/approved by TSG, Technical work not started</a:t>
            </a:r>
          </a:p>
          <a:p>
            <a:pPr marL="739775" lvl="1" indent="-341313">
              <a:defRPr/>
            </a:pPr>
            <a:r>
              <a:rPr lang="en-US" altLang="en-US" sz="1600" dirty="0">
                <a:highlight>
                  <a:srgbClr val="FFFF00"/>
                </a:highlight>
              </a:rPr>
              <a:t>Timeline for SIDs approval and for target completion date to be set</a:t>
            </a:r>
          </a:p>
          <a:p>
            <a:pPr marL="341273" indent="-341313">
              <a:defRPr/>
            </a:pPr>
            <a:r>
              <a:rPr lang="en-US" altLang="en-US" sz="2000" dirty="0"/>
              <a:t>Stage 3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/>
              <a:t>not started, </a:t>
            </a:r>
            <a:r>
              <a:rPr lang="en-US" altLang="en-US" sz="1800" dirty="0"/>
              <a:t>to be started in Q4 2025 </a:t>
            </a:r>
          </a:p>
          <a:p>
            <a:pPr marL="739775" lvl="1" indent="-341313">
              <a:defRPr/>
            </a:pPr>
            <a:r>
              <a:rPr lang="en-US" altLang="en-US" sz="1800" dirty="0"/>
              <a:t>Rel-20 timeline to be used about 50%-50% between 5GA topics and FS_6G topics</a:t>
            </a:r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r>
              <a:rPr lang="en-GB" altLang="en-US" sz="1400" dirty="0">
                <a:highlight>
                  <a:srgbClr val="FFFF00"/>
                </a:highlight>
              </a:rPr>
              <a:t>Quite urgent to define the timeline for them</a:t>
            </a:r>
            <a:endParaRPr lang="en-US" altLang="en-US" sz="1800" dirty="0">
              <a:highlight>
                <a:srgbClr val="FFFF00"/>
              </a:highlight>
            </a:endParaRPr>
          </a:p>
          <a:p>
            <a:r>
              <a:rPr lang="en-US" altLang="en-US" sz="2200" dirty="0"/>
              <a:t>SA#110: First Rel-21 SID proposed  (SA1)</a:t>
            </a:r>
          </a:p>
          <a:p>
            <a:pPr lvl="1"/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B006CEB2-3FE3-B15D-8275-9433F6AC8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0">
            <a:extLst>
              <a:ext uri="{FF2B5EF4-FFF2-40B4-BE49-F238E27FC236}">
                <a16:creationId xmlns:a16="http://schemas.microsoft.com/office/drawing/2014/main" id="{E06F7613-0708-08D7-69AD-B11611824C56}"/>
              </a:ext>
            </a:extLst>
          </p:cNvPr>
          <p:cNvCxnSpPr>
            <a:cxnSpLocks/>
            <a:stCxn id="145" idx="1"/>
            <a:endCxn id="103" idx="3"/>
          </p:cNvCxnSpPr>
          <p:nvPr/>
        </p:nvCxnSpPr>
        <p:spPr>
          <a:xfrm>
            <a:off x="90344" y="816947"/>
            <a:ext cx="8974174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>
            <a:extLst>
              <a:ext uri="{FF2B5EF4-FFF2-40B4-BE49-F238E27FC236}">
                <a16:creationId xmlns:a16="http://schemas.microsoft.com/office/drawing/2014/main" id="{194109D8-1D0E-96B3-3BC9-ED506B206296}"/>
              </a:ext>
            </a:extLst>
          </p:cNvPr>
          <p:cNvSpPr txBox="1"/>
          <p:nvPr/>
        </p:nvSpPr>
        <p:spPr>
          <a:xfrm>
            <a:off x="1689031" y="158187"/>
            <a:ext cx="492881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Discussion on Rel-21 timeline</a:t>
            </a:r>
            <a:endParaRPr sz="2800" dirty="0">
              <a:sym typeface="Montserrat"/>
            </a:endParaRPr>
          </a:p>
        </p:txBody>
      </p:sp>
      <p:cxnSp>
        <p:nvCxnSpPr>
          <p:cNvPr id="126" name="Google Shape;126;p20">
            <a:extLst>
              <a:ext uri="{FF2B5EF4-FFF2-40B4-BE49-F238E27FC236}">
                <a16:creationId xmlns:a16="http://schemas.microsoft.com/office/drawing/2014/main" id="{A7F50CD7-CA2F-9516-F4AF-34C4A3F950B2}"/>
              </a:ext>
            </a:extLst>
          </p:cNvPr>
          <p:cNvCxnSpPr/>
          <p:nvPr/>
        </p:nvCxnSpPr>
        <p:spPr>
          <a:xfrm>
            <a:off x="4165568" y="115953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>
            <a:extLst>
              <a:ext uri="{FF2B5EF4-FFF2-40B4-BE49-F238E27FC236}">
                <a16:creationId xmlns:a16="http://schemas.microsoft.com/office/drawing/2014/main" id="{57220CFF-32C4-FE44-0D30-8E11C3A02AD1}"/>
              </a:ext>
            </a:extLst>
          </p:cNvPr>
          <p:cNvCxnSpPr/>
          <p:nvPr/>
        </p:nvCxnSpPr>
        <p:spPr>
          <a:xfrm>
            <a:off x="2922556" y="1159535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>
            <a:extLst>
              <a:ext uri="{FF2B5EF4-FFF2-40B4-BE49-F238E27FC236}">
                <a16:creationId xmlns:a16="http://schemas.microsoft.com/office/drawing/2014/main" id="{93FD4171-C4E0-A11D-0822-123460637E5E}"/>
              </a:ext>
            </a:extLst>
          </p:cNvPr>
          <p:cNvCxnSpPr/>
          <p:nvPr/>
        </p:nvCxnSpPr>
        <p:spPr>
          <a:xfrm>
            <a:off x="1530318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>
            <a:extLst>
              <a:ext uri="{FF2B5EF4-FFF2-40B4-BE49-F238E27FC236}">
                <a16:creationId xmlns:a16="http://schemas.microsoft.com/office/drawing/2014/main" id="{D4DAAA86-EBB2-4D8A-E06F-7FA8C30EBBD8}"/>
              </a:ext>
            </a:extLst>
          </p:cNvPr>
          <p:cNvCxnSpPr/>
          <p:nvPr/>
        </p:nvCxnSpPr>
        <p:spPr>
          <a:xfrm>
            <a:off x="2227231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>
            <a:extLst>
              <a:ext uri="{FF2B5EF4-FFF2-40B4-BE49-F238E27FC236}">
                <a16:creationId xmlns:a16="http://schemas.microsoft.com/office/drawing/2014/main" id="{4B9BB5A7-1814-9575-664C-42AA663D7B86}"/>
              </a:ext>
            </a:extLst>
          </p:cNvPr>
          <p:cNvCxnSpPr/>
          <p:nvPr/>
        </p:nvCxnSpPr>
        <p:spPr>
          <a:xfrm>
            <a:off x="219043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>
            <a:extLst>
              <a:ext uri="{FF2B5EF4-FFF2-40B4-BE49-F238E27FC236}">
                <a16:creationId xmlns:a16="http://schemas.microsoft.com/office/drawing/2014/main" id="{0C127A51-9F7A-571E-9061-84C3E36460F8}"/>
              </a:ext>
            </a:extLst>
          </p:cNvPr>
          <p:cNvCxnSpPr/>
          <p:nvPr/>
        </p:nvCxnSpPr>
        <p:spPr>
          <a:xfrm>
            <a:off x="8907749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>
            <a:extLst>
              <a:ext uri="{FF2B5EF4-FFF2-40B4-BE49-F238E27FC236}">
                <a16:creationId xmlns:a16="http://schemas.microsoft.com/office/drawing/2014/main" id="{ED7B14DA-A87A-C3A4-3F6F-DA1FE4D4B63D}"/>
              </a:ext>
            </a:extLst>
          </p:cNvPr>
          <p:cNvCxnSpPr/>
          <p:nvPr/>
        </p:nvCxnSpPr>
        <p:spPr>
          <a:xfrm>
            <a:off x="4698968" y="116271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>
            <a:extLst>
              <a:ext uri="{FF2B5EF4-FFF2-40B4-BE49-F238E27FC236}">
                <a16:creationId xmlns:a16="http://schemas.microsoft.com/office/drawing/2014/main" id="{83EF8B98-7751-BF4B-38B3-0CE0B89F0FAE}"/>
              </a:ext>
            </a:extLst>
          </p:cNvPr>
          <p:cNvSpPr txBox="1"/>
          <p:nvPr/>
        </p:nvSpPr>
        <p:spPr>
          <a:xfrm>
            <a:off x="5001369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TSG#117</a:t>
            </a:r>
            <a:endParaRPr dirty="0"/>
          </a:p>
        </p:txBody>
      </p:sp>
      <p:sp>
        <p:nvSpPr>
          <p:cNvPr id="134" name="Google Shape;134;p20">
            <a:extLst>
              <a:ext uri="{FF2B5EF4-FFF2-40B4-BE49-F238E27FC236}">
                <a16:creationId xmlns:a16="http://schemas.microsoft.com/office/drawing/2014/main" id="{843DC19F-A888-8FA3-8E24-9205F0685905}"/>
              </a:ext>
            </a:extLst>
          </p:cNvPr>
          <p:cNvSpPr txBox="1"/>
          <p:nvPr/>
        </p:nvSpPr>
        <p:spPr>
          <a:xfrm>
            <a:off x="567446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TSG#118</a:t>
            </a:r>
            <a:endParaRPr dirty="0"/>
          </a:p>
        </p:txBody>
      </p:sp>
      <p:sp>
        <p:nvSpPr>
          <p:cNvPr id="135" name="Google Shape;135;p20">
            <a:extLst>
              <a:ext uri="{FF2B5EF4-FFF2-40B4-BE49-F238E27FC236}">
                <a16:creationId xmlns:a16="http://schemas.microsoft.com/office/drawing/2014/main" id="{CB4B8917-454E-139D-B094-EEF90BB8D877}"/>
              </a:ext>
            </a:extLst>
          </p:cNvPr>
          <p:cNvSpPr txBox="1"/>
          <p:nvPr/>
        </p:nvSpPr>
        <p:spPr>
          <a:xfrm>
            <a:off x="8582854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TSG#123</a:t>
            </a:r>
            <a:endParaRPr dirty="0"/>
          </a:p>
        </p:txBody>
      </p:sp>
      <p:sp>
        <p:nvSpPr>
          <p:cNvPr id="136" name="Google Shape;136;p20">
            <a:extLst>
              <a:ext uri="{FF2B5EF4-FFF2-40B4-BE49-F238E27FC236}">
                <a16:creationId xmlns:a16="http://schemas.microsoft.com/office/drawing/2014/main" id="{C4FE7F3D-81A3-E313-468B-49F2906739D3}"/>
              </a:ext>
            </a:extLst>
          </p:cNvPr>
          <p:cNvSpPr txBox="1"/>
          <p:nvPr/>
        </p:nvSpPr>
        <p:spPr>
          <a:xfrm>
            <a:off x="-6511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dirty="0"/>
          </a:p>
        </p:txBody>
      </p:sp>
      <p:sp>
        <p:nvSpPr>
          <p:cNvPr id="137" name="Google Shape;137;p20">
            <a:extLst>
              <a:ext uri="{FF2B5EF4-FFF2-40B4-BE49-F238E27FC236}">
                <a16:creationId xmlns:a16="http://schemas.microsoft.com/office/drawing/2014/main" id="{AB88FA95-69FA-791D-D7FE-0EAE1D0E8B57}"/>
              </a:ext>
            </a:extLst>
          </p:cNvPr>
          <p:cNvSpPr txBox="1"/>
          <p:nvPr/>
        </p:nvSpPr>
        <p:spPr>
          <a:xfrm>
            <a:off x="506381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dirty="0"/>
          </a:p>
        </p:txBody>
      </p:sp>
      <p:sp>
        <p:nvSpPr>
          <p:cNvPr id="138" name="Google Shape;138;p20">
            <a:extLst>
              <a:ext uri="{FF2B5EF4-FFF2-40B4-BE49-F238E27FC236}">
                <a16:creationId xmlns:a16="http://schemas.microsoft.com/office/drawing/2014/main" id="{4859A939-B399-F9D0-FEB6-2220A6B2FB69}"/>
              </a:ext>
            </a:extLst>
          </p:cNvPr>
          <p:cNvSpPr txBox="1"/>
          <p:nvPr/>
        </p:nvSpPr>
        <p:spPr>
          <a:xfrm>
            <a:off x="1181068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dirty="0"/>
          </a:p>
        </p:txBody>
      </p:sp>
      <p:sp>
        <p:nvSpPr>
          <p:cNvPr id="139" name="Google Shape;139;p20">
            <a:extLst>
              <a:ext uri="{FF2B5EF4-FFF2-40B4-BE49-F238E27FC236}">
                <a16:creationId xmlns:a16="http://schemas.microsoft.com/office/drawing/2014/main" id="{8E998FCB-28A3-775E-9C31-A792B4953466}"/>
              </a:ext>
            </a:extLst>
          </p:cNvPr>
          <p:cNvSpPr txBox="1"/>
          <p:nvPr/>
        </p:nvSpPr>
        <p:spPr>
          <a:xfrm>
            <a:off x="1838293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dirty="0"/>
          </a:p>
        </p:txBody>
      </p:sp>
      <p:sp>
        <p:nvSpPr>
          <p:cNvPr id="140" name="Google Shape;140;p20">
            <a:extLst>
              <a:ext uri="{FF2B5EF4-FFF2-40B4-BE49-F238E27FC236}">
                <a16:creationId xmlns:a16="http://schemas.microsoft.com/office/drawing/2014/main" id="{C996B709-86F6-E771-B5FD-7A98BFF5D8DD}"/>
              </a:ext>
            </a:extLst>
          </p:cNvPr>
          <p:cNvSpPr txBox="1"/>
          <p:nvPr/>
        </p:nvSpPr>
        <p:spPr>
          <a:xfrm>
            <a:off x="2568543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dirty="0"/>
          </a:p>
        </p:txBody>
      </p:sp>
      <p:sp>
        <p:nvSpPr>
          <p:cNvPr id="141" name="Google Shape;141;p20">
            <a:extLst>
              <a:ext uri="{FF2B5EF4-FFF2-40B4-BE49-F238E27FC236}">
                <a16:creationId xmlns:a16="http://schemas.microsoft.com/office/drawing/2014/main" id="{8426A876-A4A7-34F6-847C-B2D56882718F}"/>
              </a:ext>
            </a:extLst>
          </p:cNvPr>
          <p:cNvSpPr txBox="1"/>
          <p:nvPr/>
        </p:nvSpPr>
        <p:spPr>
          <a:xfrm>
            <a:off x="3211481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dirty="0"/>
          </a:p>
        </p:txBody>
      </p:sp>
      <p:sp>
        <p:nvSpPr>
          <p:cNvPr id="142" name="Google Shape;142;p20">
            <a:extLst>
              <a:ext uri="{FF2B5EF4-FFF2-40B4-BE49-F238E27FC236}">
                <a16:creationId xmlns:a16="http://schemas.microsoft.com/office/drawing/2014/main" id="{4D48AC02-AA18-826C-7A7B-6A84DFB4997F}"/>
              </a:ext>
            </a:extLst>
          </p:cNvPr>
          <p:cNvSpPr txBox="1"/>
          <p:nvPr/>
        </p:nvSpPr>
        <p:spPr>
          <a:xfrm>
            <a:off x="3778218" y="1010803"/>
            <a:ext cx="6159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900" dirty="0"/>
          </a:p>
        </p:txBody>
      </p:sp>
      <p:sp>
        <p:nvSpPr>
          <p:cNvPr id="143" name="Google Shape;143;p20">
            <a:extLst>
              <a:ext uri="{FF2B5EF4-FFF2-40B4-BE49-F238E27FC236}">
                <a16:creationId xmlns:a16="http://schemas.microsoft.com/office/drawing/2014/main" id="{F275D58C-49AF-8E21-AAD3-98C6D88EAB42}"/>
              </a:ext>
            </a:extLst>
          </p:cNvPr>
          <p:cNvSpPr txBox="1"/>
          <p:nvPr/>
        </p:nvSpPr>
        <p:spPr>
          <a:xfrm>
            <a:off x="4359243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dirty="0"/>
          </a:p>
        </p:txBody>
      </p:sp>
      <p:sp>
        <p:nvSpPr>
          <p:cNvPr id="145" name="Google Shape;145;p20">
            <a:extLst>
              <a:ext uri="{FF2B5EF4-FFF2-40B4-BE49-F238E27FC236}">
                <a16:creationId xmlns:a16="http://schemas.microsoft.com/office/drawing/2014/main" id="{6A998FFE-92EC-4BA2-42E3-424A28F4B96A}"/>
              </a:ext>
            </a:extLst>
          </p:cNvPr>
          <p:cNvSpPr txBox="1"/>
          <p:nvPr/>
        </p:nvSpPr>
        <p:spPr>
          <a:xfrm>
            <a:off x="90344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dirty="0"/>
          </a:p>
        </p:txBody>
      </p:sp>
      <p:sp>
        <p:nvSpPr>
          <p:cNvPr id="146" name="Google Shape;146;p20">
            <a:extLst>
              <a:ext uri="{FF2B5EF4-FFF2-40B4-BE49-F238E27FC236}">
                <a16:creationId xmlns:a16="http://schemas.microsoft.com/office/drawing/2014/main" id="{3993345A-E5F9-07F0-BB1C-EC099769DCE2}"/>
              </a:ext>
            </a:extLst>
          </p:cNvPr>
          <p:cNvSpPr txBox="1"/>
          <p:nvPr/>
        </p:nvSpPr>
        <p:spPr>
          <a:xfrm>
            <a:off x="1962117" y="713940"/>
            <a:ext cx="52692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dirty="0"/>
          </a:p>
        </p:txBody>
      </p:sp>
      <p:sp>
        <p:nvSpPr>
          <p:cNvPr id="148" name="Google Shape;148;p20">
            <a:extLst>
              <a:ext uri="{FF2B5EF4-FFF2-40B4-BE49-F238E27FC236}">
                <a16:creationId xmlns:a16="http://schemas.microsoft.com/office/drawing/2014/main" id="{7AD9BCDA-56BD-65B8-8E19-C1C92E739117}"/>
              </a:ext>
            </a:extLst>
          </p:cNvPr>
          <p:cNvSpPr txBox="1"/>
          <p:nvPr/>
        </p:nvSpPr>
        <p:spPr>
          <a:xfrm>
            <a:off x="58659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149" name="Google Shape;149;p20">
            <a:extLst>
              <a:ext uri="{FF2B5EF4-FFF2-40B4-BE49-F238E27FC236}">
                <a16:creationId xmlns:a16="http://schemas.microsoft.com/office/drawing/2014/main" id="{F832F0F7-2F90-D84A-BD5D-A582CDC3F8A9}"/>
              </a:ext>
            </a:extLst>
          </p:cNvPr>
          <p:cNvSpPr txBox="1"/>
          <p:nvPr/>
        </p:nvSpPr>
        <p:spPr>
          <a:xfrm>
            <a:off x="3958545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>
            <a:extLst>
              <a:ext uri="{FF2B5EF4-FFF2-40B4-BE49-F238E27FC236}">
                <a16:creationId xmlns:a16="http://schemas.microsoft.com/office/drawing/2014/main" id="{E5B6D424-A891-1C7F-A160-6531BB96D88B}"/>
              </a:ext>
            </a:extLst>
          </p:cNvPr>
          <p:cNvSpPr txBox="1"/>
          <p:nvPr/>
        </p:nvSpPr>
        <p:spPr>
          <a:xfrm>
            <a:off x="12963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2" name="Google Shape;152;p20">
            <a:extLst>
              <a:ext uri="{FF2B5EF4-FFF2-40B4-BE49-F238E27FC236}">
                <a16:creationId xmlns:a16="http://schemas.microsoft.com/office/drawing/2014/main" id="{8F2E98C1-8540-D6FF-C016-D77CAED7982E}"/>
              </a:ext>
            </a:extLst>
          </p:cNvPr>
          <p:cNvSpPr txBox="1"/>
          <p:nvPr/>
        </p:nvSpPr>
        <p:spPr>
          <a:xfrm>
            <a:off x="20313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>
            <a:extLst>
              <a:ext uri="{FF2B5EF4-FFF2-40B4-BE49-F238E27FC236}">
                <a16:creationId xmlns:a16="http://schemas.microsoft.com/office/drawing/2014/main" id="{4EDA67FC-7895-14C6-134F-9795747EC4DC}"/>
              </a:ext>
            </a:extLst>
          </p:cNvPr>
          <p:cNvSpPr txBox="1"/>
          <p:nvPr/>
        </p:nvSpPr>
        <p:spPr>
          <a:xfrm>
            <a:off x="45332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>
            <a:extLst>
              <a:ext uri="{FF2B5EF4-FFF2-40B4-BE49-F238E27FC236}">
                <a16:creationId xmlns:a16="http://schemas.microsoft.com/office/drawing/2014/main" id="{5DDB14EA-0C22-9E3F-1FAE-1B8AB834FD83}"/>
              </a:ext>
            </a:extLst>
          </p:cNvPr>
          <p:cNvSpPr txBox="1"/>
          <p:nvPr/>
        </p:nvSpPr>
        <p:spPr>
          <a:xfrm>
            <a:off x="92983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5" name="Google Shape;155;p20">
            <a:extLst>
              <a:ext uri="{FF2B5EF4-FFF2-40B4-BE49-F238E27FC236}">
                <a16:creationId xmlns:a16="http://schemas.microsoft.com/office/drawing/2014/main" id="{8464CB6E-B176-53D3-1944-DE7AA1B9F4A8}"/>
              </a:ext>
            </a:extLst>
          </p:cNvPr>
          <p:cNvSpPr txBox="1"/>
          <p:nvPr/>
        </p:nvSpPr>
        <p:spPr>
          <a:xfrm>
            <a:off x="2742520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7" name="Google Shape;157;p20">
            <a:extLst>
              <a:ext uri="{FF2B5EF4-FFF2-40B4-BE49-F238E27FC236}">
                <a16:creationId xmlns:a16="http://schemas.microsoft.com/office/drawing/2014/main" id="{409B8B42-8521-EAEC-97D2-418EE164B1DB}"/>
              </a:ext>
            </a:extLst>
          </p:cNvPr>
          <p:cNvSpPr txBox="1"/>
          <p:nvPr/>
        </p:nvSpPr>
        <p:spPr>
          <a:xfrm>
            <a:off x="5168996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8" name="Google Shape;158;p20">
            <a:extLst>
              <a:ext uri="{FF2B5EF4-FFF2-40B4-BE49-F238E27FC236}">
                <a16:creationId xmlns:a16="http://schemas.microsoft.com/office/drawing/2014/main" id="{49D878CA-8F40-396C-8B02-582D2CE8209C}"/>
              </a:ext>
            </a:extLst>
          </p:cNvPr>
          <p:cNvSpPr txBox="1"/>
          <p:nvPr/>
        </p:nvSpPr>
        <p:spPr>
          <a:xfrm>
            <a:off x="68512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85D78CBE-FCC3-2019-1039-BE62F8B8DC72}"/>
              </a:ext>
            </a:extLst>
          </p:cNvPr>
          <p:cNvSpPr txBox="1"/>
          <p:nvPr/>
        </p:nvSpPr>
        <p:spPr>
          <a:xfrm>
            <a:off x="338387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70C5D8C0-6B3A-D1E6-5ACB-B087BF58561A}"/>
              </a:ext>
            </a:extLst>
          </p:cNvPr>
          <p:cNvSpPr txBox="1"/>
          <p:nvPr/>
        </p:nvSpPr>
        <p:spPr>
          <a:xfrm>
            <a:off x="4456081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dirty="0"/>
          </a:p>
        </p:txBody>
      </p:sp>
      <p:cxnSp>
        <p:nvCxnSpPr>
          <p:cNvPr id="183" name="Google Shape;183;p20">
            <a:extLst>
              <a:ext uri="{FF2B5EF4-FFF2-40B4-BE49-F238E27FC236}">
                <a16:creationId xmlns:a16="http://schemas.microsoft.com/office/drawing/2014/main" id="{6157AD62-C09C-E687-B01C-737B7B3E291F}"/>
              </a:ext>
            </a:extLst>
          </p:cNvPr>
          <p:cNvCxnSpPr>
            <a:cxnSpLocks/>
            <a:stCxn id="158" idx="2"/>
          </p:cNvCxnSpPr>
          <p:nvPr/>
        </p:nvCxnSpPr>
        <p:spPr>
          <a:xfrm>
            <a:off x="877270" y="1394732"/>
            <a:ext cx="1525" cy="339667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95" name="Google Shape;195;p20">
            <a:extLst>
              <a:ext uri="{FF2B5EF4-FFF2-40B4-BE49-F238E27FC236}">
                <a16:creationId xmlns:a16="http://schemas.microsoft.com/office/drawing/2014/main" id="{F74FCE70-BCAC-7E6B-17C9-166616444D89}"/>
              </a:ext>
            </a:extLst>
          </p:cNvPr>
          <p:cNvCxnSpPr>
            <a:cxnSpLocks/>
            <a:stCxn id="159" idx="2"/>
          </p:cNvCxnSpPr>
          <p:nvPr/>
        </p:nvCxnSpPr>
        <p:spPr>
          <a:xfrm flipH="1">
            <a:off x="3523570" y="1394732"/>
            <a:ext cx="52450" cy="3277609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8F3201FD-706D-763B-86E1-1E56BEC356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83315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" name="TextBox 112">
            <a:extLst>
              <a:ext uri="{FF2B5EF4-FFF2-40B4-BE49-F238E27FC236}">
                <a16:creationId xmlns:a16="http://schemas.microsoft.com/office/drawing/2014/main" id="{5AF8C163-BF70-C275-5E85-8376637DE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89" y="3766782"/>
            <a:ext cx="20409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(incl. 6G Norm.)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7" name="Google Shape;167;p20">
            <a:extLst>
              <a:ext uri="{FF2B5EF4-FFF2-40B4-BE49-F238E27FC236}">
                <a16:creationId xmlns:a16="http://schemas.microsoft.com/office/drawing/2014/main" id="{4904AB9B-300C-C4C7-5BCD-73741AF81E93}"/>
              </a:ext>
            </a:extLst>
          </p:cNvPr>
          <p:cNvSpPr txBox="1"/>
          <p:nvPr/>
        </p:nvSpPr>
        <p:spPr>
          <a:xfrm>
            <a:off x="-155417" y="4753286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123" name="Google Shape;123;p20">
            <a:extLst>
              <a:ext uri="{FF2B5EF4-FFF2-40B4-BE49-F238E27FC236}">
                <a16:creationId xmlns:a16="http://schemas.microsoft.com/office/drawing/2014/main" id="{5B33BB7D-2D7D-FCC4-8D92-5828F756519A}"/>
              </a:ext>
            </a:extLst>
          </p:cNvPr>
          <p:cNvCxnSpPr/>
          <p:nvPr/>
        </p:nvCxnSpPr>
        <p:spPr>
          <a:xfrm>
            <a:off x="5388091" y="1224276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CFED4A81-82EE-23DB-CDF8-F164122389A1}"/>
              </a:ext>
            </a:extLst>
          </p:cNvPr>
          <p:cNvCxnSpPr>
            <a:cxnSpLocks/>
          </p:cNvCxnSpPr>
          <p:nvPr/>
        </p:nvCxnSpPr>
        <p:spPr>
          <a:xfrm>
            <a:off x="192213" y="1390224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26" name="Chevron 60">
            <a:extLst>
              <a:ext uri="{FF2B5EF4-FFF2-40B4-BE49-F238E27FC236}">
                <a16:creationId xmlns:a16="http://schemas.microsoft.com/office/drawing/2014/main" id="{243A5A00-7C02-DC23-0A45-C1B2C859F06B}"/>
              </a:ext>
            </a:extLst>
          </p:cNvPr>
          <p:cNvSpPr/>
          <p:nvPr/>
        </p:nvSpPr>
        <p:spPr bwMode="auto">
          <a:xfrm>
            <a:off x="1584441" y="3099075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Rel-21 Stage 1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05FCE7CE-187B-95BB-25B3-1300165483D7}"/>
              </a:ext>
            </a:extLst>
          </p:cNvPr>
          <p:cNvSpPr/>
          <p:nvPr/>
        </p:nvSpPr>
        <p:spPr bwMode="auto">
          <a:xfrm>
            <a:off x="3306529" y="3071746"/>
            <a:ext cx="1220088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5E4AFE-2F99-02AE-32AE-C053E2E80BB5}"/>
              </a:ext>
            </a:extLst>
          </p:cNvPr>
          <p:cNvSpPr txBox="1"/>
          <p:nvPr/>
        </p:nvSpPr>
        <p:spPr>
          <a:xfrm>
            <a:off x="3398140" y="3111922"/>
            <a:ext cx="102647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51" name="Google Shape;151;p20">
            <a:extLst>
              <a:ext uri="{FF2B5EF4-FFF2-40B4-BE49-F238E27FC236}">
                <a16:creationId xmlns:a16="http://schemas.microsoft.com/office/drawing/2014/main" id="{F82C9B22-2DD2-6F6F-FFDA-C175D57B22E3}"/>
              </a:ext>
            </a:extLst>
          </p:cNvPr>
          <p:cNvSpPr txBox="1"/>
          <p:nvPr/>
        </p:nvSpPr>
        <p:spPr>
          <a:xfrm>
            <a:off x="8695618" y="1159535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</a:t>
            </a:r>
            <a:endParaRPr dirty="0"/>
          </a:p>
        </p:txBody>
      </p:sp>
      <p:sp>
        <p:nvSpPr>
          <p:cNvPr id="162" name="Google Shape;162;p20">
            <a:extLst>
              <a:ext uri="{FF2B5EF4-FFF2-40B4-BE49-F238E27FC236}">
                <a16:creationId xmlns:a16="http://schemas.microsoft.com/office/drawing/2014/main" id="{6CCF83ED-CEAE-B38A-6CCF-769E7CC3CAFB}"/>
              </a:ext>
            </a:extLst>
          </p:cNvPr>
          <p:cNvSpPr/>
          <p:nvPr/>
        </p:nvSpPr>
        <p:spPr>
          <a:xfrm>
            <a:off x="-65119" y="2239090"/>
            <a:ext cx="4764081" cy="175552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WG</a:t>
            </a:r>
            <a:endParaRPr sz="1400" dirty="0"/>
          </a:p>
        </p:txBody>
      </p:sp>
      <p:sp>
        <p:nvSpPr>
          <p:cNvPr id="205" name="Google Shape;205;p20">
            <a:extLst>
              <a:ext uri="{FF2B5EF4-FFF2-40B4-BE49-F238E27FC236}">
                <a16:creationId xmlns:a16="http://schemas.microsoft.com/office/drawing/2014/main" id="{CDD97EF5-C351-4DAA-C58B-3AD19E3F69D4}"/>
              </a:ext>
            </a:extLst>
          </p:cNvPr>
          <p:cNvSpPr/>
          <p:nvPr/>
        </p:nvSpPr>
        <p:spPr>
          <a:xfrm>
            <a:off x="12656" y="1664468"/>
            <a:ext cx="2181239" cy="197061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89301521-442E-0E8D-01B0-086F7CEE6CBA}"/>
              </a:ext>
            </a:extLst>
          </p:cNvPr>
          <p:cNvSpPr/>
          <p:nvPr/>
        </p:nvSpPr>
        <p:spPr bwMode="auto">
          <a:xfrm>
            <a:off x="41243" y="1411322"/>
            <a:ext cx="1476477" cy="1559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30D44878-69FC-E7CA-165D-0C36D260EE5C}"/>
              </a:ext>
            </a:extLst>
          </p:cNvPr>
          <p:cNvSpPr/>
          <p:nvPr/>
        </p:nvSpPr>
        <p:spPr bwMode="auto">
          <a:xfrm>
            <a:off x="-90186" y="1923678"/>
            <a:ext cx="3682728" cy="1633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8FF6E669-7FCE-06DB-ED18-63134312D632}"/>
              </a:ext>
            </a:extLst>
          </p:cNvPr>
          <p:cNvSpPr/>
          <p:nvPr/>
        </p:nvSpPr>
        <p:spPr bwMode="auto">
          <a:xfrm>
            <a:off x="3543276" y="1908981"/>
            <a:ext cx="518576" cy="21441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45DF3A97-F291-8D7E-967B-745104D5A73B}"/>
              </a:ext>
            </a:extLst>
          </p:cNvPr>
          <p:cNvSpPr/>
          <p:nvPr/>
        </p:nvSpPr>
        <p:spPr bwMode="auto">
          <a:xfrm>
            <a:off x="223613" y="2540305"/>
            <a:ext cx="4392806" cy="16481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BF71228E-64CC-7082-6EC5-CAFF0B894D1C}"/>
              </a:ext>
            </a:extLst>
          </p:cNvPr>
          <p:cNvSpPr/>
          <p:nvPr/>
        </p:nvSpPr>
        <p:spPr bwMode="auto">
          <a:xfrm>
            <a:off x="4129142" y="2527873"/>
            <a:ext cx="931652" cy="17555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AB671449-7D3E-D48B-FDD2-E4FD06027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7626" y="1531994"/>
            <a:ext cx="1503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B29C8-DB08-37BE-D29A-EF887E26AF77}"/>
              </a:ext>
            </a:extLst>
          </p:cNvPr>
          <p:cNvSpPr txBox="1"/>
          <p:nvPr/>
        </p:nvSpPr>
        <p:spPr>
          <a:xfrm>
            <a:off x="4068287" y="2513033"/>
            <a:ext cx="101533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7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1158593A-80C8-69C9-63B5-67D4828EAC9B}"/>
              </a:ext>
            </a:extLst>
          </p:cNvPr>
          <p:cNvSpPr/>
          <p:nvPr/>
        </p:nvSpPr>
        <p:spPr bwMode="auto">
          <a:xfrm>
            <a:off x="2611517" y="3610108"/>
            <a:ext cx="6441759" cy="988122"/>
          </a:xfrm>
          <a:prstGeom prst="cloudCallout">
            <a:avLst>
              <a:gd name="adj1" fmla="val -1577"/>
              <a:gd name="adj2" fmla="val 30526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" name="Google Shape;195;p20">
            <a:extLst>
              <a:ext uri="{FF2B5EF4-FFF2-40B4-BE49-F238E27FC236}">
                <a16:creationId xmlns:a16="http://schemas.microsoft.com/office/drawing/2014/main" id="{A5140874-003A-F69B-18AB-802293E3CF03}"/>
              </a:ext>
            </a:extLst>
          </p:cNvPr>
          <p:cNvCxnSpPr>
            <a:cxnSpLocks/>
          </p:cNvCxnSpPr>
          <p:nvPr/>
        </p:nvCxnSpPr>
        <p:spPr>
          <a:xfrm flipH="1">
            <a:off x="5949041" y="1326494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1" name="Google Shape;160;p20">
            <a:extLst>
              <a:ext uri="{FF2B5EF4-FFF2-40B4-BE49-F238E27FC236}">
                <a16:creationId xmlns:a16="http://schemas.microsoft.com/office/drawing/2014/main" id="{B9907C47-A1ED-1569-F51D-95D998439ADC}"/>
              </a:ext>
            </a:extLst>
          </p:cNvPr>
          <p:cNvSpPr txBox="1"/>
          <p:nvPr/>
        </p:nvSpPr>
        <p:spPr>
          <a:xfrm>
            <a:off x="6793276" y="71394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2028</a:t>
            </a:r>
            <a:endParaRPr dirty="0"/>
          </a:p>
        </p:txBody>
      </p:sp>
      <p:cxnSp>
        <p:nvCxnSpPr>
          <p:cNvPr id="16" name="Google Shape;126;p20">
            <a:extLst>
              <a:ext uri="{FF2B5EF4-FFF2-40B4-BE49-F238E27FC236}">
                <a16:creationId xmlns:a16="http://schemas.microsoft.com/office/drawing/2014/main" id="{B14D5B85-3ED6-CA33-A306-EB2D67F08257}"/>
              </a:ext>
            </a:extLst>
          </p:cNvPr>
          <p:cNvCxnSpPr/>
          <p:nvPr/>
        </p:nvCxnSpPr>
        <p:spPr>
          <a:xfrm>
            <a:off x="6555691" y="1212622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" name="Google Shape;132;p20">
            <a:extLst>
              <a:ext uri="{FF2B5EF4-FFF2-40B4-BE49-F238E27FC236}">
                <a16:creationId xmlns:a16="http://schemas.microsoft.com/office/drawing/2014/main" id="{8CADE213-1AA8-D537-5BBB-DC3BE02AF57E}"/>
              </a:ext>
            </a:extLst>
          </p:cNvPr>
          <p:cNvCxnSpPr/>
          <p:nvPr/>
        </p:nvCxnSpPr>
        <p:spPr>
          <a:xfrm>
            <a:off x="7089091" y="1215797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" name="Google Shape;133;p20">
            <a:extLst>
              <a:ext uri="{FF2B5EF4-FFF2-40B4-BE49-F238E27FC236}">
                <a16:creationId xmlns:a16="http://schemas.microsoft.com/office/drawing/2014/main" id="{DDC08A3C-4E48-6D93-A98B-F31E237D17CA}"/>
              </a:ext>
            </a:extLst>
          </p:cNvPr>
          <p:cNvSpPr txBox="1"/>
          <p:nvPr/>
        </p:nvSpPr>
        <p:spPr>
          <a:xfrm>
            <a:off x="7391492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TSG#121</a:t>
            </a:r>
            <a:endParaRPr dirty="0"/>
          </a:p>
        </p:txBody>
      </p:sp>
      <p:sp>
        <p:nvSpPr>
          <p:cNvPr id="19" name="Google Shape;134;p20">
            <a:extLst>
              <a:ext uri="{FF2B5EF4-FFF2-40B4-BE49-F238E27FC236}">
                <a16:creationId xmlns:a16="http://schemas.microsoft.com/office/drawing/2014/main" id="{CBE55DA0-1429-3D8A-F995-30F2A6DF70FF}"/>
              </a:ext>
            </a:extLst>
          </p:cNvPr>
          <p:cNvSpPr txBox="1"/>
          <p:nvPr/>
        </p:nvSpPr>
        <p:spPr>
          <a:xfrm>
            <a:off x="8064592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TSG#122</a:t>
            </a:r>
            <a:endParaRPr dirty="0"/>
          </a:p>
        </p:txBody>
      </p:sp>
      <p:sp>
        <p:nvSpPr>
          <p:cNvPr id="22" name="Google Shape;143;p20">
            <a:extLst>
              <a:ext uri="{FF2B5EF4-FFF2-40B4-BE49-F238E27FC236}">
                <a16:creationId xmlns:a16="http://schemas.microsoft.com/office/drawing/2014/main" id="{44493523-3A3A-321C-495E-16E866F05180}"/>
              </a:ext>
            </a:extLst>
          </p:cNvPr>
          <p:cNvSpPr txBox="1"/>
          <p:nvPr/>
        </p:nvSpPr>
        <p:spPr>
          <a:xfrm>
            <a:off x="6749365" y="1010803"/>
            <a:ext cx="71860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TSG#120</a:t>
            </a:r>
            <a:endParaRPr dirty="0"/>
          </a:p>
        </p:txBody>
      </p:sp>
      <p:sp>
        <p:nvSpPr>
          <p:cNvPr id="23" name="Google Shape;148;p20">
            <a:extLst>
              <a:ext uri="{FF2B5EF4-FFF2-40B4-BE49-F238E27FC236}">
                <a16:creationId xmlns:a16="http://schemas.microsoft.com/office/drawing/2014/main" id="{B30DFB6B-4590-FCFB-EBEF-0F97C65EE53B}"/>
              </a:ext>
            </a:extLst>
          </p:cNvPr>
          <p:cNvSpPr txBox="1"/>
          <p:nvPr/>
        </p:nvSpPr>
        <p:spPr>
          <a:xfrm>
            <a:off x="8161650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24" name="Google Shape;149;p20">
            <a:extLst>
              <a:ext uri="{FF2B5EF4-FFF2-40B4-BE49-F238E27FC236}">
                <a16:creationId xmlns:a16="http://schemas.microsoft.com/office/drawing/2014/main" id="{9A234D5F-7953-78BF-E539-889D7F424E63}"/>
              </a:ext>
            </a:extLst>
          </p:cNvPr>
          <p:cNvSpPr txBox="1"/>
          <p:nvPr/>
        </p:nvSpPr>
        <p:spPr>
          <a:xfrm>
            <a:off x="634866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25" name="Google Shape;153;p20">
            <a:extLst>
              <a:ext uri="{FF2B5EF4-FFF2-40B4-BE49-F238E27FC236}">
                <a16:creationId xmlns:a16="http://schemas.microsoft.com/office/drawing/2014/main" id="{49A4B5CF-2A63-42D3-A412-E00F3A05DE86}"/>
              </a:ext>
            </a:extLst>
          </p:cNvPr>
          <p:cNvSpPr txBox="1"/>
          <p:nvPr/>
        </p:nvSpPr>
        <p:spPr>
          <a:xfrm>
            <a:off x="6923343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30" name="Google Shape;157;p20">
            <a:extLst>
              <a:ext uri="{FF2B5EF4-FFF2-40B4-BE49-F238E27FC236}">
                <a16:creationId xmlns:a16="http://schemas.microsoft.com/office/drawing/2014/main" id="{E6594186-C836-1FE5-E3EC-62BF5F7022DC}"/>
              </a:ext>
            </a:extLst>
          </p:cNvPr>
          <p:cNvSpPr txBox="1"/>
          <p:nvPr/>
        </p:nvSpPr>
        <p:spPr>
          <a:xfrm>
            <a:off x="7559119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cxnSp>
        <p:nvCxnSpPr>
          <p:cNvPr id="31" name="Google Shape;123;p20">
            <a:extLst>
              <a:ext uri="{FF2B5EF4-FFF2-40B4-BE49-F238E27FC236}">
                <a16:creationId xmlns:a16="http://schemas.microsoft.com/office/drawing/2014/main" id="{1B84E02A-E111-06F3-6154-28C330BC8098}"/>
              </a:ext>
            </a:extLst>
          </p:cNvPr>
          <p:cNvCxnSpPr/>
          <p:nvPr/>
        </p:nvCxnSpPr>
        <p:spPr>
          <a:xfrm>
            <a:off x="7778214" y="1277363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02" name="Google Shape;195;p20">
            <a:extLst>
              <a:ext uri="{FF2B5EF4-FFF2-40B4-BE49-F238E27FC236}">
                <a16:creationId xmlns:a16="http://schemas.microsoft.com/office/drawing/2014/main" id="{B686C105-765E-BA30-9400-2F21B3ED8479}"/>
              </a:ext>
            </a:extLst>
          </p:cNvPr>
          <p:cNvCxnSpPr>
            <a:cxnSpLocks/>
          </p:cNvCxnSpPr>
          <p:nvPr/>
        </p:nvCxnSpPr>
        <p:spPr>
          <a:xfrm flipH="1">
            <a:off x="8339164" y="1379581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3" name="Google Shape;145;p20">
            <a:extLst>
              <a:ext uri="{FF2B5EF4-FFF2-40B4-BE49-F238E27FC236}">
                <a16:creationId xmlns:a16="http://schemas.microsoft.com/office/drawing/2014/main" id="{B26AF7E0-9CB1-D3C2-9DD4-A3C658AF5C82}"/>
              </a:ext>
            </a:extLst>
          </p:cNvPr>
          <p:cNvSpPr txBox="1"/>
          <p:nvPr/>
        </p:nvSpPr>
        <p:spPr>
          <a:xfrm>
            <a:off x="8565918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2029</a:t>
            </a:r>
            <a:endParaRPr dirty="0"/>
          </a:p>
        </p:txBody>
      </p:sp>
      <p:sp>
        <p:nvSpPr>
          <p:cNvPr id="104" name="Google Shape;134;p20">
            <a:extLst>
              <a:ext uri="{FF2B5EF4-FFF2-40B4-BE49-F238E27FC236}">
                <a16:creationId xmlns:a16="http://schemas.microsoft.com/office/drawing/2014/main" id="{90A3F421-9C32-970A-0B3F-52A60EEC3C45}"/>
              </a:ext>
            </a:extLst>
          </p:cNvPr>
          <p:cNvSpPr txBox="1"/>
          <p:nvPr/>
        </p:nvSpPr>
        <p:spPr>
          <a:xfrm>
            <a:off x="6163021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TSG#119</a:t>
            </a:r>
            <a:endParaRPr dirty="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74D8E56-19F7-563D-C77A-CA33C11D8A49}"/>
              </a:ext>
            </a:extLst>
          </p:cNvPr>
          <p:cNvSpPr/>
          <p:nvPr/>
        </p:nvSpPr>
        <p:spPr bwMode="auto">
          <a:xfrm>
            <a:off x="505797" y="2932875"/>
            <a:ext cx="4404477" cy="646331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440CCF4-D0A1-45C3-0429-2CE62CB337DB}"/>
              </a:ext>
            </a:extLst>
          </p:cNvPr>
          <p:cNvSpPr txBox="1"/>
          <p:nvPr/>
        </p:nvSpPr>
        <p:spPr>
          <a:xfrm>
            <a:off x="4837482" y="2773342"/>
            <a:ext cx="32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?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E3EBC25-09EA-3744-7DFB-87508301491D}"/>
              </a:ext>
            </a:extLst>
          </p:cNvPr>
          <p:cNvSpPr/>
          <p:nvPr/>
        </p:nvSpPr>
        <p:spPr bwMode="auto">
          <a:xfrm>
            <a:off x="10270" y="1373983"/>
            <a:ext cx="5311211" cy="1390883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7C1D44D-1491-0FC7-5A4D-B44166E04093}"/>
              </a:ext>
            </a:extLst>
          </p:cNvPr>
          <p:cNvSpPr/>
          <p:nvPr/>
        </p:nvSpPr>
        <p:spPr bwMode="auto">
          <a:xfrm>
            <a:off x="263432" y="1294682"/>
            <a:ext cx="1669639" cy="32898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Arrow: Down 107">
            <a:extLst>
              <a:ext uri="{FF2B5EF4-FFF2-40B4-BE49-F238E27FC236}">
                <a16:creationId xmlns:a16="http://schemas.microsoft.com/office/drawing/2014/main" id="{1398BBA8-D397-FF49-5C5A-81B1ECA0E9C0}"/>
              </a:ext>
            </a:extLst>
          </p:cNvPr>
          <p:cNvSpPr/>
          <p:nvPr/>
        </p:nvSpPr>
        <p:spPr bwMode="auto">
          <a:xfrm>
            <a:off x="1386669" y="1567238"/>
            <a:ext cx="458037" cy="1313019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TextBox 1">
            <a:extLst>
              <a:ext uri="{FF2B5EF4-FFF2-40B4-BE49-F238E27FC236}">
                <a16:creationId xmlns:a16="http://schemas.microsoft.com/office/drawing/2014/main" id="{A77AEB92-7531-2DCE-1FC2-A6FF3FD05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2406" y="53475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0830A30-59CD-CEED-3F0E-EAF65C1DAB9C}"/>
              </a:ext>
            </a:extLst>
          </p:cNvPr>
          <p:cNvSpPr txBox="1"/>
          <p:nvPr/>
        </p:nvSpPr>
        <p:spPr>
          <a:xfrm>
            <a:off x="5216854" y="3880938"/>
            <a:ext cx="1838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Other</a:t>
            </a:r>
            <a:r>
              <a:rPr lang="fr-FR" sz="14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Stages?</a:t>
            </a: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EBF522D4-4658-BAF9-15C2-CEF6E9CB5FE6}"/>
              </a:ext>
            </a:extLst>
          </p:cNvPr>
          <p:cNvSpPr/>
          <p:nvPr/>
        </p:nvSpPr>
        <p:spPr bwMode="auto">
          <a:xfrm>
            <a:off x="735841" y="3026941"/>
            <a:ext cx="1322214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487AF6-1FC9-9122-C857-BDBB619FC3F3}"/>
              </a:ext>
            </a:extLst>
          </p:cNvPr>
          <p:cNvSpPr txBox="1"/>
          <p:nvPr/>
        </p:nvSpPr>
        <p:spPr>
          <a:xfrm>
            <a:off x="644778" y="3126535"/>
            <a:ext cx="153221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WID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60878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Starting, as of December 2025</a:t>
            </a:r>
            <a:r>
              <a:rPr lang="en-GB" altLang="en-US" sz="1100" dirty="0"/>
              <a:t>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00FFFF"/>
                </a:highlight>
              </a:rPr>
              <a:t>CONTRIBUTIONS FROM RAPPORTEURS STARTED TO BE PROVIDED AT TSG#110, TO BE INCLUDED IN NEXT VERSION SHORTLY AFTER THE MEETING</a:t>
            </a:r>
            <a:endParaRPr lang="en-GB" altLang="en-US" sz="1600" b="1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68109" y="114458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5156" y="492237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2314712" y="1243445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913" y="484243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86650" y="1632136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7284836" y="3991400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7344034" y="34421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3525A-DB78-20E3-F9DB-1D634407C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7EEE0B8-5011-0924-9747-859656805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377"/>
            <a:ext cx="7599334" cy="547688"/>
          </a:xfrm>
        </p:spPr>
        <p:txBody>
          <a:bodyPr/>
          <a:lstStyle/>
          <a:p>
            <a:r>
              <a:rPr lang="en-GB" altLang="en-US" dirty="0"/>
              <a:t>Release 19 progress overview (1/2) – SA&amp;CT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25646D6-205C-BD4D-2C3E-9051EB5CC6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209" y="696929"/>
            <a:ext cx="8725726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 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3 exceptions completed over the last 3 months (</a:t>
            </a:r>
            <a:r>
              <a:rPr lang="en-GB" altLang="en-US" sz="1000" b="1" dirty="0"/>
              <a:t>AIML_CNNG_RTC_Ph2) and </a:t>
            </a:r>
            <a:r>
              <a:rPr lang="en-GB" altLang="en-US" sz="1000" b="1" dirty="0" err="1"/>
              <a:t>AmbientIoT</a:t>
            </a:r>
            <a:r>
              <a:rPr lang="en-GB" altLang="en-US" sz="1000" b="1" dirty="0"/>
              <a:t>-ARC)</a:t>
            </a:r>
            <a:endParaRPr lang="en-US" altLang="en-US" sz="2800" b="1" dirty="0"/>
          </a:p>
          <a:p>
            <a:pPr marL="341313" indent="-341313">
              <a:defRPr/>
            </a:pPr>
            <a:r>
              <a:rPr lang="en-GB" altLang="en-US" sz="1600" dirty="0"/>
              <a:t>SA3/4/5 (Stages 2 and 3): </a:t>
            </a:r>
            <a:r>
              <a:rPr lang="en-GB" altLang="en-US" sz="1600" dirty="0">
                <a:highlight>
                  <a:srgbClr val="00FF00"/>
                </a:highlight>
              </a:rPr>
              <a:t>completed</a:t>
            </a:r>
            <a:r>
              <a:rPr lang="en-GB" altLang="en-US" sz="1600" dirty="0"/>
              <a:t> (51 studies, 73 normative items)</a:t>
            </a:r>
          </a:p>
          <a:p>
            <a:pPr marL="1139825" lvl="2" indent="-341313">
              <a:defRPr/>
            </a:pPr>
            <a:r>
              <a:rPr lang="en-US" altLang="en-US" sz="1200" dirty="0"/>
              <a:t>Reminder: these WGs also handle Stage 3 for certain topics</a:t>
            </a:r>
          </a:p>
          <a:p>
            <a:pPr marL="1139825" lvl="2" indent="-341313">
              <a:defRPr/>
            </a:pPr>
            <a:r>
              <a:rPr lang="en-US" altLang="en-US" sz="1200" dirty="0"/>
              <a:t>Exceptions that were completed over the last 3 months: </a:t>
            </a:r>
          </a:p>
          <a:p>
            <a:pPr marL="341313" indent="-341313">
              <a:defRPr/>
            </a:pPr>
            <a:r>
              <a:rPr lang="en-GB" altLang="en-US" sz="1600" dirty="0"/>
              <a:t>CT WGs(mostly Stage 3): </a:t>
            </a:r>
            <a:r>
              <a:rPr lang="en-GB" altLang="en-US" sz="1600" dirty="0">
                <a:highlight>
                  <a:srgbClr val="00FF00"/>
                </a:highlight>
              </a:rPr>
              <a:t>completed</a:t>
            </a:r>
            <a:r>
              <a:rPr lang="en-GB" altLang="en-US" sz="1600" dirty="0"/>
              <a:t> (5 studies, 137 normative items)</a:t>
            </a:r>
          </a:p>
          <a:p>
            <a:pPr marL="1139825" lvl="2" indent="-341313">
              <a:defRPr/>
            </a:pPr>
            <a:r>
              <a:rPr lang="en-US" altLang="en-US" sz="1200" dirty="0"/>
              <a:t>Reminder: some of these WGs might also handle Stage 2 for certain topics</a:t>
            </a:r>
          </a:p>
          <a:p>
            <a:pPr marL="1139825" lvl="2" indent="-341313">
              <a:defRPr/>
            </a:pPr>
            <a:r>
              <a:rPr lang="en-US" altLang="en-US" sz="1200" dirty="0"/>
              <a:t>Exceptions that </a:t>
            </a:r>
            <a:r>
              <a:rPr lang="en-US" altLang="en-US" sz="1200" dirty="0">
                <a:highlight>
                  <a:srgbClr val="00FF00"/>
                </a:highlight>
              </a:rPr>
              <a:t>have been completed </a:t>
            </a:r>
            <a:r>
              <a:rPr lang="en-US" altLang="en-US" sz="1200" dirty="0"/>
              <a:t>over the last 3 months:</a:t>
            </a:r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200" dirty="0"/>
              <a:t>Note: </a:t>
            </a:r>
            <a:r>
              <a:rPr lang="en-US" altLang="en-US" sz="1200" b="1" dirty="0"/>
              <a:t>one item not 100% complete</a:t>
            </a:r>
            <a:r>
              <a:rPr lang="en-US" altLang="en-US" sz="1200" dirty="0"/>
              <a:t>: </a:t>
            </a:r>
            <a:r>
              <a:rPr lang="en-GB" altLang="en-US" sz="1200" dirty="0"/>
              <a:t>CT3 aspects of MPS for IMS Messaging and SMS services</a:t>
            </a:r>
            <a:r>
              <a:rPr lang="en-US" altLang="en-US" sz="1200" dirty="0"/>
              <a:t> MPS4msg (96%). This is lead by CT4, impacting CT1, CT3 and CT4. </a:t>
            </a:r>
            <a:r>
              <a:rPr lang="en-US" altLang="en-US" sz="1200" dirty="0">
                <a:highlight>
                  <a:srgbClr val="00FFFF"/>
                </a:highlight>
              </a:rPr>
              <a:t>CT#110 decided to XXX</a:t>
            </a:r>
          </a:p>
          <a:p>
            <a:pPr marL="798512" lvl="2" indent="0">
              <a:buNone/>
              <a:defRPr/>
            </a:pPr>
            <a:endParaRPr lang="en-US" altLang="en-US" sz="1200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23A993C-E13A-3940-C7A2-73A4C459DA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1091751"/>
              </p:ext>
            </p:extLst>
          </p:nvPr>
        </p:nvGraphicFramePr>
        <p:xfrm>
          <a:off x="7082236" y="1538793"/>
          <a:ext cx="1778000" cy="10223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8900">
                  <a:extLst>
                    <a:ext uri="{9D8B030D-6E8A-4147-A177-3AD203B41FA5}">
                      <a16:colId xmlns:a16="http://schemas.microsoft.com/office/drawing/2014/main" val="3073740301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3358709063"/>
                    </a:ext>
                  </a:extLst>
                </a:gridCol>
              </a:tblGrid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 err="1">
                          <a:effectLst/>
                        </a:rPr>
                        <a:t>AmbientIoT</a:t>
                      </a:r>
                      <a:r>
                        <a:rPr lang="en-GB" sz="800" u="none" strike="noStrike" kern="1200" dirty="0">
                          <a:effectLst/>
                        </a:rPr>
                        <a:t>-SEC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S3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70309185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ATIAS_Ph2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3582194090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IVAS_Codec_Ph2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66620093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VOPS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92864616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AMD_PRO-MED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399213948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SCAS_5G_UDR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S3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54434463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MCXSec4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S3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541109122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B0BA19-B934-0193-5BE2-B13E7A00ED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023072"/>
              </p:ext>
            </p:extLst>
          </p:nvPr>
        </p:nvGraphicFramePr>
        <p:xfrm>
          <a:off x="5489910" y="2743336"/>
          <a:ext cx="2542508" cy="1957560"/>
        </p:xfrm>
        <a:graphic>
          <a:graphicData uri="http://schemas.openxmlformats.org/drawingml/2006/table">
            <a:tbl>
              <a:tblPr/>
              <a:tblGrid>
                <a:gridCol w="1459402">
                  <a:extLst>
                    <a:ext uri="{9D8B030D-6E8A-4147-A177-3AD203B41FA5}">
                      <a16:colId xmlns:a16="http://schemas.microsoft.com/office/drawing/2014/main" val="1172313717"/>
                    </a:ext>
                  </a:extLst>
                </a:gridCol>
                <a:gridCol w="1083106">
                  <a:extLst>
                    <a:ext uri="{9D8B030D-6E8A-4147-A177-3AD203B41FA5}">
                      <a16:colId xmlns:a16="http://schemas.microsoft.com/office/drawing/2014/main" val="2138460416"/>
                    </a:ext>
                  </a:extLst>
                </a:gridCol>
              </a:tblGrid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AIML_App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432647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91527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XRM_Ph2_App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35702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1033756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121159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60430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MMTel_App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814490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979010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242601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84710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LoSePLMN-CT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5079143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TestHarmon_CrossRAT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553491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337" y="-29153"/>
            <a:ext cx="7350276" cy="547688"/>
          </a:xfrm>
        </p:spPr>
        <p:txBody>
          <a:bodyPr/>
          <a:lstStyle/>
          <a:p>
            <a:r>
              <a:rPr lang="en-GB" altLang="en-US" dirty="0"/>
              <a:t>Release 19 progress overview (2/2) - RAN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337" y="87784"/>
            <a:ext cx="8605837" cy="444828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n-US" altLang="en-US" sz="2400" dirty="0"/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800" dirty="0"/>
              <a:t>All RAN1, RAN2 &amp; RAN 3: all items completed (27 items)</a:t>
            </a:r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800" dirty="0"/>
              <a:t>RAN4 (Perf): </a:t>
            </a:r>
            <a:r>
              <a:rPr lang="en-US" altLang="en-US" sz="1800" dirty="0"/>
              <a:t> 54 completed items. Not completed:</a:t>
            </a:r>
          </a:p>
          <a:p>
            <a:pPr marL="398502" lvl="1" indent="0">
              <a:spcBef>
                <a:spcPts val="0"/>
              </a:spcBef>
              <a:buNone/>
              <a:defRPr/>
            </a:pPr>
            <a:endParaRPr lang="en-GB" altLang="en-US" sz="18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12A8B8F-C4D9-8286-BCCB-A30AFF991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60216"/>
              </p:ext>
            </p:extLst>
          </p:nvPr>
        </p:nvGraphicFramePr>
        <p:xfrm>
          <a:off x="366826" y="1135264"/>
          <a:ext cx="8512232" cy="39178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203">
                  <a:extLst>
                    <a:ext uri="{9D8B030D-6E8A-4147-A177-3AD203B41FA5}">
                      <a16:colId xmlns:a16="http://schemas.microsoft.com/office/drawing/2014/main" val="3838094560"/>
                    </a:ext>
                  </a:extLst>
                </a:gridCol>
                <a:gridCol w="5802284">
                  <a:extLst>
                    <a:ext uri="{9D8B030D-6E8A-4147-A177-3AD203B41FA5}">
                      <a16:colId xmlns:a16="http://schemas.microsoft.com/office/drawing/2014/main" val="1136597887"/>
                    </a:ext>
                  </a:extLst>
                </a:gridCol>
                <a:gridCol w="1820487">
                  <a:extLst>
                    <a:ext uri="{9D8B030D-6E8A-4147-A177-3AD203B41FA5}">
                      <a16:colId xmlns:a16="http://schemas.microsoft.com/office/drawing/2014/main" val="580241769"/>
                    </a:ext>
                  </a:extLst>
                </a:gridCol>
                <a:gridCol w="192258">
                  <a:extLst>
                    <a:ext uri="{9D8B030D-6E8A-4147-A177-3AD203B41FA5}">
                      <a16:colId xmlns:a16="http://schemas.microsoft.com/office/drawing/2014/main" val="2659883791"/>
                    </a:ext>
                  </a:extLst>
                </a:gridCol>
              </a:tblGrid>
              <a:tr h="1519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Unique_ID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Name</a:t>
                      </a:r>
                      <a:endParaRPr lang="en-GB" sz="8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Acronym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319147364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Enhancements of Network energy savings for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Netw_Energy_NR_enh-Perf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3815327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Low-power wake-up signal and receiver for NR (LP-WUS/WUR)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NR_LPWUS-Perf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854119300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Artificial Intelligence (AI)/Machine Learning (ML) for NR air interface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NR_AIML_air-Perf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789988774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1062084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Solutions for Ambient IoT (Internet of Things) in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Ambient_IoT_Solutions-Perf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594716499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1052123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Introduction of IoT-NTN TDD mode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IoT_NTN_TDD-Perf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697488901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Non-Terrestrial Networks (NTN) for NR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NR_NTN_Ph3-Perf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040826499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Non-Terrestrial Networks (NTN) for Internet of Things (IoT)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IoT_NTN_Ph3-Perf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194775821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Enhanced requirements and conductive test methodology for NR NTN and IoT NTN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NR_IoT_NTN_req_test_enh-Perf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991307050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1042135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Introduction of Ku bands for NR NTN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NR_NTN_Ku_bands-Perf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53037351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XR (</a:t>
                      </a:r>
                      <a:r>
                        <a:rPr lang="en-GB" sz="800" u="none" strike="noStrike" dirty="0" err="1">
                          <a:effectLst/>
                        </a:rPr>
                        <a:t>eXtended</a:t>
                      </a:r>
                      <a:r>
                        <a:rPr lang="en-GB" sz="800" u="none" strike="noStrike" dirty="0">
                          <a:effectLst/>
                        </a:rPr>
                        <a:t> Reality) for NR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NR_XR_Ph3-Perf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058260012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1060083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7MHz Channel Bandwidth for n26 and n5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NR_FR1_7MHz_BW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99%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446135051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1040121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Additional NR bands for NR features in Rel-19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NR_bands_xFeature_R19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424658433"/>
                  </a:ext>
                </a:extLst>
              </a:tr>
              <a:tr h="22584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1040120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Rel-19 NR CA/DC for x bands DL with y bands UL (x&lt;7, y&lt;3) and SUL/CA band combinations with a single SUL or two SUL cells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NR_CADC_SUL_R19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99%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036356245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1062082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Low band carrier aggregation via switching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NR_LBCA_Sw-Perf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50%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422925926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1022089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MIMO Phase 5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NR_MIMO_Ph5-Perf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75603192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Evolution of NR duplex operation: Sub-band full duplex (SBFD)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NR_duplex_evo-Perf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813624172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mobility enhancements Phase 4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NR_Mob_Ph4-Perf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644637673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base station (BS) RF requirement evolution for FR1/FR2 and testing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800" u="none" strike="noStrike">
                          <a:effectLst/>
                        </a:rPr>
                        <a:t>NR_BS_RF_req_evo-Perf</a:t>
                      </a:r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6401999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Radio Resource Management (RRM) Phase 5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NR_RRM_Ph5-Perf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88475418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Enhancements for Air-to-ground network for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NR_ATG_enh-Perf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3354472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UE RF enhancements for NR FR1/FR2 and EN-DC, Phase 4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NR_ENDC_RF_Ph4-Perf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823354062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Support of intra-band non-collocated EN-DC/NR-CA deployment Phase2: new receiver type(s)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NonCol_intraB_ENDC_NR_CA_Ph2-Perf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591863488"/>
                  </a:ext>
                </a:extLst>
              </a:tr>
              <a:tr h="22584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 FR1 TRP (Total Radiated Power), TRS (Total Radiated Sensitivity) and MIMO OTA (Over the Air) testing enhancement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TRP_TRS_MIMO_OTA_Ph3-Perf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85233569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1070064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New LTE band for 5G broadcast for region 3 utilizing a geosynchronous satellite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LTE_band_5G_bcast_GSO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183917093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1072064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New LTE band for 5G broadcast for region 3 utilizing a geosynchronous satellite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LTE_band_5G_bcast_GSO-Perf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80%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284467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37030</TotalTime>
  <Words>3774</Words>
  <Application>Microsoft Office PowerPoint</Application>
  <PresentationFormat>On-screen Show (16:9)</PresentationFormat>
  <Paragraphs>714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 – SA&amp;CT</vt:lpstr>
      <vt:lpstr>Release 19 progress overview (2/2) - RAN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2039</cp:revision>
  <cp:lastPrinted>2017-02-24T12:37:51Z</cp:lastPrinted>
  <dcterms:created xsi:type="dcterms:W3CDTF">2008-08-30T09:32:10Z</dcterms:created>
  <dcterms:modified xsi:type="dcterms:W3CDTF">2025-12-08T16:33:30Z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