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4"/>
  </p:notesMasterIdLst>
  <p:handoutMasterIdLst>
    <p:handoutMasterId r:id="rId45"/>
  </p:handoutMasterIdLst>
  <p:sldIdLst>
    <p:sldId id="341" r:id="rId2"/>
    <p:sldId id="296" r:id="rId3"/>
    <p:sldId id="447" r:id="rId4"/>
    <p:sldId id="1131" r:id="rId5"/>
    <p:sldId id="1132" r:id="rId6"/>
    <p:sldId id="275" r:id="rId7"/>
    <p:sldId id="2147481000" r:id="rId8"/>
    <p:sldId id="459" r:id="rId9"/>
    <p:sldId id="1145" r:id="rId10"/>
    <p:sldId id="2147481004" r:id="rId11"/>
    <p:sldId id="2147480995" r:id="rId12"/>
    <p:sldId id="438" r:id="rId13"/>
    <p:sldId id="1134" r:id="rId14"/>
    <p:sldId id="455" r:id="rId15"/>
    <p:sldId id="411" r:id="rId16"/>
    <p:sldId id="1153" r:id="rId17"/>
    <p:sldId id="2147480999" r:id="rId18"/>
    <p:sldId id="2147481003" r:id="rId19"/>
    <p:sldId id="450" r:id="rId20"/>
    <p:sldId id="398" r:id="rId21"/>
    <p:sldId id="1187" r:id="rId22"/>
    <p:sldId id="405" r:id="rId23"/>
    <p:sldId id="1179" r:id="rId24"/>
    <p:sldId id="407" r:id="rId25"/>
    <p:sldId id="443" r:id="rId26"/>
    <p:sldId id="2147481001" r:id="rId27"/>
    <p:sldId id="1170" r:id="rId28"/>
    <p:sldId id="1186" r:id="rId29"/>
    <p:sldId id="1184" r:id="rId30"/>
    <p:sldId id="1185" r:id="rId31"/>
    <p:sldId id="1168" r:id="rId32"/>
    <p:sldId id="2147481005" r:id="rId33"/>
    <p:sldId id="441" r:id="rId34"/>
    <p:sldId id="1173" r:id="rId35"/>
    <p:sldId id="451" r:id="rId36"/>
    <p:sldId id="2147481006" r:id="rId37"/>
    <p:sldId id="1180" r:id="rId38"/>
    <p:sldId id="379" r:id="rId39"/>
    <p:sldId id="1174" r:id="rId40"/>
    <p:sldId id="1175" r:id="rId41"/>
    <p:sldId id="1176" r:id="rId42"/>
    <p:sldId id="1177" r:id="rId4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15" autoAdjust="0"/>
    <p:restoredTop sz="96327" autoAdjust="0"/>
  </p:normalViewPr>
  <p:slideViewPr>
    <p:cSldViewPr snapToGrid="0">
      <p:cViewPr varScale="1">
        <p:scale>
          <a:sx n="66" d="100"/>
          <a:sy n="66" d="100"/>
        </p:scale>
        <p:origin x="400"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CT/SA#110</a:t>
            </a:r>
          </a:p>
          <a:p>
            <a:pPr eaLnBrk="1" hangingPunct="1">
              <a:defRPr/>
            </a:pPr>
            <a:r>
              <a:rPr lang="en-GB" altLang="en-US" sz="1200" b="1" dirty="0">
                <a:latin typeface="Arial "/>
              </a:rPr>
              <a:t>Baltimore</a:t>
            </a:r>
            <a:r>
              <a:rPr lang="sv-SE" altLang="en-US" sz="1200" b="1" dirty="0">
                <a:latin typeface="Arial "/>
              </a:rPr>
              <a:t>, </a:t>
            </a:r>
            <a:r>
              <a:rPr lang="en-US" altLang="en-US" sz="1200" b="1" dirty="0">
                <a:latin typeface="Arial "/>
              </a:rPr>
              <a:t>USA</a:t>
            </a:r>
            <a:r>
              <a:rPr lang="sv-SE" altLang="en-US" sz="1200" b="1" dirty="0">
                <a:latin typeface="Arial "/>
              </a:rPr>
              <a:t>; </a:t>
            </a:r>
            <a:r>
              <a:rPr lang="en-US" altLang="en-US" sz="1200" b="1" dirty="0">
                <a:latin typeface="Arial "/>
              </a:rPr>
              <a:t>08-09/09</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December</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a:t>
            </a:r>
            <a:r>
              <a:rPr lang="en-US" altLang="en-US" dirty="0" err="1"/>
              <a:t>xxxx</a:t>
            </a:r>
            <a:r>
              <a:rPr lang="de-DE" altLang="en-US" dirty="0"/>
              <a:t>, CP-253008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4" Type="http://schemas.openxmlformats.org/officeDocument/2006/relationships/hyperlink" Target="https://datatracker.ietf.org/doc/html/draft-ietf-teas-5g-network-slice-application"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atatracker.ietf.org/doc/draft-ietf-sipcore-rfc7976bis/" TargetMode="External"/><Relationship Id="rId2" Type="http://schemas.openxmlformats.org/officeDocument/2006/relationships/hyperlink" Target="https://datatracker.ietf.org/doc/draft-ietf-tsvwg-udp-option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datatracker.ietf.org/doc/draft-ietf-mimi-conten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atatracker.ietf.org/doc/draft-ietf-opsawg-pcap"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rfc-editor.org/rfc/rfc9110" TargetMode="External"/><Relationship Id="rId3" Type="http://schemas.openxmlformats.org/officeDocument/2006/relationships/hyperlink" Target="https://www.rfc-editor.org/rfc/rfc9810.html" TargetMode="External"/><Relationship Id="rId7" Type="http://schemas.openxmlformats.org/officeDocument/2006/relationships/hyperlink" Target="https://www.rfc-editor.org/rfc/rfc9562" TargetMode="External"/><Relationship Id="rId2" Type="http://schemas.openxmlformats.org/officeDocument/2006/relationships/hyperlink" Target="https://www.rfc-editor.org/rfc/rfc9811.html" TargetMode="External"/><Relationship Id="rId1" Type="http://schemas.openxmlformats.org/officeDocument/2006/relationships/slideLayout" Target="../slideLayouts/slideLayout2.xml"/><Relationship Id="rId6" Type="http://schemas.openxmlformats.org/officeDocument/2006/relationships/hyperlink" Target="https://www.rfc-editor.org/rfc/rfc8200.html" TargetMode="External"/><Relationship Id="rId11" Type="http://schemas.openxmlformats.org/officeDocument/2006/relationships/hyperlink" Target="https://www.rfc-editor.org/rfc/rfc7542" TargetMode="External"/><Relationship Id="rId5" Type="http://schemas.openxmlformats.org/officeDocument/2006/relationships/hyperlink" Target="https://www.rfc-editor.org/rfc/rfc9776.html" TargetMode="External"/><Relationship Id="rId10" Type="http://schemas.openxmlformats.org/officeDocument/2006/relationships/hyperlink" Target="https://www.rfc-editor.org/rfc/rfc8415.html" TargetMode="External"/><Relationship Id="rId4" Type="http://schemas.openxmlformats.org/officeDocument/2006/relationships/hyperlink" Target="https://www.rfc-editor.org/rfc/rfc9777.html" TargetMode="External"/><Relationship Id="rId9" Type="http://schemas.openxmlformats.org/officeDocument/2006/relationships/hyperlink" Target="https://www.rfc-editor.org/rfc/rfc9112"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https://www.domainconnect.or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 Id="rId4" Type="http://schemas.openxmlformats.org/officeDocument/2006/relationships/hyperlink" Target="https://datatracker.ietf.org/doc/draft-iab-rfc4053bi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3_Security/TSGS3_124_Wuhan/Docs/S3-253834.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5_TM/TSGS5_163/Docs/S5-254630.zip" TargetMode="External"/><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datatracker.ietf.org/doc/draft-tuexen-tsvwg-dtls-chunk-key-management/" TargetMode="External"/><Relationship Id="rId3" Type="http://schemas.openxmlformats.org/officeDocument/2006/relationships/hyperlink" Target="https://datatracker.ietf.org/liaison/1858/" TargetMode="External"/><Relationship Id="rId7" Type="http://schemas.openxmlformats.org/officeDocument/2006/relationships/hyperlink" Target="https://datatracker.ietf.org/doc/draft-ietf-tsvwg-sctp-dtls-chunk/"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6" Type="http://schemas.openxmlformats.org/officeDocument/2006/relationships/hyperlink" Target="https://datatracker.ietf.org/doc/draft-westerlund-tsvwg-sctp-dtls-chunk/" TargetMode="External"/><Relationship Id="rId5" Type="http://schemas.openxmlformats.org/officeDocument/2006/relationships/hyperlink" Target="https://datatracker.ietf.org/meeting/123/materials/slides-123-tsvwg-design-team-report-on-dtls-for-sctp-00" TargetMode="External"/><Relationship Id="rId4" Type="http://schemas.openxmlformats.org/officeDocument/2006/relationships/hyperlink" Target="https://datatracker.ietf.org/liaison/1851/" TargetMode="External"/><Relationship Id="rId9" Type="http://schemas.openxmlformats.org/officeDocument/2006/relationships/hyperlink" Target="https://datatracker.ietf.org/doc/draft-ietf-tsvwg-dtls-chunk-key-manageme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CT/SA#110</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2400" dirty="0">
                <a:hlinkClick r:id="rId2" action="ppaction://hlinkfile"/>
              </a:rPr>
              <a:t>IETF Network Slice Application in 3GPP 5G End-to-End Network Slice</a:t>
            </a:r>
            <a:r>
              <a:rPr lang="en-GB" sz="2400" dirty="0"/>
              <a:t>”</a:t>
            </a:r>
            <a:r>
              <a:rPr lang="en-US" sz="2400" dirty="0"/>
              <a:t>(2025/09/12)</a:t>
            </a:r>
          </a:p>
          <a:p>
            <a:pPr lvl="1"/>
            <a:r>
              <a:rPr lang="en-US" sz="2000" dirty="0"/>
              <a:t>For Action</a:t>
            </a:r>
          </a:p>
          <a:p>
            <a:pPr lvl="1"/>
            <a:r>
              <a:rPr lang="en-GB" sz="1800" dirty="0">
                <a:effectLst/>
                <a:latin typeface="Times New Roman" panose="02020603050405020304" pitchFamily="18" charset="0"/>
                <a:ea typeface="Times New Roman" panose="02020603050405020304" pitchFamily="18" charset="0"/>
              </a:rPr>
              <a:t>the </a:t>
            </a:r>
            <a:r>
              <a:rPr lang="en-GB" sz="1800" dirty="0">
                <a:effectLst/>
                <a:latin typeface="Times New Roman" panose="02020603050405020304" pitchFamily="18" charset="0"/>
                <a:ea typeface="Times New Roman" panose="02020603050405020304" pitchFamily="18" charset="0"/>
                <a:hlinkClick r:id="rId3"/>
              </a:rPr>
              <a:t>IETF TEAS WG </a:t>
            </a:r>
            <a:r>
              <a:rPr lang="en-GB" sz="1800" dirty="0">
                <a:effectLst/>
                <a:latin typeface="Times New Roman" panose="02020603050405020304" pitchFamily="18" charset="0"/>
                <a:ea typeface="Times New Roman" panose="02020603050405020304" pitchFamily="18" charset="0"/>
              </a:rPr>
              <a:t>would like to inform 3GPP about the progress of "</a:t>
            </a:r>
            <a:r>
              <a:rPr lang="en-GB" sz="18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8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8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2000" dirty="0"/>
          </a:p>
          <a:p>
            <a:r>
              <a:rPr lang="en-GB" sz="2400" dirty="0"/>
              <a:t>LS noted at SA3, RAN3 Meeting</a:t>
            </a:r>
          </a:p>
          <a:p>
            <a:r>
              <a:rPr lang="en-GB" sz="2400" dirty="0">
                <a:solidFill>
                  <a:srgbClr val="FF0000"/>
                </a:solidFill>
              </a:rPr>
              <a:t>LS discussed in SA2 and  SA5 Meeting, reply in SP-251294 and SP-251298 provided to SA asking for a consolidated reply by SA to TEAS WG Proposal in SP-251558.</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198297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380724" y="2141537"/>
            <a:ext cx="10854690" cy="4351338"/>
          </a:xfrm>
        </p:spPr>
        <p:txBody>
          <a:bodyPr>
            <a:noAutofit/>
          </a:bodyPr>
          <a:lstStyle/>
          <a:p>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r>
              <a:rPr lang="en-GB" sz="2400" dirty="0"/>
              <a:t>LS is on the agenda for the RAN2, SA2, CT1, CT3, CT4 in May</a:t>
            </a:r>
            <a:endParaRPr lang="en-SE" sz="2400" dirty="0"/>
          </a:p>
          <a:p>
            <a:pPr lvl="1"/>
            <a:r>
              <a:rPr lang="en-GB" sz="2000" dirty="0"/>
              <a:t>Noted in SA2, CT1, CT3, CT4,</a:t>
            </a:r>
            <a:r>
              <a:rPr lang="en-GB" sz="2000" dirty="0">
                <a:solidFill>
                  <a:srgbClr val="FF0000"/>
                </a:solidFill>
              </a:rPr>
              <a:t> RAN2 (in October)</a:t>
            </a:r>
          </a:p>
          <a:p>
            <a:pPr marL="457200" lvl="1" indent="0">
              <a:buNone/>
            </a:pPr>
            <a:endParaRPr lang="en-GB" sz="20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r>
              <a:rPr lang="en-US" altLang="zh-CN" dirty="0">
                <a:solidFill>
                  <a:srgbClr val="212529"/>
                </a:solidFill>
                <a:latin typeface="var(--bs-font-monospace)"/>
              </a:rPr>
              <a:t>YANG Data Models for 'Attachment Circuits'-as-a-Service (</a:t>
            </a:r>
            <a:r>
              <a:rPr lang="en-US" altLang="zh-CN" dirty="0" err="1">
                <a:solidFill>
                  <a:srgbClr val="212529"/>
                </a:solidFill>
                <a:latin typeface="var(--bs-font-monospace)"/>
              </a:rPr>
              <a:t>ACaaS</a:t>
            </a:r>
            <a:r>
              <a:rPr lang="en-US" altLang="zh-CN" dirty="0">
                <a:solidFill>
                  <a:srgbClr val="212529"/>
                </a:solidFill>
                <a:latin typeface="var(--bs-font-monospace)"/>
              </a:rPr>
              <a:t>) </a:t>
            </a:r>
            <a:r>
              <a:rPr lang="en-US" dirty="0">
                <a:solidFill>
                  <a:schemeClr val="accent1"/>
                </a:solidFill>
                <a:latin typeface="var(--bs-font-monospace)"/>
              </a:rPr>
              <a:t>RFC 9834</a:t>
            </a:r>
          </a:p>
          <a:p>
            <a:pPr lvl="1">
              <a:defRPr/>
            </a:pPr>
            <a:r>
              <a:rPr lang="en-US" dirty="0">
                <a:highlight>
                  <a:srgbClr val="FFFFFF"/>
                </a:highlight>
              </a:rPr>
              <a:t>Published 09/25 was </a:t>
            </a:r>
            <a:r>
              <a:rPr lang="en-US" altLang="en-US" dirty="0">
                <a:solidFill>
                  <a:srgbClr val="212529"/>
                </a:solidFill>
                <a:highlight>
                  <a:srgbClr val="FFFFFF"/>
                </a:highlight>
                <a:latin typeface="Inter"/>
                <a:hlinkClick r:id="rId2"/>
              </a:rPr>
              <a:t>draft-</a:t>
            </a:r>
            <a:r>
              <a:rPr lang="en-US" altLang="en-US" dirty="0" err="1">
                <a:solidFill>
                  <a:srgbClr val="212529"/>
                </a:solidFill>
                <a:highlight>
                  <a:srgbClr val="FFFFFF"/>
                </a:highlight>
                <a:latin typeface="Inter"/>
                <a:hlinkClick r:id="rId2"/>
              </a:rPr>
              <a:t>ietf</a:t>
            </a:r>
            <a:r>
              <a:rPr lang="en-US" altLang="en-US" dirty="0">
                <a:solidFill>
                  <a:srgbClr val="212529"/>
                </a:solidFill>
                <a:highlight>
                  <a:srgbClr val="FFFFFF"/>
                </a:highlight>
                <a:latin typeface="Inter"/>
                <a:hlinkClick r:id="rId2"/>
              </a:rPr>
              <a:t>-</a:t>
            </a:r>
            <a:r>
              <a:rPr lang="en-US" altLang="en-US" dirty="0" err="1">
                <a:solidFill>
                  <a:srgbClr val="212529"/>
                </a:solidFill>
                <a:highlight>
                  <a:srgbClr val="FFFFFF"/>
                </a:highlight>
                <a:latin typeface="Inter"/>
                <a:hlinkClick r:id="rId2"/>
              </a:rPr>
              <a:t>opsawg</a:t>
            </a:r>
            <a:r>
              <a:rPr lang="en-US" altLang="en-US" dirty="0">
                <a:solidFill>
                  <a:srgbClr val="212529"/>
                </a:solidFill>
                <a:highlight>
                  <a:srgbClr val="FFFFFF"/>
                </a:highlight>
                <a:latin typeface="Inter"/>
                <a:hlinkClick r:id="rId2"/>
              </a:rPr>
              <a:t>-teas-attachment-circuit</a:t>
            </a:r>
            <a:endParaRPr lang="en-DE" dirty="0">
              <a:highlight>
                <a:srgbClr val="FFFFFF"/>
              </a:highlight>
            </a:endParaRPr>
          </a:p>
          <a:p>
            <a:pPr lvl="1">
              <a:defRPr/>
            </a:pPr>
            <a:r>
              <a:rPr lang="en-US" dirty="0">
                <a:highlight>
                  <a:srgbClr val="FFFFFF"/>
                </a:highlight>
              </a:rPr>
              <a:t>Next steps: SA5 CR to 28.541</a:t>
            </a:r>
            <a:endParaRPr lang="en-DE" dirty="0">
              <a:highlight>
                <a:srgbClr val="FFFFFF"/>
              </a:highlight>
            </a:endParaRPr>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was </a:t>
            </a:r>
            <a:r>
              <a:rPr lang="en-US" dirty="0">
                <a:highlight>
                  <a:srgbClr val="FFFFFF"/>
                </a:highlight>
                <a:hlinkClick r:id="rId2"/>
              </a:rPr>
              <a:t>draft-ietf-stir-passport-rcd-26</a:t>
            </a:r>
            <a:endParaRPr lang="en-US" dirty="0">
              <a:highlight>
                <a:srgbClr val="FFFFFF"/>
              </a:highlight>
            </a:endParaRPr>
          </a:p>
          <a:p>
            <a:pPr lvl="1">
              <a:defRPr/>
            </a:pPr>
            <a:r>
              <a:rPr lang="en-US" dirty="0"/>
              <a:t>Next step:</a:t>
            </a:r>
          </a:p>
          <a:p>
            <a:pPr lvl="2">
              <a:defRPr/>
            </a:pPr>
            <a:r>
              <a:rPr lang="en-US" dirty="0">
                <a:highlight>
                  <a:srgbClr val="FFFFFF"/>
                </a:highlight>
              </a:rPr>
              <a:t>SA2 CR to 23.228, SA3 CRs to 33.127, 33.128 and 33.203 , CT1 CR to 24.229</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rPr>
              <a:t> </a:t>
            </a:r>
            <a:r>
              <a:rPr lang="en-US" altLang="en-US" dirty="0">
                <a:solidFill>
                  <a:srgbClr val="212529"/>
                </a:solidFill>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was </a:t>
            </a:r>
            <a:r>
              <a:rPr lang="en-US" altLang="en-US" dirty="0">
                <a:solidFill>
                  <a:srgbClr val="212529"/>
                </a:solidFill>
                <a:hlinkClick r:id="rId3"/>
              </a:rPr>
              <a:t>draft-</a:t>
            </a:r>
            <a:r>
              <a:rPr lang="en-US" altLang="en-US" dirty="0" err="1">
                <a:solidFill>
                  <a:srgbClr val="212529"/>
                </a:solidFill>
                <a:hlinkClick r:id="rId3"/>
              </a:rPr>
              <a:t>ietf</a:t>
            </a:r>
            <a:r>
              <a:rPr lang="en-US" altLang="en-US" dirty="0">
                <a:solidFill>
                  <a:srgbClr val="212529"/>
                </a:solidFill>
                <a:hlinkClick r:id="rId3"/>
              </a:rPr>
              <a:t>-</a:t>
            </a:r>
            <a:r>
              <a:rPr lang="en-US" altLang="en-US" dirty="0" err="1">
                <a:solidFill>
                  <a:srgbClr val="212529"/>
                </a:solidFill>
                <a:hlinkClick r:id="rId3"/>
              </a:rPr>
              <a:t>sipcore-callinfo-rcd</a:t>
            </a:r>
            <a:endParaRPr lang="en-US" altLang="en-US" dirty="0">
              <a:solidFill>
                <a:srgbClr val="212529"/>
              </a:solidFill>
            </a:endParaRPr>
          </a:p>
          <a:p>
            <a:pPr lvl="1">
              <a:defRPr/>
            </a:pPr>
            <a:r>
              <a:rPr lang="en-US" dirty="0">
                <a:highlight>
                  <a:srgbClr val="FFFFFF"/>
                </a:highlight>
              </a:rPr>
              <a:t>Next steps: </a:t>
            </a:r>
          </a:p>
          <a:p>
            <a:pPr lvl="2">
              <a:defRPr/>
            </a:pPr>
            <a:r>
              <a:rPr lang="en-US" dirty="0">
                <a:highlight>
                  <a:srgbClr val="FFFFFF"/>
                </a:highlight>
              </a:rPr>
              <a:t>SA2 CR to 23.228, CT1 CR to 24.229</a:t>
            </a:r>
            <a:endParaRPr lang="en-DE"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solidFill>
                  <a:srgbClr val="212529"/>
                </a:solidFill>
              </a:rPr>
              <a:t>Transport Options for UDP</a:t>
            </a:r>
            <a:r>
              <a:rPr lang="en-US" dirty="0">
                <a:highlight>
                  <a:srgbClr val="FFFFFF"/>
                </a:highlight>
              </a:rPr>
              <a:t> </a:t>
            </a:r>
            <a:r>
              <a:rPr lang="en-US" dirty="0">
                <a:solidFill>
                  <a:srgbClr val="0070C0"/>
                </a:solidFill>
                <a:highlight>
                  <a:srgbClr val="FFFFFF"/>
                </a:highlight>
              </a:rPr>
              <a:t>RFC 9868</a:t>
            </a:r>
          </a:p>
          <a:p>
            <a:pPr lvl="1">
              <a:defRPr/>
            </a:pPr>
            <a:r>
              <a:rPr lang="en-US" dirty="0">
                <a:highlight>
                  <a:srgbClr val="FFFFFF"/>
                </a:highlight>
              </a:rPr>
              <a:t>Published 10/25 was </a:t>
            </a:r>
            <a:r>
              <a:rPr lang="en-US" altLang="en-US" dirty="0">
                <a:solidFill>
                  <a:srgbClr val="212529"/>
                </a:solidFill>
                <a:hlinkClick r:id="rId2"/>
              </a:rPr>
              <a:t>draft-</a:t>
            </a:r>
            <a:r>
              <a:rPr lang="en-US" altLang="en-US" dirty="0" err="1">
                <a:solidFill>
                  <a:srgbClr val="212529"/>
                </a:solidFill>
                <a:hlinkClick r:id="rId2"/>
              </a:rPr>
              <a:t>ietf</a:t>
            </a:r>
            <a:r>
              <a:rPr lang="en-US" altLang="en-US" dirty="0">
                <a:solidFill>
                  <a:srgbClr val="212529"/>
                </a:solidFill>
                <a:hlinkClick r:id="rId2"/>
              </a:rPr>
              <a:t>-</a:t>
            </a:r>
            <a:r>
              <a:rPr lang="en-US" altLang="en-US" dirty="0" err="1">
                <a:solidFill>
                  <a:srgbClr val="212529"/>
                </a:solidFill>
                <a:hlinkClick r:id="rId2"/>
              </a:rPr>
              <a:t>tsvwg</a:t>
            </a:r>
            <a:r>
              <a:rPr lang="en-US" altLang="en-US" dirty="0">
                <a:solidFill>
                  <a:srgbClr val="212529"/>
                </a:solidFill>
                <a:hlinkClick r:id="rId2"/>
              </a:rPr>
              <a:t>-</a:t>
            </a:r>
            <a:r>
              <a:rPr lang="en-US" altLang="en-US" dirty="0" err="1">
                <a:solidFill>
                  <a:srgbClr val="212529"/>
                </a:solidFill>
                <a:hlinkClick r:id="rId2"/>
              </a:rPr>
              <a:t>udp</a:t>
            </a:r>
            <a:r>
              <a:rPr lang="en-US" altLang="en-US" dirty="0">
                <a:solidFill>
                  <a:srgbClr val="212529"/>
                </a:solidFill>
                <a:hlinkClick r:id="rId2"/>
              </a:rPr>
              <a:t>-options</a:t>
            </a:r>
            <a:r>
              <a:rPr lang="en-US" dirty="0">
                <a:highlight>
                  <a:srgbClr val="FFFFFF"/>
                </a:highlight>
              </a:rPr>
              <a:t>	</a:t>
            </a:r>
          </a:p>
          <a:p>
            <a:pPr lvl="1">
              <a:defRPr/>
            </a:pPr>
            <a:r>
              <a:rPr lang="en-US" dirty="0"/>
              <a:t>Next step:</a:t>
            </a:r>
          </a:p>
          <a:p>
            <a:pPr lvl="2">
              <a:defRPr/>
            </a:pPr>
            <a:r>
              <a:rPr lang="en-US" dirty="0">
                <a:highlight>
                  <a:srgbClr val="FFFFFF"/>
                </a:highlight>
              </a:rPr>
              <a:t>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CT4 CR to 29.244</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dirty="0">
                <a:solidFill>
                  <a:srgbClr val="212529"/>
                </a:solidFill>
              </a:rPr>
              <a:t>Update to P-Visited-Network-ID in SIP Requests and Responses </a:t>
            </a:r>
            <a:br>
              <a:rPr lang="en-US" dirty="0">
                <a:solidFill>
                  <a:srgbClr val="212529"/>
                </a:solidFill>
              </a:rPr>
            </a:br>
            <a:r>
              <a:rPr lang="en-US" dirty="0">
                <a:solidFill>
                  <a:schemeClr val="accent1"/>
                </a:solidFill>
              </a:rPr>
              <a:t>RFC 9878</a:t>
            </a:r>
            <a:endParaRPr lang="en-US" dirty="0">
              <a:solidFill>
                <a:schemeClr val="accent1"/>
              </a:solidFill>
              <a:highlight>
                <a:srgbClr val="FFFFFF"/>
              </a:highlight>
            </a:endParaRPr>
          </a:p>
          <a:p>
            <a:pPr lvl="1">
              <a:defRPr/>
            </a:pPr>
            <a:r>
              <a:rPr lang="en-US" sz="2000" dirty="0">
                <a:highlight>
                  <a:srgbClr val="FFFFFF"/>
                </a:highlight>
              </a:rPr>
              <a:t>Published 11/25 was </a:t>
            </a:r>
            <a:r>
              <a:rPr lang="en-US" sz="2400" dirty="0">
                <a:highlight>
                  <a:srgbClr val="FFFFFF"/>
                </a:highlight>
                <a:hlinkClick r:id="rId3"/>
              </a:rPr>
              <a:t>draft-sipcore-rfc7976bis</a:t>
            </a:r>
            <a:endParaRPr lang="en-US" sz="2000" dirty="0">
              <a:highlight>
                <a:srgbClr val="FFFFFF"/>
              </a:highlight>
            </a:endParaRPr>
          </a:p>
          <a:p>
            <a:pPr lvl="1">
              <a:defRPr/>
            </a:pPr>
            <a:r>
              <a:rPr lang="en-US" sz="2000" dirty="0">
                <a:highlight>
                  <a:srgbClr val="FFFFFF"/>
                </a:highlight>
              </a:rPr>
              <a:t>Next step: CT1 CR to 24.229</a:t>
            </a:r>
          </a:p>
          <a:p>
            <a:pPr lvl="1">
              <a:defRPr/>
            </a:pPr>
            <a:r>
              <a:rPr lang="en-US" sz="2000" b="0" i="0" dirty="0">
                <a:solidFill>
                  <a:srgbClr val="444444"/>
                </a:solidFill>
                <a:effectLst/>
              </a:rPr>
              <a:t>Obsoletes IETF RFC 7976, </a:t>
            </a:r>
            <a:r>
              <a:rPr lang="en-US" sz="2000" dirty="0">
                <a:solidFill>
                  <a:srgbClr val="00B0F0"/>
                </a:solidFill>
                <a:ea typeface="Calibri" panose="020F0502020204030204" pitchFamily="34" charset="0"/>
                <a:cs typeface="Arial" panose="020B0604020202020204" pitchFamily="34" charset="0"/>
              </a:rPr>
              <a:t>referenced</a:t>
            </a:r>
            <a:r>
              <a:rPr lang="en-US" sz="2000" u="none" strike="noStrike" dirty="0">
                <a:solidFill>
                  <a:srgbClr val="00B0F0"/>
                </a:solidFill>
                <a:effectLst/>
                <a:ea typeface="Calibri" panose="020F0502020204030204" pitchFamily="34" charset="0"/>
                <a:cs typeface="Arial" panose="020B0604020202020204" pitchFamily="34" charset="0"/>
              </a:rPr>
              <a:t> by 29.165</a:t>
            </a:r>
            <a:endParaRPr lang="en-US" sz="2000" dirty="0">
              <a:highlight>
                <a:srgbClr val="FFFFFF"/>
              </a:highlight>
            </a:endParaRPr>
          </a:p>
          <a:p>
            <a:pPr>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9603523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rPr>
              <a:t>none</a:t>
            </a:r>
            <a:endParaRPr lang="en-US" sz="2000" dirty="0">
              <a:highlight>
                <a:srgbClr val="FFFFFF"/>
              </a:highlight>
            </a:endParaRP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a:t>
            </a:r>
            <a:r>
              <a:rPr lang="en-US" dirty="0" err="1">
                <a:highlight>
                  <a:srgbClr val="FFFFFF"/>
                </a:highlight>
                <a:hlinkClick r:id="rId2"/>
              </a:rPr>
              <a:t>quic</a:t>
            </a:r>
            <a:r>
              <a:rPr lang="en-US" dirty="0">
                <a:highlight>
                  <a:srgbClr val="FFFFFF"/>
                </a:highlight>
                <a:hlinkClick r:id="rId2"/>
              </a:rPr>
              <a:t>-multipath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IESG review, draft-ietf-quic-multipath-</a:t>
            </a:r>
            <a:r>
              <a:rPr lang="en-US" dirty="0">
                <a:solidFill>
                  <a:srgbClr val="FF0000"/>
                </a:solidFill>
                <a:highlight>
                  <a:srgbClr val="FFFFFF"/>
                </a:highlight>
              </a:rPr>
              <a:t>18 </a:t>
            </a:r>
            <a:r>
              <a:rPr lang="en-US" dirty="0">
                <a:highlight>
                  <a:srgbClr val="FFFFFF"/>
                </a:highlight>
              </a:rPr>
              <a:t>posted </a:t>
            </a:r>
            <a:r>
              <a:rPr lang="en-US" dirty="0">
                <a:solidFill>
                  <a:srgbClr val="FF0000"/>
                </a:solidFill>
                <a:highlight>
                  <a:srgbClr val="FFFFFF"/>
                </a:highlight>
              </a:rPr>
              <a:t>12/2025 </a:t>
            </a:r>
            <a:r>
              <a:rPr lang="en-US" dirty="0">
                <a:highlight>
                  <a:srgbClr val="FFFFFF"/>
                </a:highlight>
              </a:rPr>
              <a:t>documenting values used in experiments.</a:t>
            </a:r>
            <a:br>
              <a:rPr lang="en-DE" dirty="0">
                <a:solidFill>
                  <a:srgbClr val="FF0000"/>
                </a:solidFill>
                <a:highlight>
                  <a:srgbClr val="FFFFFF"/>
                </a:highlight>
              </a:rPr>
            </a:br>
            <a:r>
              <a:rPr lang="en-US" dirty="0">
                <a:highlight>
                  <a:srgbClr val="FFFFFF"/>
                </a:highlight>
              </a:rPr>
              <a:t>Next step: RFC publication, SA2 CR to 23.501, CT1 CR to 24.193, SA3 CR to 33.501, SA4 CR to 26.501</a:t>
            </a:r>
            <a:endParaRPr lang="en-DE" dirty="0">
              <a:highlight>
                <a:srgbClr val="FFFFFF"/>
              </a:highlight>
            </a:endParaRPr>
          </a:p>
          <a:p>
            <a:pPr>
              <a:defRPr/>
            </a:pP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a:t>
            </a:r>
            <a:r>
              <a:rPr lang="en-US" b="0" i="0" dirty="0">
                <a:effectLst/>
                <a:latin typeface="Inter"/>
              </a:rPr>
              <a:t>QUIC-Aware Proxying Using HTTP</a:t>
            </a:r>
            <a:endParaRPr lang="en-US" dirty="0">
              <a:highlight>
                <a:srgbClr val="FFFFFF"/>
              </a:highlight>
            </a:endParaRPr>
          </a:p>
          <a:p>
            <a:pPr lvl="1">
              <a:defRPr/>
            </a:pPr>
            <a:r>
              <a:rPr lang="en-US" dirty="0">
                <a:highlight>
                  <a:srgbClr val="FFFFFF"/>
                </a:highlight>
              </a:rPr>
              <a:t>Status: </a:t>
            </a:r>
            <a:r>
              <a:rPr lang="en-SE" dirty="0">
                <a:highlight>
                  <a:srgbClr val="FFFFFF"/>
                </a:highlight>
              </a:rPr>
              <a:t>WG Document</a:t>
            </a:r>
            <a:r>
              <a:rPr lang="en-US" dirty="0">
                <a:highlight>
                  <a:srgbClr val="FFFFFF"/>
                </a:highlight>
              </a:rPr>
              <a:t> (WG last call)</a:t>
            </a:r>
            <a:r>
              <a:rPr lang="en-SE" dirty="0">
                <a:highlight>
                  <a:srgbClr val="FFFFFF"/>
                </a:highlight>
              </a:rPr>
              <a: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FF0000"/>
                </a:solidFill>
                <a:highlight>
                  <a:srgbClr val="FFFFFF"/>
                </a:highlight>
                <a:latin typeface="Inter"/>
              </a:rPr>
              <a:t>0</a:t>
            </a:r>
            <a:r>
              <a:rPr lang="en-US" altLang="en-US" dirty="0">
                <a:solidFill>
                  <a:srgbClr val="FF0000"/>
                </a:solidFill>
                <a:highlight>
                  <a:srgbClr val="FFFFFF"/>
                </a:highlight>
                <a:latin typeface="Inter"/>
              </a:rPr>
              <a:t>7</a:t>
            </a:r>
            <a:r>
              <a:rPr lang="en-SE" altLang="en-US" dirty="0">
                <a:solidFill>
                  <a:srgbClr val="212529"/>
                </a:solidFill>
                <a:highlight>
                  <a:srgbClr val="FFFFFF"/>
                </a:highlight>
                <a:latin typeface="Inter"/>
              </a:rPr>
              <a:t> p</a:t>
            </a:r>
            <a:r>
              <a:rPr lang="en-US" dirty="0" err="1">
                <a:highlight>
                  <a:srgbClr val="FFFFFF"/>
                </a:highlight>
              </a:rPr>
              <a:t>osted</a:t>
            </a:r>
            <a:r>
              <a:rPr lang="en-US" dirty="0">
                <a:highlight>
                  <a:srgbClr val="FFFFFF"/>
                </a:highlight>
              </a:rPr>
              <a:t> </a:t>
            </a:r>
            <a:r>
              <a:rPr lang="en-US" dirty="0">
                <a:solidFill>
                  <a:srgbClr val="FF0000"/>
                </a:solidFill>
                <a:highlight>
                  <a:srgbClr val="FFFFFF"/>
                </a:highlight>
              </a:rPr>
              <a:t>10</a:t>
            </a:r>
            <a:r>
              <a:rPr lang="en-US" dirty="0">
                <a:highlight>
                  <a:srgbClr val="FFFFFF"/>
                </a:highlight>
              </a:rPr>
              <a:t>/2025</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endParaRPr lang="en-DE" dirty="0">
              <a:solidFill>
                <a:srgbClr val="FF0000"/>
              </a:solidFill>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moq</a:t>
            </a:r>
            <a:r>
              <a:rPr lang="en-US" altLang="en-US" dirty="0">
                <a:solidFill>
                  <a:srgbClr val="212529"/>
                </a:solidFill>
                <a:latin typeface="Inter"/>
                <a:hlinkClick r:id="rId3"/>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a:t>
            </a:r>
            <a:r>
              <a:rPr lang="en-US" altLang="en-US" dirty="0">
                <a:solidFill>
                  <a:srgbClr val="FF0000"/>
                </a:solidFill>
                <a:latin typeface="Inter"/>
              </a:rPr>
              <a:t>15</a:t>
            </a:r>
            <a:r>
              <a:rPr lang="en-SE" altLang="en-US" sz="1000" dirty="0">
                <a:solidFill>
                  <a:srgbClr val="FF0000"/>
                </a:solidFill>
                <a:latin typeface="Inter"/>
              </a:rPr>
              <a:t> </a:t>
            </a:r>
            <a:r>
              <a:rPr lang="en-US" dirty="0">
                <a:highlight>
                  <a:srgbClr val="FFFFFF"/>
                </a:highlight>
              </a:rPr>
              <a:t>posted </a:t>
            </a:r>
            <a:r>
              <a:rPr lang="en-US" dirty="0">
                <a:solidFill>
                  <a:srgbClr val="FF0000"/>
                </a:solidFill>
                <a:highlight>
                  <a:srgbClr val="FFFFFF"/>
                </a:highlight>
              </a:rPr>
              <a:t>10</a:t>
            </a:r>
            <a:r>
              <a:rPr lang="en-US" dirty="0">
                <a:highlight>
                  <a:srgbClr val="FFFFFF"/>
                </a:highlight>
              </a:rPr>
              <a:t>/2025,</a:t>
            </a:r>
            <a:r>
              <a:rPr lang="en-US" dirty="0">
                <a:solidFill>
                  <a:srgbClr val="FF0000"/>
                </a:solidFill>
                <a:highlight>
                  <a:srgbClr val="FFFFFF"/>
                </a:highlight>
              </a:rPr>
              <a:t> </a:t>
            </a:r>
          </a:p>
          <a:p>
            <a:pPr lvl="1">
              <a:defRPr/>
            </a:pPr>
            <a:r>
              <a:rPr lang="en-US" dirty="0">
                <a:highlight>
                  <a:srgbClr val="FFFFFF"/>
                </a:highlight>
              </a:rPr>
              <a:t>Next step: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lvl="1">
              <a:defRPr/>
            </a:pPr>
            <a:endParaRPr lang="en-US" dirty="0">
              <a:highlight>
                <a:srgbClr val="FFFFFF"/>
              </a:highlight>
            </a:endParaRPr>
          </a:p>
          <a:p>
            <a:pPr>
              <a:defRPr/>
            </a:pPr>
            <a:r>
              <a:rPr lang="en-US" altLang="en-US" dirty="0">
                <a:solidFill>
                  <a:srgbClr val="212529"/>
                </a:solidFill>
                <a:latin typeface="Inter"/>
                <a:hlinkClick r:id="rId2"/>
              </a:rPr>
              <a:t>draft-ietf-mimi-content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draft-ietf-mimi-content-07</a:t>
            </a:r>
            <a:r>
              <a:rPr lang="en-US" dirty="0">
                <a:highlight>
                  <a:srgbClr val="FFFFFF"/>
                </a:highlight>
              </a:rPr>
              <a:t> posted 07/2025,</a:t>
            </a:r>
            <a:r>
              <a:rPr lang="en-US" dirty="0">
                <a:solidFill>
                  <a:srgbClr val="FF0000"/>
                </a:solidFill>
                <a:highlight>
                  <a:srgbClr val="FFFFFF"/>
                </a:highlight>
              </a:rPr>
              <a:t> </a:t>
            </a:r>
          </a:p>
          <a:p>
            <a:pPr lvl="1">
              <a:defRPr/>
            </a:pPr>
            <a:r>
              <a:rPr lang="en-US" dirty="0">
                <a:highlight>
                  <a:srgbClr val="FFFFFF"/>
                </a:highlight>
              </a:rPr>
              <a:t>Next step: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WG last call, </a:t>
            </a:r>
            <a:r>
              <a:rPr lang="en-US" dirty="0">
                <a:solidFill>
                  <a:srgbClr val="000000"/>
                </a:solidFill>
                <a:highlight>
                  <a:srgbClr val="FFFFFF"/>
                </a:highlight>
              </a:rPr>
              <a:t>draft-ietf-masque-connect-ethernet-</a:t>
            </a:r>
            <a:r>
              <a:rPr lang="en-US" dirty="0">
                <a:solidFill>
                  <a:srgbClr val="FF0000"/>
                </a:solidFill>
                <a:highlight>
                  <a:srgbClr val="FFFFFF"/>
                </a:highlight>
              </a:rPr>
              <a:t>08</a:t>
            </a:r>
            <a:r>
              <a:rPr lang="en-US" dirty="0">
                <a:solidFill>
                  <a:srgbClr val="000000"/>
                </a:solidFill>
                <a:highlight>
                  <a:srgbClr val="FFFFFF"/>
                </a:highlight>
              </a:rPr>
              <a:t> posted </a:t>
            </a:r>
            <a:r>
              <a:rPr lang="en-US" dirty="0">
                <a:solidFill>
                  <a:srgbClr val="FF0000"/>
                </a:solidFill>
                <a:highlight>
                  <a:srgbClr val="FFFFFF"/>
                </a:highlight>
              </a:rPr>
              <a:t>10/2025</a:t>
            </a:r>
          </a:p>
          <a:p>
            <a:pPr lvl="1"/>
            <a:r>
              <a:rPr lang="en-US" dirty="0">
                <a:highlight>
                  <a:srgbClr val="FFFFFF"/>
                </a:highlight>
              </a:rPr>
              <a:t>Next steps: IESG review, RFC publication, SA2 CR to 23.501, CT1 CR to 24.193</a:t>
            </a:r>
            <a:r>
              <a:rPr lang="en-SE" dirty="0">
                <a:highlight>
                  <a:srgbClr val="FFFFFF"/>
                </a:highlight>
              </a:rPr>
              <a:t>, CT4 CR to 23.003</a:t>
            </a:r>
            <a:endParaRPr lang="en-US" dirty="0">
              <a:highlight>
                <a:srgbClr val="FFFFFF"/>
              </a:highlight>
            </a:endParaRP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opsawg-pcap</a:t>
            </a:r>
            <a:r>
              <a:rPr lang="en-US" dirty="0">
                <a:highlight>
                  <a:srgbClr val="FFFFFF"/>
                </a:highlight>
              </a:rPr>
              <a:t>	</a:t>
            </a:r>
          </a:p>
          <a:p>
            <a:pPr lvl="1"/>
            <a:r>
              <a:rPr lang="en-US" dirty="0">
                <a:highlight>
                  <a:srgbClr val="FFFFFF"/>
                </a:highlight>
              </a:rPr>
              <a:t>Title: </a:t>
            </a:r>
            <a:r>
              <a:rPr lang="en-US" b="0" i="0" dirty="0">
                <a:solidFill>
                  <a:srgbClr val="212529"/>
                </a:solidFill>
                <a:effectLst/>
                <a:latin typeface="Inter"/>
              </a:rPr>
              <a:t>PCAP Capture File Format</a:t>
            </a:r>
          </a:p>
          <a:p>
            <a:pPr lvl="1"/>
            <a:r>
              <a:rPr lang="en-US" dirty="0">
                <a:highlight>
                  <a:srgbClr val="FFFFFF"/>
                </a:highlight>
              </a:rPr>
              <a:t>Status: WG last call, </a:t>
            </a:r>
            <a:r>
              <a:rPr lang="en-US" altLang="en-US" dirty="0">
                <a:latin typeface="Inter"/>
              </a:rPr>
              <a:t>draft-ietf-opsawg-pcap-06</a:t>
            </a:r>
            <a:r>
              <a:rPr lang="en-US" dirty="0">
                <a:highlight>
                  <a:srgbClr val="FFFFFF"/>
                </a:highlight>
              </a:rPr>
              <a:t> posted 09/2025</a:t>
            </a:r>
          </a:p>
          <a:p>
            <a:pPr lvl="1"/>
            <a:r>
              <a:rPr lang="en-US" dirty="0">
                <a:highlight>
                  <a:srgbClr val="FFFFFF"/>
                </a:highlight>
              </a:rPr>
              <a:t>Next steps: IESG review, RFC publication, SA5 CR to 28.560</a:t>
            </a:r>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2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7976: </a:t>
            </a:r>
            <a:r>
              <a:rPr lang="en-US" sz="12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Updates to Private Header (P-Header) Extension Usage in Session Initiation Protocol (SIP) Requests and Responses obsoleted  </a:t>
            </a:r>
            <a:r>
              <a:rPr lang="en-US" sz="1200" dirty="0">
                <a:effectLst/>
                <a:latin typeface="Arial" panose="020B0604020202020204" pitchFamily="34" charset="0"/>
                <a:ea typeface="Calibri" panose="020F0502020204030204" pitchFamily="34" charset="0"/>
                <a:cs typeface="Arial" panose="020B0604020202020204" pitchFamily="34" charset="0"/>
              </a:rPr>
              <a:t>by RFC 9878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a:t>
            </a:r>
            <a:r>
              <a:rPr lang="en-US" sz="1200" dirty="0">
                <a:solidFill>
                  <a:srgbClr val="FF0000"/>
                </a:solidFill>
                <a:latin typeface="Arial" panose="020B0604020202020204" pitchFamily="34" charset="0"/>
                <a:ea typeface="Calibri" panose="020F0502020204030204" pitchFamily="34" charset="0"/>
                <a:cs typeface="Arial" panose="020B0604020202020204" pitchFamily="34" charset="0"/>
              </a:rPr>
              <a:t>TS 29.165 </a:t>
            </a:r>
          </a:p>
          <a:p>
            <a:r>
              <a:rPr lang="en-US" sz="12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6712: </a:t>
            </a:r>
            <a:r>
              <a:rPr lang="en-US" sz="12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HTTP Transfer for the Certificate Management Protocol (CMP) obsoleted</a:t>
            </a:r>
            <a:r>
              <a:rPr lang="en-US" sz="1200" dirty="0">
                <a:effectLst/>
                <a:latin typeface="Arial" panose="020B0604020202020204" pitchFamily="34" charset="0"/>
                <a:ea typeface="Calibri" panose="020F0502020204030204" pitchFamily="34" charset="0"/>
                <a:cs typeface="Arial" panose="020B0604020202020204" pitchFamily="34" charset="0"/>
              </a:rPr>
              <a:t>  by  </a:t>
            </a:r>
            <a:r>
              <a:rPr lang="en-US" sz="1200" dirty="0">
                <a:effectLst/>
                <a:latin typeface="Arial" panose="020B0604020202020204" pitchFamily="34" charset="0"/>
                <a:ea typeface="Calibri" panose="020F0502020204030204" pitchFamily="34" charset="0"/>
                <a:cs typeface="Arial" panose="020B0604020202020204" pitchFamily="34" charset="0"/>
                <a:hlinkClick r:id="rId2"/>
              </a:rPr>
              <a:t>RFC 9811</a:t>
            </a:r>
            <a:r>
              <a:rPr lang="en-US" sz="1200" dirty="0">
                <a:effectLst/>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28.316</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4210: </a:t>
            </a:r>
            <a:r>
              <a:rPr lang="en-US" sz="12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Certificate Management Protocol (CMP) obsoleted  by  </a:t>
            </a:r>
            <a:r>
              <a:rPr lang="en-US" sz="1200" dirty="0">
                <a:effectLst/>
                <a:latin typeface="Arial" panose="020B0604020202020204" pitchFamily="34" charset="0"/>
                <a:ea typeface="Calibri" panose="020F0502020204030204" pitchFamily="34" charset="0"/>
                <a:cs typeface="Arial" panose="020B0604020202020204" pitchFamily="34" charset="0"/>
                <a:hlinkClick r:id="rId3"/>
              </a:rPr>
              <a:t>RFC 9810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28.314</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RFC 9777</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a:t>
            </a:r>
          </a:p>
          <a:p>
            <a:pPr marL="176213" indent="-176213">
              <a:spcAft>
                <a:spcPts val="900"/>
              </a:spcAft>
              <a:tabLst>
                <a:tab pos="176213" algn="l"/>
              </a:tabLst>
            </a:pP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“Internet Group Management Protocol, Version 3”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 29.244</a:t>
            </a:r>
          </a:p>
          <a:p>
            <a:pPr marL="176213" indent="-176213">
              <a:spcAft>
                <a:spcPts val="900"/>
              </a:spcAft>
              <a:tabLst>
                <a:tab pos="176213" algn="l"/>
              </a:tabLst>
            </a:pPr>
            <a:r>
              <a:rPr lang="en-US" sz="1200" dirty="0">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"Internet Protocol, Version 6 (IPv6) Specification“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8200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29.274, 33.128, 29.244</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2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9562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7230</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"Hypertext Transfer Protocol (HTTP/1.1): Message Syntax and Routing“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9110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9112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RF</a:t>
            </a:r>
            <a:r>
              <a:rPr lang="en-SE"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C</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3315</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and RFC 3736 both are obsoleted by RFC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8415</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pPr marL="176213" indent="-176213">
              <a:spcAft>
                <a:spcPts val="900"/>
              </a:spcAft>
              <a:tabLst>
                <a:tab pos="176213" algn="l"/>
              </a:tabLst>
            </a:pPr>
            <a:r>
              <a:rPr lang="en-US" sz="1200" b="1" dirty="0">
                <a:effectLst/>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4282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"The Network Access Identifier“ Obsoleted by: RFC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7542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29.244, 33.128, 23.228</a:t>
            </a:r>
            <a:endParaRPr lang="en-GB" sz="1200" dirty="0">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Updated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RFC 9876  updates RFC </a:t>
            </a:r>
            <a:r>
              <a:rPr lang="en-US" sz="1200" dirty="0">
                <a:latin typeface="Times New Roman" panose="02020603050405020304" pitchFamily="18" charset="0"/>
                <a:ea typeface="Calibri" panose="020F0502020204030204" pitchFamily="34" charset="0"/>
              </a:rPr>
              <a:t>7252 </a:t>
            </a:r>
            <a:r>
              <a:rPr lang="en-US" sz="1200" dirty="0">
                <a:latin typeface="Calibri" panose="020F0502020204030204" pitchFamily="34" charset="0"/>
                <a:ea typeface="Calibri" panose="020F0502020204030204" pitchFamily="34" charset="0"/>
                <a:cs typeface="Times New Roman" panose="02020603050405020304" pitchFamily="18" charset="0"/>
              </a:rPr>
              <a:t>referenced in 23.434, 24.545</a:t>
            </a:r>
          </a:p>
          <a:p>
            <a:r>
              <a:rPr lang="en-US" sz="1200" dirty="0">
                <a:latin typeface="Calibri" panose="020F0502020204030204" pitchFamily="34" charset="0"/>
                <a:ea typeface="Calibri" panose="020F0502020204030204" pitchFamily="34" charset="0"/>
                <a:cs typeface="Times New Roman" panose="02020603050405020304" pitchFamily="18" charset="0"/>
              </a:rPr>
              <a:t>RFC 9827 updates RFC 7296 referenced in 23.502, 23.501, 33.310, 29.274, 24.502, 24.501, 33.501</a:t>
            </a:r>
          </a:p>
          <a:p>
            <a:r>
              <a:rPr lang="en-US" sz="1200" dirty="0">
                <a:latin typeface="Calibri" panose="020F0502020204030204" pitchFamily="34" charset="0"/>
                <a:ea typeface="Calibri" panose="020F0502020204030204" pitchFamily="34" charset="0"/>
                <a:cs typeface="Times New Roman" panose="02020603050405020304" pitchFamily="18" charset="0"/>
              </a:rPr>
              <a:t>RFC 9864 updates RFC 7518, referenced in 29.573, 33.210</a:t>
            </a:r>
          </a:p>
          <a:p>
            <a:r>
              <a:rPr lang="en-US" sz="1200" dirty="0">
                <a:latin typeface="Calibri" panose="020F0502020204030204" pitchFamily="34" charset="0"/>
                <a:ea typeface="Calibri" panose="020F0502020204030204" pitchFamily="34" charset="0"/>
                <a:cs typeface="Times New Roman" panose="02020603050405020304" pitchFamily="18" charset="0"/>
              </a:rPr>
              <a:t>RFC9890 updates RFC 6020 referenced in 29.565</a:t>
            </a:r>
            <a:br>
              <a:rPr lang="en-US" sz="1200" dirty="0">
                <a:latin typeface="Calibri" panose="020F0502020204030204" pitchFamily="34" charset="0"/>
                <a:ea typeface="Calibri" panose="020F0502020204030204" pitchFamily="34" charset="0"/>
                <a:cs typeface="Times New Roman" panose="02020603050405020304" pitchFamily="18" charset="0"/>
              </a:rPr>
            </a:br>
            <a:r>
              <a:rPr lang="en-US"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900"/>
              </a:spcAft>
              <a:buNone/>
              <a:tabLst>
                <a:tab pos="176213" algn="l"/>
              </a:tabLst>
            </a:pPr>
            <a:r>
              <a:rPr lang="en-US" sz="1800" dirty="0">
                <a:latin typeface="Times New Roman" panose="02020603050405020304" pitchFamily="18" charset="0"/>
                <a:ea typeface="Calibri" panose="020F0502020204030204" pitchFamily="34" charset="0"/>
              </a:rPr>
              <a:t>, </a:t>
            </a: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21410280"/>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46E06-790A-084E-EF5F-C129CF546DD1}"/>
              </a:ext>
            </a:extLst>
          </p:cNvPr>
          <p:cNvSpPr>
            <a:spLocks noGrp="1"/>
          </p:cNvSpPr>
          <p:nvPr>
            <p:ph type="title"/>
          </p:nvPr>
        </p:nvSpPr>
        <p:spPr/>
        <p:txBody>
          <a:bodyPr/>
          <a:lstStyle/>
          <a:p>
            <a:r>
              <a:rPr lang="en-US" dirty="0">
                <a:latin typeface="Calibri" panose="020F0502020204030204" pitchFamily="34" charset="0"/>
                <a:ea typeface="Calibri" panose="020F0502020204030204" pitchFamily="34" charset="0"/>
                <a:cs typeface="Times New Roman" panose="02020603050405020304" pitchFamily="18" charset="0"/>
              </a:rPr>
              <a:t>New WG: Domain Connect (</a:t>
            </a:r>
            <a:r>
              <a:rPr lang="en-US" dirty="0" err="1">
                <a:latin typeface="Calibri" panose="020F0502020204030204" pitchFamily="34" charset="0"/>
                <a:ea typeface="Calibri" panose="020F0502020204030204" pitchFamily="34" charset="0"/>
                <a:cs typeface="Times New Roman" panose="02020603050405020304" pitchFamily="18" charset="0"/>
              </a:rPr>
              <a:t>dconn</a:t>
            </a:r>
            <a:r>
              <a:rPr lang="en-US" dirty="0">
                <a:latin typeface="Calibri" panose="020F0502020204030204" pitchFamily="34" charset="0"/>
                <a:ea typeface="Calibri" panose="020F0502020204030204" pitchFamily="34" charset="0"/>
                <a:cs typeface="Times New Roman" panose="02020603050405020304" pitchFamily="18" charset="0"/>
              </a:rPr>
              <a:t>)</a:t>
            </a:r>
            <a:endParaRPr lang="en-US" dirty="0"/>
          </a:p>
        </p:txBody>
      </p:sp>
      <p:sp>
        <p:nvSpPr>
          <p:cNvPr id="3" name="Content Placeholder 2">
            <a:extLst>
              <a:ext uri="{FF2B5EF4-FFF2-40B4-BE49-F238E27FC236}">
                <a16:creationId xmlns:a16="http://schemas.microsoft.com/office/drawing/2014/main" id="{74FAB130-5FE7-1BC7-9C63-600C3369AEC9}"/>
              </a:ext>
            </a:extLst>
          </p:cNvPr>
          <p:cNvSpPr>
            <a:spLocks noGrp="1"/>
          </p:cNvSpPr>
          <p:nvPr>
            <p:ph idx="1"/>
          </p:nvPr>
        </p:nvSpPr>
        <p:spPr/>
        <p:txBody>
          <a:bodyPr/>
          <a:lstStyle/>
          <a:p>
            <a:pPr>
              <a:buFont typeface="Arial" panose="020B0604020202020204" pitchFamily="34" charset="0"/>
              <a:buChar char="•"/>
            </a:pPr>
            <a:r>
              <a:rPr lang="en-US" sz="1800" dirty="0"/>
              <a:t>The Domain Connect Working Group (WG) is chartered to develop and standardize the </a:t>
            </a:r>
            <a:r>
              <a:rPr lang="en-US" sz="1800" dirty="0">
                <a:hlinkClick r:id="rId2"/>
              </a:rPr>
              <a:t>Domain Connect Protocol</a:t>
            </a:r>
            <a:r>
              <a:rPr lang="en-US" sz="1800" dirty="0"/>
              <a:t>.</a:t>
            </a:r>
          </a:p>
          <a:p>
            <a:pPr>
              <a:buFont typeface="Arial" panose="020B0604020202020204" pitchFamily="34" charset="0"/>
              <a:buChar char="•"/>
            </a:pPr>
            <a:r>
              <a:rPr lang="en-US" sz="1800" dirty="0"/>
              <a:t>Domain Connect is an application-level protocol that enables Software Service Providers to request configuration of required DNS records in their customers’ zones in order to integrate their products. The protocol has notable adoption among both DNS and Software Service Providers. </a:t>
            </a:r>
          </a:p>
          <a:p>
            <a:pPr>
              <a:buFont typeface="Arial" panose="020B0604020202020204" pitchFamily="34" charset="0"/>
              <a:buChar char="•"/>
            </a:pPr>
            <a:r>
              <a:rPr lang="en-US" sz="1800" dirty="0"/>
              <a:t>The Working Group acknowledges that Domain Connect is "a deployed technology for which protecting the installed base is essential, including retention of core interoperability," as described in Section 4 of RFC 7221. Accordingly, the WG will prioritize stability and backward compatibility, and will avoid changes that could break existing implementations or deployments. The working group may make breaking changes to address critical security issues.</a:t>
            </a:r>
          </a:p>
          <a:p>
            <a:pPr>
              <a:buFont typeface="Arial" panose="020B0604020202020204" pitchFamily="34" charset="0"/>
              <a:buChar char="•"/>
            </a:pPr>
            <a:r>
              <a:rPr lang="en-US" sz="1800" dirty="0"/>
              <a:t>The WG will coordinate with the OAUTH working group to ensure the security considerations of the Domain Connect Protocol are well-defined. </a:t>
            </a:r>
            <a:br>
              <a:rPr lang="en-US" sz="1800" dirty="0"/>
            </a:br>
            <a:r>
              <a:rPr lang="en-US" sz="1800" dirty="0"/>
              <a:t>The WG is not chartered to develop functional extensions, new features, or additional use cases for the Domain Connect Protocol. If such needs arise during the course of the WG's work, rechartering will be required.</a:t>
            </a:r>
          </a:p>
        </p:txBody>
      </p:sp>
    </p:spTree>
    <p:extLst>
      <p:ext uri="{BB962C8B-B14F-4D97-AF65-F5344CB8AC3E}">
        <p14:creationId xmlns:p14="http://schemas.microsoft.com/office/powerpoint/2010/main" val="376181861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@IETF#1</a:t>
            </a:r>
            <a:r>
              <a:rPr lang="en-DE" altLang="en-US" sz="2400" dirty="0">
                <a:highlight>
                  <a:srgbClr val="FFFFFF"/>
                </a:highlight>
              </a:rPr>
              <a:t>2</a:t>
            </a:r>
            <a:r>
              <a:rPr lang="en-US" altLang="en-US" sz="2400" dirty="0">
                <a:highlight>
                  <a:srgbClr val="FFFFFF"/>
                </a:highlight>
              </a:rPr>
              <a:t>4 (</a:t>
            </a:r>
            <a:r>
              <a:rPr lang="en-US" altLang="en-US" sz="2400" dirty="0"/>
              <a:t>Montreal, Canada</a:t>
            </a:r>
            <a:r>
              <a:rPr lang="en-US" altLang="en-US" sz="2400" dirty="0">
                <a:highlight>
                  <a:srgbClr val="FFFFFF"/>
                </a:highlight>
              </a:rPr>
              <a:t>)</a:t>
            </a:r>
          </a:p>
          <a:p>
            <a:pPr lvl="1"/>
            <a:r>
              <a:rPr lang="en-US" altLang="en-US" sz="2000" dirty="0">
                <a:highlight>
                  <a:srgbClr val="FFFFFF"/>
                </a:highlight>
              </a:rPr>
              <a:t>2025, November 03</a:t>
            </a:r>
          </a:p>
          <a:p>
            <a:pPr lvl="1"/>
            <a:r>
              <a:rPr lang="en-US" altLang="en-US" sz="2000" dirty="0">
                <a:highlight>
                  <a:srgbClr val="FFFFFF"/>
                </a:highlight>
              </a:rPr>
              <a:t>Remote access was provided</a:t>
            </a:r>
            <a:endParaRPr lang="en-US" altLang="en-US" sz="2000" dirty="0"/>
          </a:p>
          <a:p>
            <a:r>
              <a:rPr lang="en-US" altLang="en-US" sz="2400" dirty="0"/>
              <a:t>@IETF#1</a:t>
            </a:r>
            <a:r>
              <a:rPr lang="en-DE" altLang="en-US" sz="2400" dirty="0"/>
              <a:t>2</a:t>
            </a:r>
            <a:r>
              <a:rPr lang="en-US" altLang="en-US" sz="2400" dirty="0"/>
              <a:t>5 (</a:t>
            </a:r>
            <a:r>
              <a:rPr lang="en-US" altLang="en-US" sz="2400" dirty="0" err="1"/>
              <a:t>Shenzen</a:t>
            </a:r>
            <a:r>
              <a:rPr lang="en-US" altLang="en-US" sz="2400" dirty="0"/>
              <a:t>, China)</a:t>
            </a:r>
          </a:p>
          <a:p>
            <a:pPr lvl="1"/>
            <a:r>
              <a:rPr lang="en-GB" altLang="en-US" sz="2000" dirty="0"/>
              <a:t>P</a:t>
            </a:r>
            <a:r>
              <a:rPr lang="en-DE" altLang="en-US" sz="2000" dirty="0"/>
              <a:t>l</a:t>
            </a:r>
            <a:r>
              <a:rPr lang="en-GB" altLang="en-US" sz="2000" dirty="0"/>
              <a:t>an</a:t>
            </a:r>
            <a:r>
              <a:rPr lang="en-DE" altLang="en-US" sz="2000" dirty="0">
                <a:highlight>
                  <a:srgbClr val="FFFFFF"/>
                </a:highlight>
              </a:rPr>
              <a:t>n</a:t>
            </a:r>
            <a:r>
              <a:rPr lang="en-US" altLang="en-US" sz="2000" dirty="0">
                <a:highlight>
                  <a:srgbClr val="FFFFFF"/>
                </a:highlight>
              </a:rPr>
              <a:t>e</a:t>
            </a:r>
            <a:r>
              <a:rPr lang="en-DE" altLang="en-US" sz="2000" dirty="0">
                <a:highlight>
                  <a:srgbClr val="FFFFFF"/>
                </a:highlight>
              </a:rPr>
              <a:t>d </a:t>
            </a:r>
            <a:r>
              <a:rPr lang="en-US" altLang="en-US" sz="2000" dirty="0">
                <a:highlight>
                  <a:srgbClr val="FFFFFF"/>
                </a:highlight>
              </a:rPr>
              <a:t>for 2026, March 03</a:t>
            </a:r>
          </a:p>
          <a:p>
            <a:pPr lvl="1"/>
            <a:r>
              <a:rPr lang="en-US" altLang="en-US" sz="2000" dirty="0">
                <a:highlight>
                  <a:srgbClr val="FFFFFF"/>
                </a:highlight>
              </a:rPr>
              <a:t>Remote access will be provided</a:t>
            </a:r>
          </a:p>
          <a:p>
            <a:r>
              <a:rPr lang="en-SE" altLang="en-US" sz="2000" dirty="0"/>
              <a:t>@</a:t>
            </a:r>
            <a:r>
              <a:rPr lang="en-US" altLang="en-US" sz="2000" dirty="0"/>
              <a:t> </a:t>
            </a:r>
            <a:r>
              <a:rPr lang="en-SE" altLang="en-US" sz="2000" dirty="0"/>
              <a:t>IETF#</a:t>
            </a:r>
            <a:r>
              <a:rPr lang="en-SE" altLang="en-US" sz="2000"/>
              <a:t>12</a:t>
            </a:r>
            <a:r>
              <a:rPr lang="en-US" altLang="en-US" sz="2000" dirty="0"/>
              <a:t>4, there were</a:t>
            </a:r>
            <a:r>
              <a:rPr lang="en-SE" altLang="en-US" sz="2000"/>
              <a:t> </a:t>
            </a:r>
            <a:r>
              <a:rPr lang="en-US" altLang="en-US" sz="2000" dirty="0"/>
              <a:t>again several side meetings on AI, </a:t>
            </a:r>
          </a:p>
          <a:p>
            <a:pPr lvl="1"/>
            <a:r>
              <a:rPr lang="en-US" altLang="en-US" sz="1600" dirty="0"/>
              <a:t>At IETF 125, there will likely be a BoF aimed at forming a new IETF working group focused on standardization of protocols for AI Agents.</a:t>
            </a:r>
          </a:p>
          <a:p>
            <a:pPr lvl="1"/>
            <a:r>
              <a:rPr lang="en-US" altLang="en-US" sz="1600" dirty="0"/>
              <a:t>An  IETF BoF (Bird of a Feather) is categorized as either working group forming or non-working group forming.  A working group charter, similar to our </a:t>
            </a:r>
            <a:r>
              <a:rPr lang="en-US" altLang="en-US" sz="1600" dirty="0" err="1"/>
              <a:t>ToR</a:t>
            </a:r>
            <a:r>
              <a:rPr lang="en-US" altLang="en-US" sz="1600" dirty="0"/>
              <a:t>, was main point of discussion in two of the AI-related side meetings, including aspects of AI agent communication that might best be handled in existing IETF working groups, including WIMSE, WEBBOTAUTH, and OAUTH.</a:t>
            </a:r>
            <a:endParaRPr lang="en-SE" altLang="en-US" sz="1600" dirty="0"/>
          </a:p>
          <a:p>
            <a:pPr lvl="1"/>
            <a:r>
              <a:rPr lang="en-SE" altLang="en-US" sz="1600" dirty="0"/>
              <a:t>An IETF side meeting is an unofficial gathering held during an IETF </a:t>
            </a:r>
            <a:r>
              <a:rPr lang="en-SE" altLang="en-US" sz="1600"/>
              <a:t>meeting </a:t>
            </a:r>
            <a:r>
              <a:rPr lang="en-US" altLang="en-US" sz="1600" dirty="0"/>
              <a:t>in which</a:t>
            </a:r>
            <a:r>
              <a:rPr lang="en-SE" altLang="en-US" sz="1600"/>
              <a:t> </a:t>
            </a:r>
            <a:r>
              <a:rPr lang="en-SE" altLang="en-US" sz="1600" dirty="0"/>
              <a:t>participants gather to discuss topics relevant to IETF but outside the official agenda.</a:t>
            </a:r>
            <a:endParaRPr lang="fr-FR" altLang="en-US" sz="1600"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Ongoing Tasks:</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r>
              <a:rPr lang="en-US" sz="2000" dirty="0"/>
              <a:t>Procedures for Handling Liaison Statements to and from the IETF, </a:t>
            </a:r>
            <a:r>
              <a:rPr lang="en-US" sz="2000" dirty="0">
                <a:hlinkClick r:id="rId4"/>
              </a:rPr>
              <a:t>draft-iab-rfc4053bis-004053bis</a:t>
            </a:r>
            <a:r>
              <a:rPr lang="en-US" sz="2000" dirty="0"/>
              <a:t>, is updating the LS process for all SDO</a:t>
            </a:r>
            <a:endParaRPr lang="en-US" altLang="en-US" sz="2000" dirty="0"/>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SA3-&gt; </a:t>
            </a:r>
            <a:r>
              <a:rPr lang="en-GB" dirty="0"/>
              <a:t>IETF SEC Area</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1800" dirty="0">
                <a:effectLst/>
                <a:latin typeface="Arial" panose="020B0604020202020204" pitchFamily="34" charset="0"/>
                <a:ea typeface="Times New Roman" panose="02020603050405020304" pitchFamily="18" charset="0"/>
                <a:hlinkClick r:id="rId2"/>
              </a:rPr>
              <a:t>LS on PQC transition for RFC 6509</a:t>
            </a:r>
            <a:r>
              <a:rPr lang="en-GB" sz="2400" dirty="0"/>
              <a:t>”</a:t>
            </a:r>
            <a:r>
              <a:rPr lang="en-US" sz="2400" dirty="0"/>
              <a:t>(2025/10/17)</a:t>
            </a:r>
          </a:p>
          <a:p>
            <a:pPr lvl="1"/>
            <a:r>
              <a:rPr lang="en-US" sz="2000" dirty="0"/>
              <a:t>For Action</a:t>
            </a:r>
          </a:p>
          <a:p>
            <a:pPr lvl="1"/>
            <a:r>
              <a:rPr lang="en-US" sz="2000" dirty="0"/>
              <a:t>3GPP SA3 has started a study on “Transitioning to Post Quantum Cryptography (PQC) in 3GPP”. This is to prepare for PQC transition of security protocols used in 3GPP systems.</a:t>
            </a:r>
          </a:p>
          <a:p>
            <a:pPr lvl="1"/>
            <a:r>
              <a:rPr lang="en-US" sz="2000" dirty="0"/>
              <a:t>MIKEY-SAKKE protocol, which is used in 3GPP systems to transport cryptographic keys securely for Mission Critical Services, is specified in the IETF RFC 6509. </a:t>
            </a:r>
          </a:p>
          <a:p>
            <a:pPr lvl="1"/>
            <a:r>
              <a:rPr lang="en-US" sz="2000" dirty="0"/>
              <a:t>It employs asymmetric cryptography for key distribution and may be vulnerable to quantum computing.</a:t>
            </a:r>
          </a:p>
          <a:p>
            <a:pPr lvl="1"/>
            <a:r>
              <a:rPr lang="en-US" sz="2000" dirty="0"/>
              <a:t>SA3 would like to know whether there is any plan for IETF to update RFC 6509 using PQC. If so, SA3 would appreciate an estimated timeline for the protocol update.</a:t>
            </a:r>
            <a:endParaRPr lang="en-GB" sz="2000" dirty="0"/>
          </a:p>
        </p:txBody>
      </p:sp>
    </p:spTree>
    <p:extLst>
      <p:ext uri="{BB962C8B-B14F-4D97-AF65-F5344CB8AC3E}">
        <p14:creationId xmlns:p14="http://schemas.microsoft.com/office/powerpoint/2010/main" val="291454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736724"/>
            <a:ext cx="10515600" cy="4545195"/>
          </a:xfrm>
        </p:spPr>
        <p:txBody>
          <a:bodyPr/>
          <a:lstStyle/>
          <a:p>
            <a:r>
              <a:rPr lang="en-US" sz="2400" dirty="0">
                <a:hlinkClick r:id="rId2"/>
              </a:rPr>
              <a:t>LS on need for modeling isInvariant and SystemCreated in YANG</a:t>
            </a:r>
            <a:r>
              <a:rPr lang="en-US" sz="2400" dirty="0"/>
              <a:t> (2023/03/09)</a:t>
            </a:r>
          </a:p>
          <a:p>
            <a:r>
              <a:rPr lang="en-US" sz="2000" dirty="0"/>
              <a:t>3GPP Requirements</a:t>
            </a:r>
          </a:p>
          <a:p>
            <a:pPr lvl="1"/>
            <a:r>
              <a:rPr lang="en-US" sz="1200" dirty="0">
                <a:latin typeface="Arial" panose="020B0604020202020204" pitchFamily="34" charset="0"/>
                <a:cs typeface="Arial" panose="020B0604020202020204" pitchFamily="34" charset="0"/>
              </a:rPr>
              <a:t>Solution to represent </a:t>
            </a:r>
            <a:r>
              <a:rPr lang="en-US" sz="1200" dirty="0" err="1">
                <a:latin typeface="Arial" panose="020B0604020202020204" pitchFamily="34" charset="0"/>
                <a:cs typeface="Arial" panose="020B0604020202020204" pitchFamily="34" charset="0"/>
              </a:rPr>
              <a:t>isInvariant</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SystemCreated</a:t>
            </a:r>
            <a:r>
              <a:rPr lang="en-US" sz="1200" dirty="0">
                <a:latin typeface="Arial" panose="020B0604020202020204" pitchFamily="34" charset="0"/>
                <a:cs typeface="Arial" panose="020B0604020202020204" pitchFamily="34" charset="0"/>
              </a:rPr>
              <a:t> properties in YANG statements</a:t>
            </a:r>
          </a:p>
          <a:p>
            <a:pPr lvl="1"/>
            <a:r>
              <a:rPr lang="en-US" sz="1200" dirty="0">
                <a:latin typeface="Arial" panose="020B0604020202020204" pitchFamily="34" charset="0"/>
                <a:cs typeface="Arial" panose="020B0604020202020204" pitchFamily="34" charset="0"/>
              </a:rPr>
              <a:t>View </a:t>
            </a:r>
            <a:r>
              <a:rPr lang="en-US" sz="1200" dirty="0">
                <a:latin typeface="Arial" panose="020B0604020202020204" pitchFamily="34" charset="0"/>
                <a:cs typeface="Arial" panose="020B0604020202020204" pitchFamily="34" charset="0"/>
                <a:hlinkClick r:id="rId3"/>
              </a:rPr>
              <a:t>draft-ma-netmod-immutable-flag</a:t>
            </a:r>
            <a:r>
              <a:rPr lang="en-US" sz="1200" dirty="0">
                <a:latin typeface="Arial" panose="020B0604020202020204" pitchFamily="34" charset="0"/>
                <a:cs typeface="Arial" panose="020B0604020202020204" pitchFamily="34" charset="0"/>
              </a:rPr>
              <a:t> as a potential solution</a:t>
            </a:r>
          </a:p>
          <a:p>
            <a:r>
              <a:rPr lang="en-US" sz="2000" dirty="0"/>
              <a:t>Discussed in NETMOD at IETF 117 – IETF 122</a:t>
            </a:r>
          </a:p>
          <a:p>
            <a:pPr lvl="1"/>
            <a:r>
              <a:rPr lang="en-US" sz="1200" dirty="0">
                <a:latin typeface="Arial" panose="020B0604020202020204" pitchFamily="34" charset="0"/>
                <a:cs typeface="Arial" panose="020B0604020202020204" pitchFamily="34" charset="0"/>
              </a:rPr>
              <a:t>WG adoption poll for </a:t>
            </a:r>
            <a:r>
              <a:rPr lang="en-US" sz="1200" dirty="0">
                <a:latin typeface="Arial" panose="020B0604020202020204" pitchFamily="34" charset="0"/>
                <a:cs typeface="Arial" panose="020B0604020202020204" pitchFamily="34" charset="0"/>
                <a:hlinkClick r:id="rId4"/>
              </a:rPr>
              <a:t>draft-ma-netmod-immutable-flag-08</a:t>
            </a:r>
            <a:r>
              <a:rPr lang="en-US" sz="1200" dirty="0">
                <a:latin typeface="Arial" panose="020B0604020202020204" pitchFamily="34" charset="0"/>
                <a:cs typeface="Arial" panose="020B0604020202020204" pitchFamily="34" charset="0"/>
              </a:rPr>
              <a:t> completed with mixed opinions</a:t>
            </a:r>
          </a:p>
          <a:p>
            <a:pPr lvl="1"/>
            <a:r>
              <a:rPr lang="en-US" sz="1200" dirty="0">
                <a:effectLst/>
                <a:latin typeface="Arial" panose="020B0604020202020204" pitchFamily="34" charset="0"/>
                <a:ea typeface="Calibri" panose="020F0502020204030204" pitchFamily="34" charset="0"/>
                <a:cs typeface="Arial" panose="020B0604020202020204" pitchFamily="34" charset="0"/>
              </a:rPr>
              <a:t>Hence the "immutable-flag" draft [3] defines a metadata attribute called "immutable" that can be used by a system to declare which configuration nodes it deems immutable</a:t>
            </a:r>
            <a:endParaRPr lang="en-US" sz="1200" dirty="0">
              <a:latin typeface="Arial" panose="020B0604020202020204" pitchFamily="34" charset="0"/>
              <a:cs typeface="Arial" panose="020B0604020202020204" pitchFamily="34" charset="0"/>
              <a:hlinkClick r:id="rId5"/>
            </a:endParaRPr>
          </a:p>
          <a:p>
            <a:pPr lvl="1"/>
            <a:r>
              <a:rPr lang="en-US" sz="1200" dirty="0">
                <a:latin typeface="Arial" panose="020B0604020202020204" pitchFamily="34" charset="0"/>
                <a:cs typeface="Arial" panose="020B0604020202020204" pitchFamily="34" charset="0"/>
                <a:hlinkClick r:id="rId5"/>
              </a:rPr>
              <a:t>draft-ietf-netmod-immutable-flag</a:t>
            </a:r>
            <a:r>
              <a:rPr lang="en-US" sz="1200" dirty="0">
                <a:latin typeface="Arial" panose="020B0604020202020204" pitchFamily="34" charset="0"/>
                <a:cs typeface="Arial" panose="020B0604020202020204" pitchFamily="34" charset="0"/>
              </a:rPr>
              <a:t>, -0</a:t>
            </a:r>
            <a:r>
              <a:rPr lang="en-SE" sz="1200" dirty="0">
                <a:solidFill>
                  <a:srgbClr val="FF0000"/>
                </a:solidFill>
                <a:latin typeface="Arial" panose="020B0604020202020204" pitchFamily="34" charset="0"/>
                <a:cs typeface="Arial" panose="020B0604020202020204" pitchFamily="34" charset="0"/>
              </a:rPr>
              <a:t>4</a:t>
            </a:r>
            <a:r>
              <a:rPr lang="en-S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posted 2025-0</a:t>
            </a:r>
            <a:r>
              <a:rPr lang="en-SE" sz="1200" dirty="0">
                <a:solidFill>
                  <a:srgbClr val="FF0000"/>
                </a:solidFill>
                <a:latin typeface="Arial" panose="020B0604020202020204" pitchFamily="34" charset="0"/>
                <a:cs typeface="Arial" panose="020B0604020202020204" pitchFamily="34" charset="0"/>
              </a:rPr>
              <a:t>5</a:t>
            </a:r>
            <a:r>
              <a:rPr lang="en-US" sz="1200" dirty="0">
                <a:latin typeface="Arial" panose="020B0604020202020204" pitchFamily="34" charset="0"/>
                <a:cs typeface="Arial" panose="020B0604020202020204" pitchFamily="34" charset="0"/>
              </a:rPr>
              <a:t>, addressing WGLC comments</a:t>
            </a:r>
          </a:p>
          <a:p>
            <a:pPr lvl="1"/>
            <a:r>
              <a:rPr lang="en-US" sz="1200" dirty="0">
                <a:effectLst/>
                <a:latin typeface="Arial" panose="020B0604020202020204" pitchFamily="34" charset="0"/>
                <a:ea typeface="Calibri" panose="020F0502020204030204" pitchFamily="34" charset="0"/>
                <a:cs typeface="Arial" panose="020B0604020202020204" pitchFamily="34" charset="0"/>
              </a:rPr>
              <a:t>The system datastore defined in [2] provides a similar, but slightly different solution to the problem described by </a:t>
            </a:r>
            <a:r>
              <a:rPr lang="en-US" sz="1200" dirty="0" err="1">
                <a:effectLst/>
                <a:latin typeface="Arial" panose="020B0604020202020204" pitchFamily="34" charset="0"/>
                <a:ea typeface="Calibri" panose="020F0502020204030204" pitchFamily="34" charset="0"/>
                <a:cs typeface="Arial" panose="020B0604020202020204" pitchFamily="34" charset="0"/>
              </a:rPr>
              <a:t>SystemCreated</a:t>
            </a:r>
            <a:r>
              <a:rPr lang="en-US" sz="1200" dirty="0">
                <a:effectLst/>
                <a:latin typeface="Arial" panose="020B0604020202020204" pitchFamily="34" charset="0"/>
                <a:ea typeface="Calibri" panose="020F0502020204030204" pitchFamily="34" charset="0"/>
                <a:cs typeface="Arial" panose="020B0604020202020204" pitchFamily="34" charset="0"/>
              </a:rPr>
              <a:t> Classes in SA5 LS.</a:t>
            </a:r>
            <a:endParaRPr lang="en-SE" sz="1200" dirty="0">
              <a:latin typeface="Arial" panose="020B0604020202020204" pitchFamily="34" charset="0"/>
              <a:cs typeface="Arial" panose="020B0604020202020204" pitchFamily="34" charset="0"/>
            </a:endParaRPr>
          </a:p>
          <a:p>
            <a:pPr lvl="1"/>
            <a:r>
              <a:rPr lang="en-US" sz="1200" b="0" i="0" dirty="0">
                <a:solidFill>
                  <a:srgbClr val="212529"/>
                </a:solidFill>
                <a:effectLst/>
                <a:latin typeface="Arial" panose="020B0604020202020204" pitchFamily="34" charset="0"/>
                <a:cs typeface="Arial" panose="020B0604020202020204" pitchFamily="34" charset="0"/>
                <a:hlinkClick r:id="rId6"/>
              </a:rPr>
              <a:t>System-defined Configuration</a:t>
            </a:r>
            <a:r>
              <a:rPr lang="en-SE" sz="1200" b="0" i="0" dirty="0">
                <a:solidFill>
                  <a:srgbClr val="212529"/>
                </a:solidFill>
                <a:effectLst/>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SE" sz="1200" dirty="0">
                <a:solidFill>
                  <a:srgbClr val="FF0000"/>
                </a:solidFill>
                <a:latin typeface="Arial" panose="020B0604020202020204" pitchFamily="34" charset="0"/>
                <a:cs typeface="Arial" panose="020B0604020202020204" pitchFamily="34" charset="0"/>
              </a:rPr>
              <a:t>12</a:t>
            </a:r>
            <a:r>
              <a:rPr lang="en-S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posted 2025-0</a:t>
            </a:r>
            <a:r>
              <a:rPr lang="en-SE" sz="1200" dirty="0">
                <a:solidFill>
                  <a:srgbClr val="FF0000"/>
                </a:solidFill>
                <a:latin typeface="Arial" panose="020B0604020202020204" pitchFamily="34" charset="0"/>
                <a:cs typeface="Arial" panose="020B0604020202020204" pitchFamily="34" charset="0"/>
              </a:rPr>
              <a:t>2</a:t>
            </a:r>
            <a:endParaRPr lang="en-US" sz="1200" b="0" i="0" dirty="0">
              <a:solidFill>
                <a:srgbClr val="212529"/>
              </a:solidFill>
              <a:effectLst/>
              <a:latin typeface="Arial" panose="020B0604020202020204" pitchFamily="34" charset="0"/>
              <a:cs typeface="Arial" panose="020B0604020202020204" pitchFamily="34" charset="0"/>
            </a:endParaRPr>
          </a:p>
          <a:p>
            <a:r>
              <a:rPr lang="en-US" sz="2000" dirty="0">
                <a:hlinkClick r:id="rId7"/>
              </a:rPr>
              <a:t>Reply LS on need for modeling isInvariant and SystemCreated in YANG</a:t>
            </a:r>
            <a:r>
              <a:rPr lang="en-US" sz="2000" dirty="0"/>
              <a:t> (2025/06/06)</a:t>
            </a:r>
          </a:p>
          <a:p>
            <a:pPr lvl="1"/>
            <a:r>
              <a:rPr lang="en-US" sz="1200" dirty="0">
                <a:solidFill>
                  <a:srgbClr val="FF0000"/>
                </a:solidFill>
                <a:latin typeface="Arial" panose="020B0604020202020204" pitchFamily="34" charset="0"/>
                <a:cs typeface="Arial" panose="020B0604020202020204" pitchFamily="34" charset="0"/>
              </a:rPr>
              <a:t>SA5 send reply in October meeting: </a:t>
            </a:r>
            <a:r>
              <a:rPr lang="en-GB" sz="1200" dirty="0">
                <a:effectLst/>
                <a:latin typeface="Arial" panose="020B0604020202020204" pitchFamily="34" charset="0"/>
                <a:ea typeface="Times New Roman" panose="02020603050405020304" pitchFamily="18" charset="0"/>
                <a:cs typeface="Arial" panose="020B0604020202020204" pitchFamily="34" charset="0"/>
              </a:rPr>
              <a:t>the solutions proposed by the </a:t>
            </a:r>
            <a:r>
              <a:rPr lang="en-GB" sz="1200" dirty="0" err="1">
                <a:effectLst/>
                <a:latin typeface="Arial" panose="020B0604020202020204" pitchFamily="34" charset="0"/>
                <a:ea typeface="Times New Roman" panose="02020603050405020304" pitchFamily="18" charset="0"/>
                <a:cs typeface="Arial" panose="020B0604020202020204" pitchFamily="34" charset="0"/>
              </a:rPr>
              <a:t>Netmod</a:t>
            </a:r>
            <a:r>
              <a:rPr lang="en-GB" sz="1200" dirty="0">
                <a:effectLst/>
                <a:latin typeface="Arial" panose="020B0604020202020204" pitchFamily="34" charset="0"/>
                <a:ea typeface="Times New Roman" panose="02020603050405020304" pitchFamily="18" charset="0"/>
                <a:cs typeface="Arial" panose="020B0604020202020204" pitchFamily="34" charset="0"/>
              </a:rPr>
              <a:t> WG are not suitable for SA5 </a:t>
            </a:r>
            <a:r>
              <a:rPr lang="en-GB" sz="1200" dirty="0" err="1">
                <a:effectLst/>
                <a:latin typeface="Arial" panose="020B0604020202020204" pitchFamily="34" charset="0"/>
                <a:ea typeface="Times New Roman" panose="02020603050405020304" pitchFamily="18" charset="0"/>
                <a:cs typeface="Arial" panose="020B0604020202020204" pitchFamily="34" charset="0"/>
              </a:rPr>
              <a:t>modeling</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latin typeface="Arial" panose="020B0604020202020204" pitchFamily="34" charset="0"/>
                <a:ea typeface="Calibri" panose="020F0502020204030204" pitchFamily="34" charset="0"/>
                <a:cs typeface="Arial" panose="020B0604020202020204" pitchFamily="34" charset="0"/>
              </a:rPr>
              <a:t>T</a:t>
            </a:r>
            <a:r>
              <a:rPr lang="en-GB" sz="1200" dirty="0">
                <a:effectLst/>
                <a:latin typeface="Arial" panose="020B0604020202020204" pitchFamily="34" charset="0"/>
                <a:ea typeface="Calibri" panose="020F0502020204030204" pitchFamily="34" charset="0"/>
                <a:cs typeface="Arial" panose="020B0604020202020204" pitchFamily="34" charset="0"/>
              </a:rPr>
              <a:t>he solution proposed earlier in draft-ma-</a:t>
            </a:r>
            <a:r>
              <a:rPr lang="en-GB" sz="1200" dirty="0" err="1">
                <a:effectLst/>
                <a:latin typeface="Arial" panose="020B0604020202020204" pitchFamily="34" charset="0"/>
                <a:ea typeface="Calibri" panose="020F0502020204030204" pitchFamily="34" charset="0"/>
                <a:cs typeface="Arial" panose="020B0604020202020204" pitchFamily="34" charset="0"/>
              </a:rPr>
              <a:t>netmod</a:t>
            </a:r>
            <a:r>
              <a:rPr lang="en-GB" sz="1200" dirty="0">
                <a:effectLst/>
                <a:latin typeface="Arial" panose="020B0604020202020204" pitchFamily="34" charset="0"/>
                <a:ea typeface="Calibri" panose="020F0502020204030204" pitchFamily="34" charset="0"/>
                <a:cs typeface="Arial" panose="020B0604020202020204" pitchFamily="34" charset="0"/>
              </a:rPr>
              <a:t>-immutable-flag, based on a YANG extension, would have been preferable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lvl="1"/>
            <a:r>
              <a:rPr lang="en-US" sz="1200" dirty="0">
                <a:latin typeface="Arial" panose="020B0604020202020204" pitchFamily="34" charset="0"/>
                <a:cs typeface="Arial" panose="020B0604020202020204" pitchFamily="34" charset="0"/>
              </a:rPr>
              <a:t>Asks NETMOD to consider modifying their solution - see LS reply to S5-254318 on the need for modeling </a:t>
            </a:r>
            <a:r>
              <a:rPr lang="en-US" sz="1200" dirty="0" err="1">
                <a:latin typeface="Arial" panose="020B0604020202020204" pitchFamily="34" charset="0"/>
                <a:cs typeface="Arial" panose="020B0604020202020204" pitchFamily="34" charset="0"/>
              </a:rPr>
              <a:t>isInvariant</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SystemCreated</a:t>
            </a:r>
            <a:r>
              <a:rPr lang="en-US" sz="1200" dirty="0">
                <a:latin typeface="Arial" panose="020B0604020202020204" pitchFamily="34" charset="0"/>
                <a:cs typeface="Arial" panose="020B0604020202020204" pitchFamily="34" charset="0"/>
              </a:rPr>
              <a:t> in YANG </a:t>
            </a:r>
            <a:r>
              <a:rPr lang="en-GB" sz="1200" dirty="0">
                <a:effectLst/>
                <a:latin typeface="Arial" panose="020B0604020202020204" pitchFamily="34" charset="0"/>
                <a:ea typeface="Times New Roman" panose="02020603050405020304" pitchFamily="18" charset="0"/>
                <a:cs typeface="Arial" panose="020B0604020202020204" pitchFamily="34" charset="0"/>
              </a:rPr>
              <a:t> in </a:t>
            </a:r>
            <a:r>
              <a:rPr lang="en-US" sz="1200" b="1" i="0" u="sng" strike="noStrike" dirty="0">
                <a:solidFill>
                  <a:srgbClr val="0000FF"/>
                </a:solidFill>
                <a:effectLst/>
                <a:latin typeface="Arial" panose="020B0604020202020204" pitchFamily="34" charset="0"/>
                <a:cs typeface="Arial" panose="020B0604020202020204" pitchFamily="34" charset="0"/>
                <a:hlinkClick r:id="rId8"/>
              </a:rPr>
              <a:t>S5-254630</a:t>
            </a:r>
            <a:r>
              <a:rPr lang="en-US" sz="1200" dirty="0">
                <a:latin typeface="Arial" panose="020B0604020202020204" pitchFamily="34" charset="0"/>
                <a:cs typeface="Arial" panose="020B0604020202020204" pitchFamily="34" charset="0"/>
              </a:rPr>
              <a:t> .</a:t>
            </a:r>
            <a:endParaRPr lang="en-US" sz="1200" dirty="0">
              <a:solidFill>
                <a:srgbClr val="FF0000"/>
              </a:solidFill>
              <a:latin typeface="Arial" panose="020B0604020202020204" pitchFamily="34" charset="0"/>
              <a:cs typeface="Arial" panose="020B0604020202020204" pitchFamily="34" charset="0"/>
            </a:endParaRPr>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r>
              <a:rPr lang="en-US" sz="2400" dirty="0">
                <a:hlinkClick r:id="rId2"/>
              </a:rPr>
              <a:t>Reply LS on DTLS for SCTP</a:t>
            </a:r>
            <a:r>
              <a:rPr lang="en-US" sz="2400" dirty="0"/>
              <a:t> (2023/08/21) from SA3 </a:t>
            </a:r>
          </a:p>
          <a:p>
            <a:r>
              <a:rPr lang="en-US" sz="2400" dirty="0">
                <a:hlinkClick r:id="rId3"/>
              </a:rPr>
              <a:t>Reply LS on DTLS for SCTP next steps and request for input</a:t>
            </a:r>
            <a:r>
              <a:rPr lang="en-US" sz="2400" dirty="0"/>
              <a:t> (2023/08/30) </a:t>
            </a:r>
            <a:r>
              <a:rPr lang="en-US" sz="2000" dirty="0"/>
              <a:t>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r>
              <a:rPr lang="en-GB" sz="2400" dirty="0"/>
              <a:t>Previously, TSVWG design team reached agreement on design goals and security requirements but could not reach consensus on a solution</a:t>
            </a:r>
          </a:p>
          <a:p>
            <a:r>
              <a:rPr lang="en-GB" sz="2400" dirty="0"/>
              <a:t>At IETF 123</a:t>
            </a:r>
          </a:p>
          <a:p>
            <a:pPr lvl="1"/>
            <a:r>
              <a:rPr lang="en-GB" sz="2000" dirty="0"/>
              <a:t>Design team,</a:t>
            </a:r>
            <a:r>
              <a:rPr lang="en-US" sz="2000" dirty="0">
                <a:hlinkClick r:id="rId5"/>
              </a:rPr>
              <a:t> slides-123-tsvwg-design-team-report-on-dtls-for-sctp-00</a:t>
            </a:r>
            <a:endParaRPr lang="en-US" sz="2000" dirty="0"/>
          </a:p>
          <a:p>
            <a:pPr lvl="1"/>
            <a:r>
              <a:rPr lang="en-GB" sz="2000" dirty="0"/>
              <a:t>Two drafts were adopted by the WG to provide a solution:</a:t>
            </a:r>
          </a:p>
          <a:p>
            <a:pPr lvl="2"/>
            <a:r>
              <a:rPr lang="en-US" sz="1200" dirty="0">
                <a:hlinkClick r:id="rId6"/>
              </a:rPr>
              <a:t>https://datatracker.ietf.org/doc/draft-westerlund-tsvwg-sctp-dtls-chunk/</a:t>
            </a:r>
            <a:r>
              <a:rPr lang="en-US" sz="1200" dirty="0"/>
              <a:t> adopted as </a:t>
            </a:r>
            <a:r>
              <a:rPr lang="en-US" sz="1200" dirty="0">
                <a:hlinkClick r:id="rId7"/>
              </a:rPr>
              <a:t>https://datatracker.ietf.org/doc/draft-ietf-tsvwg-sctp-dtls-chunk/</a:t>
            </a:r>
            <a:endParaRPr lang="en-US" sz="1200" dirty="0"/>
          </a:p>
          <a:p>
            <a:pPr lvl="2"/>
            <a:r>
              <a:rPr lang="en-GB" sz="1200" dirty="0">
                <a:hlinkClick r:id="rId8"/>
              </a:rPr>
              <a:t>https://datatracker.ietf.org/doc/draft-tuexen-tsvwg-dtls-chunk-key-management/</a:t>
            </a:r>
            <a:r>
              <a:rPr lang="en-GB" sz="1200" dirty="0"/>
              <a:t> adopted as </a:t>
            </a:r>
            <a:r>
              <a:rPr lang="en-GB" sz="1200" dirty="0">
                <a:hlinkClick r:id="rId9"/>
              </a:rPr>
              <a:t>https://datatracker.ietf.org/doc/draft-ietf-tsvwg-dtls-chunk-key-management/</a:t>
            </a:r>
            <a:r>
              <a:rPr lang="en-GB" sz="1200" dirty="0"/>
              <a:t> </a:t>
            </a:r>
            <a:endParaRPr lang="en-SE" sz="1200" dirty="0"/>
          </a:p>
          <a:p>
            <a:pPr lvl="1"/>
            <a:r>
              <a:rPr lang="en-GB" sz="2000" dirty="0"/>
              <a:t>An LS is sent to communicate this result to SA3 and RAN3</a:t>
            </a:r>
            <a:r>
              <a:rPr lang="en-GB" sz="2000" dirty="0">
                <a:solidFill>
                  <a:srgbClr val="FF0000"/>
                </a:solidFill>
              </a:rPr>
              <a:t>, noted by RAN and postponed by SA3 in November</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2948</Words>
  <Application>Microsoft Office PowerPoint</Application>
  <PresentationFormat>Widescreen</PresentationFormat>
  <Paragraphs>245</Paragraphs>
  <Slides>42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SA3-&gt; IETF SEC Area</vt:lpstr>
      <vt:lpstr>SA5 -&gt; NETMOD</vt:lpstr>
      <vt:lpstr>SA3 and RAN3 -&gt; TSVWG</vt:lpstr>
      <vt:lpstr>TEAS-&gt; SA2, SA3, SA5, RAN3</vt:lpstr>
      <vt:lpstr>6MAN-&gt; RAN2, SA2, CT1, CT3, CT4</vt:lpstr>
      <vt:lpstr>Tracking requests to IANA</vt:lpstr>
      <vt:lpstr>IANA assignment request handling</vt:lpstr>
      <vt:lpstr>IETF Dependencies   </vt:lpstr>
      <vt:lpstr>New Published RFCs</vt:lpstr>
      <vt:lpstr>Published RFCs</vt:lpstr>
      <vt:lpstr>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Updated RFCs</vt:lpstr>
      <vt:lpstr>Individual submissions</vt:lpstr>
      <vt:lpstr>Individual submissions</vt:lpstr>
      <vt:lpstr>Any Other Business</vt:lpstr>
      <vt:lpstr>New WG: Domain Connect (dconn)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Peter Schmitt</cp:lastModifiedBy>
  <cp:revision>1173</cp:revision>
  <dcterms:created xsi:type="dcterms:W3CDTF">2010-02-05T13:52:04Z</dcterms:created>
  <dcterms:modified xsi:type="dcterms:W3CDTF">2025-12-09T13:22:53Z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