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theme/themeOverride1.xml" ContentType="application/vnd.openxmlformats-officedocument.themeOverr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1"/>
  </p:sldMasterIdLst>
  <p:notesMasterIdLst>
    <p:notesMasterId r:id="rId26"/>
  </p:notesMasterIdLst>
  <p:handoutMasterIdLst>
    <p:handoutMasterId r:id="rId27"/>
  </p:handoutMasterIdLst>
  <p:sldIdLst>
    <p:sldId id="341" r:id="rId2"/>
    <p:sldId id="530" r:id="rId3"/>
    <p:sldId id="366" r:id="rId4"/>
    <p:sldId id="405" r:id="rId5"/>
    <p:sldId id="445" r:id="rId6"/>
    <p:sldId id="480" r:id="rId7"/>
    <p:sldId id="476" r:id="rId8"/>
    <p:sldId id="522" r:id="rId9"/>
    <p:sldId id="492" r:id="rId10"/>
    <p:sldId id="514" r:id="rId11"/>
    <p:sldId id="458" r:id="rId12"/>
    <p:sldId id="441" r:id="rId13"/>
    <p:sldId id="531" r:id="rId14"/>
    <p:sldId id="532" r:id="rId15"/>
    <p:sldId id="521" r:id="rId16"/>
    <p:sldId id="511" r:id="rId17"/>
    <p:sldId id="534" r:id="rId18"/>
    <p:sldId id="374" r:id="rId19"/>
    <p:sldId id="375" r:id="rId20"/>
    <p:sldId id="365" r:id="rId21"/>
    <p:sldId id="376" r:id="rId22"/>
    <p:sldId id="533" r:id="rId23"/>
    <p:sldId id="528" r:id="rId24"/>
    <p:sldId id="379" r:id="rId25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Yali Yan" initials="C3" lastIdx="1" clrIdx="0">
    <p:extLst>
      <p:ext uri="{19B8F6BF-5375-455C-9EA6-DF929625EA0E}">
        <p15:presenceInfo xmlns:p15="http://schemas.microsoft.com/office/powerpoint/2012/main" userId="Yali Yan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43E53B"/>
    <a:srgbClr val="2A6EA8"/>
    <a:srgbClr val="FF6600"/>
    <a:srgbClr val="1A4669"/>
    <a:srgbClr val="C6D254"/>
    <a:srgbClr val="B1D254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084" autoAdjust="0"/>
    <p:restoredTop sz="96424" autoAdjust="0"/>
  </p:normalViewPr>
  <p:slideViewPr>
    <p:cSldViewPr snapToGrid="0">
      <p:cViewPr varScale="1">
        <p:scale>
          <a:sx n="101" d="100"/>
          <a:sy n="101" d="100"/>
        </p:scale>
        <p:origin x="576" y="10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76" d="100"/>
          <a:sy n="76" d="100"/>
        </p:scale>
        <p:origin x="3354" y="102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microsoft.com/office/2016/11/relationships/changesInfo" Target="changesInfos/changesInfo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viewProps" Target="viewProps.xml"/><Relationship Id="rId8" Type="http://schemas.openxmlformats.org/officeDocument/2006/relationships/slide" Target="slides/slide7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usana Fernandez" userId="fb7bfd6c-84d6-410e-a09d-477c845d6ebe" providerId="ADAL" clId="{BB125C3C-F39C-42DA-AE5A-532872405114}"/>
    <pc:docChg chg="modSld">
      <pc:chgData name="Susana Fernandez" userId="fb7bfd6c-84d6-410e-a09d-477c845d6ebe" providerId="ADAL" clId="{BB125C3C-F39C-42DA-AE5A-532872405114}" dt="2025-11-28T14:42:32.174" v="132" actId="20577"/>
      <pc:docMkLst>
        <pc:docMk/>
      </pc:docMkLst>
      <pc:sldChg chg="modSp mod">
        <pc:chgData name="Susana Fernandez" userId="fb7bfd6c-84d6-410e-a09d-477c845d6ebe" providerId="ADAL" clId="{BB125C3C-F39C-42DA-AE5A-532872405114}" dt="2025-11-28T14:42:32.174" v="132" actId="20577"/>
        <pc:sldMkLst>
          <pc:docMk/>
          <pc:sldMk cId="1573307958" sldId="405"/>
        </pc:sldMkLst>
        <pc:spChg chg="mod">
          <ac:chgData name="Susana Fernandez" userId="fb7bfd6c-84d6-410e-a09d-477c845d6ebe" providerId="ADAL" clId="{BB125C3C-F39C-42DA-AE5A-532872405114}" dt="2025-11-28T14:42:32.174" v="132" actId="20577"/>
          <ac:spMkLst>
            <pc:docMk/>
            <pc:sldMk cId="1573307958" sldId="405"/>
            <ac:spMk id="3" creationId="{A190B054-2D4C-B4AC-3741-58C548152E7C}"/>
          </ac:spMkLst>
        </pc:spChg>
      </pc:sldChg>
      <pc:sldChg chg="modSp mod">
        <pc:chgData name="Susana Fernandez" userId="fb7bfd6c-84d6-410e-a09d-477c845d6ebe" providerId="ADAL" clId="{BB125C3C-F39C-42DA-AE5A-532872405114}" dt="2025-11-27T10:16:39.874" v="130" actId="20577"/>
        <pc:sldMkLst>
          <pc:docMk/>
          <pc:sldMk cId="699248625" sldId="511"/>
        </pc:sldMkLst>
        <pc:spChg chg="mod">
          <ac:chgData name="Susana Fernandez" userId="fb7bfd6c-84d6-410e-a09d-477c845d6ebe" providerId="ADAL" clId="{BB125C3C-F39C-42DA-AE5A-532872405114}" dt="2025-11-27T10:16:39.874" v="130" actId="20577"/>
          <ac:spMkLst>
            <pc:docMk/>
            <pc:sldMk cId="699248625" sldId="511"/>
            <ac:spMk id="3" creationId="{0E155232-FDB5-4FCF-8D65-33C4D8EB6FAF}"/>
          </ac:spMkLst>
        </pc:spChg>
      </pc:sldChg>
      <pc:sldChg chg="modSp mod">
        <pc:chgData name="Susana Fernandez" userId="fb7bfd6c-84d6-410e-a09d-477c845d6ebe" providerId="ADAL" clId="{BB125C3C-F39C-42DA-AE5A-532872405114}" dt="2025-11-27T09:57:58.742" v="115" actId="20577"/>
        <pc:sldMkLst>
          <pc:docMk/>
          <pc:sldMk cId="505780350" sldId="531"/>
        </pc:sldMkLst>
        <pc:spChg chg="mod">
          <ac:chgData name="Susana Fernandez" userId="fb7bfd6c-84d6-410e-a09d-477c845d6ebe" providerId="ADAL" clId="{BB125C3C-F39C-42DA-AE5A-532872405114}" dt="2025-11-27T09:57:58.742" v="115" actId="20577"/>
          <ac:spMkLst>
            <pc:docMk/>
            <pc:sldMk cId="505780350" sldId="531"/>
            <ac:spMk id="4" creationId="{4451F6E7-3F34-AD59-7CBD-FC220BAF2E71}"/>
          </ac:spMkLst>
        </pc:spChg>
      </pc:sldChg>
      <pc:sldChg chg="modSp mod">
        <pc:chgData name="Susana Fernandez" userId="fb7bfd6c-84d6-410e-a09d-477c845d6ebe" providerId="ADAL" clId="{BB125C3C-F39C-42DA-AE5A-532872405114}" dt="2025-11-27T09:58:38.362" v="127" actId="20577"/>
        <pc:sldMkLst>
          <pc:docMk/>
          <pc:sldMk cId="2917202309" sldId="532"/>
        </pc:sldMkLst>
        <pc:spChg chg="mod">
          <ac:chgData name="Susana Fernandez" userId="fb7bfd6c-84d6-410e-a09d-477c845d6ebe" providerId="ADAL" clId="{BB125C3C-F39C-42DA-AE5A-532872405114}" dt="2025-11-27T09:58:38.362" v="127" actId="20577"/>
          <ac:spMkLst>
            <pc:docMk/>
            <pc:sldMk cId="2917202309" sldId="532"/>
            <ac:spMk id="3" creationId="{E5246435-94C9-F8C8-6A8E-90ECB4270C19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6699782B-1646-48C5-B03C-2D29BD990979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1263339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D5440688-9C35-4353-934E-C9AE90237507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2299438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5440688-9C35-4353-934E-C9AE90237507}" type="slidenum">
              <a:rPr lang="en-GB" altLang="en-US" smtClean="0"/>
              <a:pPr>
                <a:defRPr/>
              </a:pPr>
              <a:t>1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3744412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Espace réservé des commentaires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fr-FR"/>
          </a:p>
        </p:txBody>
      </p:sp>
      <p:sp>
        <p:nvSpPr>
          <p:cNvPr id="10244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fld id="{59AD6116-330D-4FB6-BEC0-412107958987}" type="slidenum">
              <a:rPr lang="en-GB" altLang="en-US">
                <a:latin typeface="Times New Roman" pitchFamily="18" charset="0"/>
              </a:rPr>
              <a:pPr/>
              <a:t>2</a:t>
            </a:fld>
            <a:endParaRPr lang="en-GB" altLang="en-US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9306704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5440688-9C35-4353-934E-C9AE90237507}" type="slidenum">
              <a:rPr lang="en-GB" altLang="en-US" smtClean="0"/>
              <a:pPr>
                <a:defRPr/>
              </a:pPr>
              <a:t>8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0799531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6448397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258799"/>
            <a:ext cx="10515600" cy="1325563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96234779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3009227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2025</a:t>
            </a: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defRPr/>
            </a:pPr>
            <a:fld id="{4F90773A-FBA2-44A3-9C23-E06B115DB1E3}" type="slidenum">
              <a:rPr lang="en-GB" altLang="en-US" sz="1400" smtClean="0">
                <a:latin typeface="Calibri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itchFamily="34" charset="0"/>
            </a:endParaRPr>
          </a:p>
        </p:txBody>
      </p:sp>
      <p:sp>
        <p:nvSpPr>
          <p:cNvPr id="11" name="Text Box 14"/>
          <p:cNvSpPr txBox="1">
            <a:spLocks noChangeArrowheads="1"/>
          </p:cNvSpPr>
          <p:nvPr userDrawn="1"/>
        </p:nvSpPr>
        <p:spPr bwMode="auto">
          <a:xfrm>
            <a:off x="128090" y="72380"/>
            <a:ext cx="391632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3GPP TSG-CT Meeting #110</a:t>
            </a:r>
          </a:p>
          <a:p>
            <a:r>
              <a:rPr lang="en-US" altLang="zh-CN" sz="1200" b="1" kern="1200" dirty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Baltimore, United States</a:t>
            </a:r>
            <a:r>
              <a:rPr lang="en-GB" altLang="zh-CN" sz="1200" b="1" kern="1200" dirty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, 8</a:t>
            </a:r>
            <a:r>
              <a:rPr lang="en-GB" altLang="zh-CN" sz="1200" b="1" kern="1200" baseline="30000" dirty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th</a:t>
            </a:r>
            <a:r>
              <a:rPr lang="en-GB" altLang="zh-CN" sz="1200" b="1" kern="1200" dirty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 – 9</a:t>
            </a:r>
            <a:r>
              <a:rPr lang="en-GB" altLang="zh-CN" sz="1200" b="1" kern="1200" baseline="30000" dirty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th</a:t>
            </a:r>
            <a:r>
              <a:rPr lang="en-GB" altLang="zh-CN" sz="1200" b="1" kern="1200" dirty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 December</a:t>
            </a:r>
            <a:r>
              <a:rPr lang="en-GB" altLang="zh-CN" sz="1200" b="1" kern="1200" baseline="0" dirty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 2025</a:t>
            </a:r>
            <a:endParaRPr lang="zh-CN" altLang="zh-CN" sz="1200" kern="1200" dirty="0">
              <a:solidFill>
                <a:schemeClr val="tx1"/>
              </a:solidFill>
              <a:effectLst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13" name="Text Box 14"/>
          <p:cNvSpPr txBox="1">
            <a:spLocks noChangeArrowheads="1"/>
          </p:cNvSpPr>
          <p:nvPr userDrawn="1"/>
        </p:nvSpPr>
        <p:spPr bwMode="auto">
          <a:xfrm>
            <a:off x="8894763" y="127000"/>
            <a:ext cx="26003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CP-253013</a:t>
            </a:r>
            <a:r>
              <a:rPr lang="sv-SE" altLang="en-US" sz="1200" b="1" dirty="0">
                <a:latin typeface="Arial "/>
              </a:rPr>
              <a:t>	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7" r:id="rId1"/>
    <p:sldLayoutId id="2147485165" r:id="rId2"/>
    <p:sldLayoutId id="2147485166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eg"/><Relationship Id="rId3" Type="http://schemas.openxmlformats.org/officeDocument/2006/relationships/image" Target="../media/image2.jpeg"/><Relationship Id="rId7" Type="http://schemas.openxmlformats.org/officeDocument/2006/relationships/hyperlink" Target="mailto:Dongwook.Kim@etsi.org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jpeg"/><Relationship Id="rId11" Type="http://schemas.openxmlformats.org/officeDocument/2006/relationships/image" Target="../media/image6.png"/><Relationship Id="rId5" Type="http://schemas.openxmlformats.org/officeDocument/2006/relationships/hyperlink" Target="mailto:apostolos.papageorgiou@NOKIA.COM" TargetMode="External"/><Relationship Id="rId10" Type="http://schemas.openxmlformats.org/officeDocument/2006/relationships/hyperlink" Target="mailto:susana.fernandez@ericsson.com" TargetMode="External"/><Relationship Id="rId4" Type="http://schemas.openxmlformats.org/officeDocument/2006/relationships/hyperlink" Target="mailto:suny20@chinatelecom.cn" TargetMode="External"/><Relationship Id="rId9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941942" y="820051"/>
            <a:ext cx="7886700" cy="2852737"/>
          </a:xfrm>
        </p:spPr>
        <p:txBody>
          <a:bodyPr/>
          <a:lstStyle/>
          <a:p>
            <a:pPr eaLnBrk="1" hangingPunct="1"/>
            <a:r>
              <a:rPr lang="en-US" altLang="en-US" dirty="0"/>
              <a:t>CT WG3 Status Report </a:t>
            </a:r>
            <a:br>
              <a:rPr lang="en-US" altLang="en-US" dirty="0"/>
            </a:br>
            <a:r>
              <a:rPr lang="en-US" altLang="en-US" dirty="0"/>
              <a:t>to TSG CT#110</a:t>
            </a:r>
            <a:endParaRPr lang="en-GB" altLang="en-US" dirty="0"/>
          </a:p>
        </p:txBody>
      </p:sp>
      <p:sp>
        <p:nvSpPr>
          <p:cNvPr id="3075" name="Text Placeholder 2"/>
          <p:cNvSpPr>
            <a:spLocks noGrp="1"/>
          </p:cNvSpPr>
          <p:nvPr>
            <p:ph type="body" idx="4294967295"/>
          </p:nvPr>
        </p:nvSpPr>
        <p:spPr>
          <a:xfrm>
            <a:off x="2131412" y="4301138"/>
            <a:ext cx="7886700" cy="1500187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 dirty="0"/>
              <a:t>Susana Fernández</a:t>
            </a:r>
          </a:p>
          <a:p>
            <a:pPr marL="0" indent="0" eaLnBrk="1" hangingPunct="1">
              <a:buFontTx/>
              <a:buNone/>
            </a:pPr>
            <a:r>
              <a:rPr lang="en-GB" altLang="en-US" dirty="0"/>
              <a:t>Ericsson</a:t>
            </a:r>
          </a:p>
        </p:txBody>
      </p:sp>
    </p:spTree>
  </p:cSld>
  <p:clrMapOvr>
    <a:masterClrMapping/>
  </p:clrMapOvr>
  <p:transition>
    <p:wipe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98119" y="465807"/>
            <a:ext cx="10515600" cy="1325563"/>
          </a:xfrm>
        </p:spPr>
        <p:txBody>
          <a:bodyPr/>
          <a:lstStyle/>
          <a:p>
            <a:r>
              <a:rPr lang="en-US" dirty="0"/>
              <a:t>Rel-19 Work Plan – Non-CT3 led         (2/2) 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77A3C99B-30CB-4F52-BAAD-E83536627EEA}"/>
              </a:ext>
            </a:extLst>
          </p:cNvPr>
          <p:cNvSpPr txBox="1">
            <a:spLocks/>
          </p:cNvSpPr>
          <p:nvPr/>
        </p:nvSpPr>
        <p:spPr bwMode="auto">
          <a:xfrm>
            <a:off x="198119" y="5531839"/>
            <a:ext cx="4745844" cy="1127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342900" marR="0" lvl="0" indent="-34290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i-FI" altLang="de-DE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Legend</a:t>
            </a:r>
            <a:br>
              <a:rPr kumimoji="0" lang="fi-FI" altLang="de-DE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</a:br>
            <a:r>
              <a:rPr kumimoji="0" lang="fi-FI" altLang="de-DE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highlight>
                  <a:srgbClr val="00FF00"/>
                </a:highlight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Green row   </a:t>
            </a:r>
            <a:r>
              <a:rPr kumimoji="0" lang="fi-FI" altLang="de-DE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– Newly completed</a:t>
            </a:r>
          </a:p>
          <a:p>
            <a:pPr marL="342900" marR="0" lvl="0" indent="-34290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i-FI" altLang="de-DE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	</a:t>
            </a:r>
            <a:r>
              <a:rPr kumimoji="0" lang="fi-FI" altLang="de-DE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highlight>
                  <a:srgbClr val="FFFF00"/>
                </a:highlight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Yellow row  </a:t>
            </a:r>
            <a:r>
              <a:rPr kumimoji="0" lang="fi-FI" altLang="de-DE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– small outstanding issues</a:t>
            </a:r>
            <a:br>
              <a:rPr kumimoji="0" lang="fi-FI" altLang="de-DE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</a:br>
            <a:r>
              <a:rPr kumimoji="0" lang="fi-FI" altLang="de-DE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highlight>
                  <a:srgbClr val="FF0000"/>
                </a:highlight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Red  row     </a:t>
            </a:r>
            <a:r>
              <a:rPr kumimoji="0" lang="fi-FI" altLang="de-DE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– Exception sheet </a:t>
            </a:r>
          </a:p>
          <a:p>
            <a:pPr marL="342900" marR="0" lvl="0" indent="-34290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i-FI" altLang="de-DE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	black text    -  no change since the last plenary</a:t>
            </a:r>
          </a:p>
          <a:p>
            <a:pPr marL="342900" marR="0" lvl="0" indent="-34290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i-FI" altLang="de-DE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	</a:t>
            </a:r>
            <a:r>
              <a:rPr kumimoji="0" lang="fi-FI" altLang="de-DE" sz="1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blue text </a:t>
            </a:r>
            <a:r>
              <a:rPr kumimoji="0" lang="fi-FI" altLang="de-DE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     -  Updated text since last plenary</a:t>
            </a:r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8E889731-152D-4C2F-89F3-D05B3B38293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33984132"/>
              </p:ext>
            </p:extLst>
          </p:nvPr>
        </p:nvGraphicFramePr>
        <p:xfrm>
          <a:off x="198119" y="1791370"/>
          <a:ext cx="11013394" cy="3268311"/>
        </p:xfrm>
        <a:graphic>
          <a:graphicData uri="http://schemas.openxmlformats.org/drawingml/2006/table">
            <a:tbl>
              <a:tblPr firstRow="1" firstCol="1" bandRow="1"/>
              <a:tblGrid>
                <a:gridCol w="7740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0117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8084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4009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6132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8710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1682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638503">
                  <a:extLst>
                    <a:ext uri="{9D8B030D-6E8A-4147-A177-3AD203B41FA5}">
                      <a16:colId xmlns:a16="http://schemas.microsoft.com/office/drawing/2014/main" val="1432858994"/>
                    </a:ext>
                  </a:extLst>
                </a:gridCol>
                <a:gridCol w="873264">
                  <a:extLst>
                    <a:ext uri="{9D8B030D-6E8A-4147-A177-3AD203B41FA5}">
                      <a16:colId xmlns:a16="http://schemas.microsoft.com/office/drawing/2014/main" val="979862970"/>
                    </a:ext>
                  </a:extLst>
                </a:gridCol>
                <a:gridCol w="640224">
                  <a:extLst>
                    <a:ext uri="{9D8B030D-6E8A-4147-A177-3AD203B41FA5}">
                      <a16:colId xmlns:a16="http://schemas.microsoft.com/office/drawing/2014/main" val="3618433566"/>
                    </a:ext>
                  </a:extLst>
                </a:gridCol>
              </a:tblGrid>
              <a:tr h="39383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UID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Name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noProof="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Acronym</a:t>
                      </a:r>
                      <a:endParaRPr lang="en-US" sz="1000" noProof="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Release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Group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End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Status </a:t>
                      </a:r>
                      <a:r>
                        <a:rPr lang="en-US" sz="1000" b="1" noProof="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old</a:t>
                      </a:r>
                      <a:endParaRPr lang="en-US" sz="1000" noProof="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Status new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WID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altLang="zh-CN" sz="10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Notes</a:t>
                      </a:r>
                      <a:endParaRPr lang="en-US" altLang="zh-CN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01414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altLang="zh-CN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1050019</a:t>
                      </a:r>
                      <a:endParaRPr lang="zh-CN" altLang="en-US" sz="10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18415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CT aspects of integration of satellite components in the 5G architecture Phase 3</a:t>
                      </a:r>
                      <a:endParaRPr lang="zh-CN" altLang="en-US" sz="10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18415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5GSAT_Ph3_ARCH</a:t>
                      </a:r>
                      <a:endParaRPr lang="zh-CN" altLang="en-US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Rel-19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C1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09/25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altLang="zh-CN" sz="1000" kern="1200" noProof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CP-250134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100" dirty="0">
                        <a:solidFill>
                          <a:srgbClr val="0070C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52214144"/>
                  </a:ext>
                </a:extLst>
              </a:tr>
              <a:tr h="201414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altLang="zh-CN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1050023</a:t>
                      </a:r>
                      <a:endParaRPr lang="zh-CN" altLang="en-US" sz="10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18415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CT aspects of Proximity-based Services in 5GS Phase 3</a:t>
                      </a:r>
                      <a:endParaRPr lang="zh-CN" altLang="en-US" sz="10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18415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5G_ProSe_Ph3</a:t>
                      </a:r>
                      <a:endParaRPr lang="zh-CN" altLang="en-US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Rel-19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C1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09/25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18415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altLang="zh-CN" sz="1000" kern="1200" noProof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CP-243266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100" dirty="0">
                        <a:solidFill>
                          <a:srgbClr val="0070C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08495772"/>
                  </a:ext>
                </a:extLst>
              </a:tr>
              <a:tr h="237200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altLang="zh-CN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1050017</a:t>
                      </a:r>
                      <a:endParaRPr lang="zh-CN" altLang="en-US" sz="10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18415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CT aspects of SEAL data delivery enabler for vertical applications Phase 2</a:t>
                      </a:r>
                      <a:endParaRPr lang="zh-CN" altLang="en-US" sz="10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18415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SEALDD_Ph2</a:t>
                      </a:r>
                      <a:endParaRPr lang="zh-CN" altLang="en-US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Rel-19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C1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09/25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altLang="zh-CN" sz="1000" kern="1200" noProof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CP-243261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100" dirty="0">
                        <a:solidFill>
                          <a:srgbClr val="0070C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72419205"/>
                  </a:ext>
                </a:extLst>
              </a:tr>
              <a:tr h="201414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altLang="zh-CN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1050002</a:t>
                      </a:r>
                      <a:endParaRPr lang="zh-CN" altLang="en-US" sz="10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18415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CT aspects of Architecture support of roaming value-added services</a:t>
                      </a:r>
                      <a:endParaRPr lang="zh-CN" altLang="en-US" sz="10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18415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TEI19_RVAS</a:t>
                      </a:r>
                      <a:endParaRPr lang="zh-CN" altLang="en-US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Rel-19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C4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06/25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altLang="zh-CN" sz="1000" kern="1200" noProof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CP-242022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100" dirty="0">
                        <a:solidFill>
                          <a:srgbClr val="0070C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5913179"/>
                  </a:ext>
                </a:extLst>
              </a:tr>
              <a:tr h="201414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altLang="zh-CN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106002</a:t>
                      </a:r>
                      <a:endParaRPr lang="zh-CN" altLang="en-US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18415" hangingPunct="0">
                        <a:spcAft>
                          <a:spcPts val="900"/>
                        </a:spcAft>
                      </a:pPr>
                      <a:r>
                        <a:rPr lang="en-GB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CT aspects of 5G NR </a:t>
                      </a:r>
                      <a:r>
                        <a:rPr lang="en-GB" sz="10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Femto</a:t>
                      </a:r>
                      <a:endParaRPr lang="zh-CN" altLang="en-US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indent="18415" hangingPunct="0">
                        <a:spcAft>
                          <a:spcPts val="900"/>
                        </a:spcAft>
                      </a:pPr>
                      <a:r>
                        <a:rPr lang="en-GB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5G_Femto</a:t>
                      </a:r>
                      <a:endParaRPr lang="zh-CN" altLang="en-US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Rel-19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C4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09/25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altLang="zh-CN" sz="1000" kern="1200" noProof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CP-250020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100" dirty="0">
                        <a:solidFill>
                          <a:srgbClr val="0070C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99085433"/>
                  </a:ext>
                </a:extLst>
              </a:tr>
              <a:tr h="201414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altLang="zh-CN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1060019</a:t>
                      </a:r>
                      <a:endParaRPr lang="zh-CN" altLang="en-US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18415" hangingPunct="0">
                        <a:spcAft>
                          <a:spcPts val="900"/>
                        </a:spcAft>
                      </a:pPr>
                      <a:r>
                        <a:rPr lang="en-GB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CT aspects for enabling MSGin5G Service phase 3</a:t>
                      </a:r>
                      <a:endParaRPr lang="zh-CN" altLang="en-US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18415" hangingPunct="0">
                        <a:spcAft>
                          <a:spcPts val="900"/>
                        </a:spcAft>
                      </a:pPr>
                      <a:r>
                        <a:rPr lang="en-GB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5GMARCH_Ph3</a:t>
                      </a:r>
                      <a:endParaRPr lang="zh-CN" altLang="en-US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Rel-19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C1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06/25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altLang="zh-CN" sz="1000" kern="1200" noProof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CP-251225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100" dirty="0">
                        <a:solidFill>
                          <a:srgbClr val="0070C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56923213"/>
                  </a:ext>
                </a:extLst>
              </a:tr>
              <a:tr h="264611">
                <a:tc>
                  <a:txBody>
                    <a:bodyPr/>
                    <a:lstStyle/>
                    <a:p>
                      <a:pPr marL="0" indent="18415" algn="l" defTabSz="914400" rtl="0" eaLnBrk="1" latinLnBrk="0" hangingPunct="0">
                        <a:spcAft>
                          <a:spcPts val="900"/>
                        </a:spcAft>
                      </a:pPr>
                      <a:r>
                        <a:rPr lang="en-GB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1050021</a:t>
                      </a:r>
                      <a:endParaRPr lang="zh-CN" altLang="en-US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18415" hangingPunct="0">
                        <a:spcAft>
                          <a:spcPts val="900"/>
                        </a:spcAft>
                      </a:pPr>
                      <a:r>
                        <a:rPr lang="en-GB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CT aspects of </a:t>
                      </a:r>
                      <a:r>
                        <a:rPr lang="en-GB" sz="10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ProSe</a:t>
                      </a:r>
                      <a:r>
                        <a:rPr lang="en-GB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 support in NPN</a:t>
                      </a:r>
                      <a:endParaRPr lang="zh-CN" altLang="en-US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indent="18415" hangingPunct="0">
                        <a:spcAft>
                          <a:spcPts val="900"/>
                        </a:spcAft>
                      </a:pPr>
                      <a:r>
                        <a:rPr lang="en-GB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TEI19_ProSe_NPN</a:t>
                      </a:r>
                      <a:endParaRPr lang="zh-CN" altLang="en-US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Rel-19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C1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09/25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altLang="zh-CN" sz="1000" kern="1200" noProof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CP-251224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100" dirty="0">
                        <a:solidFill>
                          <a:srgbClr val="0070C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46149767"/>
                  </a:ext>
                </a:extLst>
              </a:tr>
              <a:tr h="216990">
                <a:tc>
                  <a:txBody>
                    <a:bodyPr/>
                    <a:lstStyle/>
                    <a:p>
                      <a:pPr marL="0" indent="18415" algn="l" defTabSz="914400" rtl="0" eaLnBrk="1" latinLnBrk="0" hangingPunct="0">
                        <a:spcAft>
                          <a:spcPts val="900"/>
                        </a:spcAft>
                      </a:pPr>
                      <a:r>
                        <a:rPr lang="en-GB" altLang="zh-CN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1070008</a:t>
                      </a:r>
                      <a:endParaRPr lang="zh-CN" altLang="en-US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CT aspects for application enablement aspects for MMTel</a:t>
                      </a:r>
                      <a:endParaRPr lang="zh-CN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MMTel_App</a:t>
                      </a:r>
                      <a:endParaRPr lang="zh-CN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Rel-19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C1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09/25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75%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dirty="0">
                          <a:solidFill>
                            <a:srgbClr val="2A6EA8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altLang="zh-CN" sz="1000" kern="1200" noProof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CP-250249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100" dirty="0">
                        <a:solidFill>
                          <a:srgbClr val="0070C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01414">
                <a:tc>
                  <a:txBody>
                    <a:bodyPr/>
                    <a:lstStyle/>
                    <a:p>
                      <a:pPr indent="18415" algn="l" hangingPunct="0">
                        <a:spcAft>
                          <a:spcPts val="900"/>
                        </a:spcAft>
                      </a:pPr>
                      <a:r>
                        <a:rPr lang="en-GB" altLang="zh-CN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1050004</a:t>
                      </a:r>
                      <a:endParaRPr lang="zh-CN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CT Aspects of Indirect Network Sharing</a:t>
                      </a:r>
                      <a:endParaRPr lang="zh-CN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TEI19_NetShare</a:t>
                      </a:r>
                      <a:endParaRPr lang="zh-CN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Rel-19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C4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09/25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altLang="zh-CN" sz="1000" kern="1200" noProof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CP-250019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100" dirty="0">
                        <a:solidFill>
                          <a:srgbClr val="0070C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01414">
                <a:tc>
                  <a:txBody>
                    <a:bodyPr/>
                    <a:lstStyle/>
                    <a:p>
                      <a:pPr indent="18415" hangingPunct="0">
                        <a:spcAft>
                          <a:spcPts val="9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1080001</a:t>
                      </a:r>
                      <a:endParaRPr lang="zh-CN" sz="10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IMS Disaster Prevention and Restoration Enhancement</a:t>
                      </a:r>
                      <a:endParaRPr lang="zh-CN" altLang="en-US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IMS_RES-CT</a:t>
                      </a:r>
                      <a:endParaRPr lang="zh-CN" altLang="en-US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Rel-19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C4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09/25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70%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noProof="0" dirty="0">
                          <a:solidFill>
                            <a:srgbClr val="2A6EA8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altLang="zh-CN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CP-251016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100" dirty="0">
                        <a:solidFill>
                          <a:srgbClr val="0070C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5966067"/>
                  </a:ext>
                </a:extLst>
              </a:tr>
              <a:tr h="187709">
                <a:tc>
                  <a:txBody>
                    <a:bodyPr/>
                    <a:lstStyle/>
                    <a:p>
                      <a:pPr indent="18415" hangingPunct="0">
                        <a:spcAft>
                          <a:spcPts val="900"/>
                        </a:spcAft>
                      </a:pP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1080021</a:t>
                      </a:r>
                      <a:endParaRPr lang="zh-CN" sz="10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CT aspects of Architecture support of Ambient power-enabled Internet of Things</a:t>
                      </a:r>
                      <a:endParaRPr lang="zh-CN" altLang="en-US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AmbientIoT</a:t>
                      </a:r>
                      <a:r>
                        <a:rPr lang="en-GB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-CT</a:t>
                      </a:r>
                      <a:endParaRPr lang="zh-CN" altLang="en-US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Rel-19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C1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09/25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98%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noProof="0" dirty="0">
                          <a:solidFill>
                            <a:srgbClr val="2A6EA8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altLang="zh-CN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CP-252196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100" dirty="0">
                        <a:solidFill>
                          <a:srgbClr val="0070C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40153591"/>
                  </a:ext>
                </a:extLst>
              </a:tr>
              <a:tr h="201414">
                <a:tc>
                  <a:txBody>
                    <a:bodyPr/>
                    <a:lstStyle/>
                    <a:p>
                      <a:pPr indent="18415" algn="l" hangingPunct="0">
                        <a:spcAft>
                          <a:spcPts val="900"/>
                        </a:spcAft>
                      </a:pPr>
                      <a:endParaRPr lang="zh-CN" sz="1000" kern="1200" dirty="0">
                        <a:solidFill>
                          <a:srgbClr val="2A6EA8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Protocol for AI Data Collection from UPF</a:t>
                      </a:r>
                      <a:endParaRPr lang="zh-CN" altLang="en-US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PAIDC_UPF</a:t>
                      </a:r>
                      <a:r>
                        <a:rPr lang="en-GB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-UPF</a:t>
                      </a:r>
                      <a:endParaRPr lang="zh-CN" altLang="en-US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Rel-19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C4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09/25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altLang="zh-CN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CP-252243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100" dirty="0">
                        <a:solidFill>
                          <a:srgbClr val="0070C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3719698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02407293"/>
      </p:ext>
    </p:extLst>
  </p:cSld>
  <p:clrMapOvr>
    <a:masterClrMapping/>
  </p:clrMapOvr>
  <p:transition>
    <p:wipe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81667" y="442777"/>
            <a:ext cx="10515600" cy="1325563"/>
          </a:xfrm>
        </p:spPr>
        <p:txBody>
          <a:bodyPr/>
          <a:lstStyle/>
          <a:p>
            <a:r>
              <a:rPr lang="en-US" dirty="0"/>
              <a:t>TS/TR sent to CT Plenary</a:t>
            </a:r>
          </a:p>
        </p:txBody>
      </p:sp>
      <p:graphicFrame>
        <p:nvGraphicFramePr>
          <p:cNvPr id="4" name="Tableau 3">
            <a:extLst>
              <a:ext uri="{FF2B5EF4-FFF2-40B4-BE49-F238E27FC236}">
                <a16:creationId xmlns:a16="http://schemas.microsoft.com/office/drawing/2014/main" id="{98F4AE3C-8B30-DD39-4215-D7FE3E08C4B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00679729"/>
              </p:ext>
            </p:extLst>
          </p:nvPr>
        </p:nvGraphicFramePr>
        <p:xfrm>
          <a:off x="328743" y="1975687"/>
          <a:ext cx="10976565" cy="3656889"/>
        </p:xfrm>
        <a:graphic>
          <a:graphicData uri="http://schemas.openxmlformats.org/drawingml/2006/table">
            <a:tbl>
              <a:tblPr firstRow="1" firstCol="1" bandRow="1"/>
              <a:tblGrid>
                <a:gridCol w="1039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9651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49569">
                  <a:extLst>
                    <a:ext uri="{9D8B030D-6E8A-4147-A177-3AD203B41FA5}">
                      <a16:colId xmlns:a16="http://schemas.microsoft.com/office/drawing/2014/main" val="3844349732"/>
                    </a:ext>
                  </a:extLst>
                </a:gridCol>
                <a:gridCol w="93198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36166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97817">
                  <a:extLst>
                    <a:ext uri="{9D8B030D-6E8A-4147-A177-3AD203B41FA5}">
                      <a16:colId xmlns:a16="http://schemas.microsoft.com/office/drawing/2014/main" val="2714402546"/>
                    </a:ext>
                  </a:extLst>
                </a:gridCol>
              </a:tblGrid>
              <a:tr h="26389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Aft>
                          <a:spcPts val="0"/>
                        </a:spcAft>
                      </a:pPr>
                      <a:r>
                        <a:rPr lang="en-GB" altLang="zh-CN" sz="1400" b="1" kern="120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Acronym</a:t>
                      </a:r>
                      <a:endParaRPr lang="fr-FR" sz="1400" b="1" kern="1200" dirty="0">
                        <a:solidFill>
                          <a:srgbClr val="FFFFFF"/>
                        </a:solidFill>
                        <a:effectLst/>
                        <a:latin typeface="Arial"/>
                        <a:ea typeface="Times New Roman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Objectives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kern="120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  <a:cs typeface="+mn-cs"/>
                        </a:rPr>
                        <a:t>Release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78598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CP-253020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Presentation of 3GPP TS 29.530 V1.2.0 to TSG for approval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AIML_CN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2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Huawei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/>
                      <a:r>
                        <a:rPr lang="en-GB" altLang="zh-CN" sz="12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The TS is sent for Approval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Rel-19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62809107"/>
                  </a:ext>
                </a:extLst>
              </a:tr>
              <a:tr h="678598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CP-253019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Presentation of 3GPP TS 29.482 v1.3.0 to TSG for approval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AIML_App</a:t>
                      </a:r>
                      <a:endParaRPr lang="en-US" sz="12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2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Ericsson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/>
                      <a:r>
                        <a:rPr lang="en-GB" altLang="zh-CN" sz="12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This TS is sent for Approval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Rel-19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75116948"/>
                  </a:ext>
                </a:extLst>
              </a:tr>
              <a:tr h="678598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CP-253018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Presentation of 3GPP TS 29.437 v1.3.0 to TSG for approval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Metaverse_App</a:t>
                      </a:r>
                      <a:endParaRPr lang="en-US" sz="12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2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Samsung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/>
                      <a:r>
                        <a:rPr lang="en-GB" altLang="zh-CN" sz="12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This TS is sent for Approval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Rel-19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91595895"/>
                  </a:ext>
                </a:extLst>
              </a:tr>
              <a:tr h="678598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CP-253021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Presentation of 3GPP TS 29.566 v1.3.0 to TSG for approval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EnergySys</a:t>
                      </a:r>
                      <a:endParaRPr lang="en-US" sz="12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2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Samsung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/>
                      <a:r>
                        <a:rPr lang="en-GB" altLang="zh-CN" sz="12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The TS is sent for Approval</a:t>
                      </a:r>
                    </a:p>
                    <a:p>
                      <a:pPr marL="0" algn="l" defTabSz="914400" rtl="0" eaLnBrk="1" latinLnBrk="0" hangingPunct="0"/>
                      <a:endParaRPr lang="en-GB" altLang="zh-CN" sz="12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Rel-19</a:t>
                      </a:r>
                    </a:p>
                    <a:p>
                      <a:endParaRPr lang="en-US" sz="12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13501403"/>
                  </a:ext>
                </a:extLst>
              </a:tr>
              <a:tr h="678598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CP-253017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Presentation of 3GPP TS 29.392 v1.0.0 to TSG for approval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MMTel_App</a:t>
                      </a:r>
                      <a:endParaRPr lang="en-US" sz="12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2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China Mobile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/>
                      <a:r>
                        <a:rPr lang="en-GB" altLang="zh-CN" sz="12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The TS is sent for Approval</a:t>
                      </a:r>
                    </a:p>
                    <a:p>
                      <a:pPr marL="0" algn="l" defTabSz="914400" rtl="0" eaLnBrk="1" latinLnBrk="0" hangingPunct="0"/>
                      <a:endParaRPr lang="en-GB" altLang="zh-CN" sz="12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Rel-19</a:t>
                      </a:r>
                    </a:p>
                    <a:p>
                      <a:endParaRPr lang="en-US" sz="12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2694687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22420187"/>
      </p:ext>
    </p:extLst>
  </p:cSld>
  <p:clrMapOvr>
    <a:masterClrMapping/>
  </p:clrMapOvr>
  <p:transition>
    <p:wipe dir="r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81667" y="442777"/>
            <a:ext cx="10515600" cy="1325563"/>
          </a:xfrm>
        </p:spPr>
        <p:txBody>
          <a:bodyPr/>
          <a:lstStyle/>
          <a:p>
            <a:r>
              <a:rPr lang="en-US" dirty="0"/>
              <a:t>Exception sheet for work item</a:t>
            </a:r>
          </a:p>
        </p:txBody>
      </p:sp>
      <p:graphicFrame>
        <p:nvGraphicFramePr>
          <p:cNvPr id="4" name="Tableau 3">
            <a:extLst>
              <a:ext uri="{FF2B5EF4-FFF2-40B4-BE49-F238E27FC236}">
                <a16:creationId xmlns:a16="http://schemas.microsoft.com/office/drawing/2014/main" id="{1E5D3343-7E6D-0BCF-8BFB-75A48D682D1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58145688"/>
              </p:ext>
            </p:extLst>
          </p:nvPr>
        </p:nvGraphicFramePr>
        <p:xfrm>
          <a:off x="328743" y="1975687"/>
          <a:ext cx="10976565" cy="1507657"/>
        </p:xfrm>
        <a:graphic>
          <a:graphicData uri="http://schemas.openxmlformats.org/drawingml/2006/table">
            <a:tbl>
              <a:tblPr firstRow="1" firstCol="1" bandRow="1"/>
              <a:tblGrid>
                <a:gridCol w="1039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8096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10140">
                  <a:extLst>
                    <a:ext uri="{9D8B030D-6E8A-4147-A177-3AD203B41FA5}">
                      <a16:colId xmlns:a16="http://schemas.microsoft.com/office/drawing/2014/main" val="3844349732"/>
                    </a:ext>
                  </a:extLst>
                </a:gridCol>
                <a:gridCol w="96715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58147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97817">
                  <a:extLst>
                    <a:ext uri="{9D8B030D-6E8A-4147-A177-3AD203B41FA5}">
                      <a16:colId xmlns:a16="http://schemas.microsoft.com/office/drawing/2014/main" val="2714402546"/>
                    </a:ext>
                  </a:extLst>
                </a:gridCol>
              </a:tblGrid>
              <a:tr h="26389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Aft>
                          <a:spcPts val="0"/>
                        </a:spcAft>
                      </a:pPr>
                      <a:r>
                        <a:rPr lang="en-GB" altLang="zh-CN" sz="1400" b="1" kern="120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Acronym</a:t>
                      </a:r>
                      <a:endParaRPr lang="fr-FR" sz="1400" b="1" kern="1200" dirty="0">
                        <a:solidFill>
                          <a:srgbClr val="FFFFFF"/>
                        </a:solidFill>
                        <a:effectLst/>
                        <a:latin typeface="Arial"/>
                        <a:ea typeface="Times New Roman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Objectives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kern="120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  <a:cs typeface="+mn-cs"/>
                        </a:rPr>
                        <a:t>Release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160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N/A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US" sz="12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1200"/>
                        </a:spcAft>
                      </a:pPr>
                      <a:endParaRPr lang="fr-FR" sz="12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/>
                      <a:endParaRPr lang="zh-CN" altLang="zh-CN" sz="12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2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62809107"/>
                  </a:ext>
                </a:extLst>
              </a:tr>
              <a:tr h="678598">
                <a:tc>
                  <a:txBody>
                    <a:bodyPr/>
                    <a:lstStyle/>
                    <a:p>
                      <a:pPr algn="l" fontAlgn="t"/>
                      <a:endParaRPr lang="en-US" sz="12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US" sz="12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1200"/>
                        </a:spcAft>
                      </a:pPr>
                      <a:endParaRPr lang="fr-FR" sz="12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altLang="zh-CN" sz="12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2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1667218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85026804"/>
      </p:ext>
    </p:extLst>
  </p:cSld>
  <p:clrMapOvr>
    <a:masterClrMapping/>
  </p:clrMapOvr>
  <p:transition>
    <p:wipe dir="r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D4788D-BA7C-C841-347C-BDC9E4AB2E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Release 20 Status (1/2)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4451F6E7-3F34-AD59-7CBD-FC220BAF2E71}"/>
              </a:ext>
            </a:extLst>
          </p:cNvPr>
          <p:cNvSpPr txBox="1">
            <a:spLocks/>
          </p:cNvSpPr>
          <p:nvPr/>
        </p:nvSpPr>
        <p:spPr bwMode="auto">
          <a:xfrm>
            <a:off x="371474" y="2050479"/>
            <a:ext cx="11090097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dirty="0"/>
              <a:t>Discussion Papers and/or SIDs for 6G have been submitted to CT3#143 &amp; CT3#144 with proposals to initiate the study work in CT3. Main areas:</a:t>
            </a:r>
          </a:p>
          <a:p>
            <a:pPr lvl="1"/>
            <a:r>
              <a:rPr lang="en-US" sz="2000" dirty="0"/>
              <a:t>AI/AI Agents protocols in 6G</a:t>
            </a:r>
          </a:p>
          <a:p>
            <a:pPr lvl="1"/>
            <a:r>
              <a:rPr lang="en-US" sz="2000" dirty="0"/>
              <a:t>Network Capability Exposure in 6G</a:t>
            </a:r>
          </a:p>
          <a:p>
            <a:pPr lvl="1"/>
            <a:r>
              <a:rPr lang="en-US" sz="2000" dirty="0"/>
              <a:t>Unified Event Exposure in the Core Network</a:t>
            </a:r>
          </a:p>
          <a:p>
            <a:pPr lvl="1"/>
            <a:r>
              <a:rPr lang="en-US" sz="2000" dirty="0"/>
              <a:t>Interworking between 6G Network and Data Networks</a:t>
            </a:r>
          </a:p>
          <a:p>
            <a:r>
              <a:rPr lang="en-US" sz="2400" dirty="0"/>
              <a:t>A conference was organized on October-29 to find a way to progress to:</a:t>
            </a:r>
          </a:p>
          <a:p>
            <a:pPr lvl="1"/>
            <a:r>
              <a:rPr lang="en-GB" sz="2000" dirty="0"/>
              <a:t>Identify a candidate list of areas that require study in CT3.</a:t>
            </a:r>
            <a:endParaRPr lang="en-US" sz="2000" dirty="0"/>
          </a:p>
          <a:p>
            <a:pPr lvl="1"/>
            <a:r>
              <a:rPr lang="en-GB" sz="2000" dirty="0"/>
              <a:t>Get a rough estimation of the support of the companies for the identified areas.</a:t>
            </a:r>
            <a:endParaRPr lang="en-US" sz="2000" dirty="0"/>
          </a:p>
          <a:p>
            <a:pPr lvl="1"/>
            <a:r>
              <a:rPr lang="en-GB" sz="2000" dirty="0"/>
              <a:t>Get initial information of the interest of the companies in the </a:t>
            </a:r>
            <a:r>
              <a:rPr lang="en-GB" sz="2000" dirty="0" err="1"/>
              <a:t>rapporteurship</a:t>
            </a:r>
            <a:r>
              <a:rPr lang="en-GB" sz="2000" dirty="0"/>
              <a:t> of those areas.</a:t>
            </a:r>
            <a:endParaRPr lang="en-US" sz="2000" dirty="0"/>
          </a:p>
          <a:p>
            <a:pPr lvl="1"/>
            <a:r>
              <a:rPr lang="en-GB" sz="2000" dirty="0"/>
              <a:t>Get initial information of when the work can be started.</a:t>
            </a:r>
            <a:endParaRPr lang="en-US" sz="2000" dirty="0"/>
          </a:p>
          <a:p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505780350"/>
      </p:ext>
    </p:extLst>
  </p:cSld>
  <p:clrMapOvr>
    <a:masterClrMapping/>
  </p:clrMapOvr>
  <p:transition>
    <p:wipe dir="r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DA63D87-CD7C-FD17-994F-5BF5F2A8F8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E97D47-46C6-B5C3-CBDD-5D23DC5BAF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Release 20 Status (2/2)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5246435-94C9-F8C8-6A8E-90ECB4270C1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1474" y="2050479"/>
            <a:ext cx="11090097" cy="4351338"/>
          </a:xfrm>
        </p:spPr>
        <p:txBody>
          <a:bodyPr/>
          <a:lstStyle/>
          <a:p>
            <a:r>
              <a:rPr lang="en-US" sz="2400" dirty="0"/>
              <a:t>All SIDs/proposals have been postponed for future meetings</a:t>
            </a:r>
          </a:p>
          <a:p>
            <a:pPr lvl="1"/>
            <a:r>
              <a:rPr lang="en-US" sz="2000" dirty="0"/>
              <a:t>Unified Event Exposure study, CT3 agreed that no work will be initiated in CT3 until some conclusion is reached in CT4.</a:t>
            </a:r>
          </a:p>
          <a:p>
            <a:pPr lvl="1"/>
            <a:r>
              <a:rPr lang="en-US" sz="2000" dirty="0"/>
              <a:t>Different interpretations on stage 2 dependency and when the work can be started in CT3.</a:t>
            </a:r>
          </a:p>
          <a:p>
            <a:pPr lvl="1"/>
            <a:r>
              <a:rPr lang="en-US" sz="2000" dirty="0"/>
              <a:t>Different interpretations on the need of cross-WG SIDs.</a:t>
            </a:r>
          </a:p>
          <a:p>
            <a:pPr lvl="1"/>
            <a:r>
              <a:rPr lang="en-US" sz="2000" dirty="0"/>
              <a:t>Divergences in the scope/work tasks that need to be studied for the proposed SIDs.</a:t>
            </a:r>
          </a:p>
          <a:p>
            <a:r>
              <a:rPr lang="en-US" sz="2400" dirty="0"/>
              <a:t>Companies have been encouraged to initiate offline discussions to find convergent points and start progress.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17202309"/>
      </p:ext>
    </p:extLst>
  </p:cSld>
  <p:clrMapOvr>
    <a:masterClrMapping/>
  </p:clrMapOvr>
  <p:transition>
    <p:wipe dir="r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3392D1-2C3C-4A36-923D-B59C0EA918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182" y="529314"/>
            <a:ext cx="10515600" cy="1325563"/>
          </a:xfrm>
        </p:spPr>
        <p:txBody>
          <a:bodyPr/>
          <a:lstStyle/>
          <a:p>
            <a:r>
              <a:rPr lang="es-ES" altLang="zh-CN" dirty="0"/>
              <a:t>Release 19 Status</a:t>
            </a:r>
            <a:endParaRPr lang="es-E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E155232-FDB5-4FCF-8D65-33C4D8EB6FA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1905" y="1854877"/>
            <a:ext cx="11795295" cy="4539712"/>
          </a:xfrm>
        </p:spPr>
        <p:txBody>
          <a:bodyPr/>
          <a:lstStyle/>
          <a:p>
            <a:r>
              <a:rPr lang="es-ES" altLang="zh-CN" sz="2000" dirty="0" err="1"/>
              <a:t>Release</a:t>
            </a:r>
            <a:r>
              <a:rPr lang="es-ES" altLang="zh-CN" sz="2000" dirty="0"/>
              <a:t> 19 </a:t>
            </a:r>
            <a:r>
              <a:rPr lang="en-US" altLang="zh-CN" sz="2000" dirty="0"/>
              <a:t>is now declared completely frozen (including </a:t>
            </a:r>
            <a:r>
              <a:rPr lang="en-US" altLang="zh-CN" sz="2000" dirty="0" err="1"/>
              <a:t>OpenAPI</a:t>
            </a:r>
            <a:r>
              <a:rPr lang="en-US" altLang="zh-CN" sz="2000" dirty="0"/>
              <a:t> specifications).</a:t>
            </a:r>
            <a:endParaRPr lang="es-ES" altLang="zh-CN" sz="2000" dirty="0"/>
          </a:p>
          <a:p>
            <a:r>
              <a:rPr lang="es-ES" altLang="zh-CN" sz="2000" dirty="0"/>
              <a:t>Agreement or endorsement of new/revised Rel-19 WIDs: </a:t>
            </a:r>
          </a:p>
          <a:p>
            <a:pPr lvl="1"/>
            <a:r>
              <a:rPr lang="es-ES" altLang="zh-CN" sz="2000" dirty="0"/>
              <a:t>1 </a:t>
            </a:r>
            <a:r>
              <a:rPr lang="es-ES" altLang="zh-CN" sz="2000" dirty="0" err="1"/>
              <a:t>revised</a:t>
            </a:r>
            <a:r>
              <a:rPr lang="es-ES" altLang="zh-CN" sz="2000" dirty="0"/>
              <a:t> WID (i.e. </a:t>
            </a:r>
            <a:r>
              <a:rPr lang="en-US" altLang="zh-CN" sz="2000" dirty="0"/>
              <a:t>UAS_Ph3 </a:t>
            </a:r>
            <a:r>
              <a:rPr lang="es-ES" altLang="zh-CN" sz="2000" dirty="0"/>
              <a:t>) </a:t>
            </a:r>
            <a:r>
              <a:rPr lang="en-US" altLang="zh-CN" sz="2000" dirty="0"/>
              <a:t>is agreed.</a:t>
            </a:r>
            <a:endParaRPr lang="es-ES" altLang="zh-CN" sz="1600" dirty="0"/>
          </a:p>
          <a:p>
            <a:pPr lvl="1"/>
            <a:r>
              <a:rPr lang="es-ES" altLang="zh-CN" sz="2000" dirty="0"/>
              <a:t>3 revised WIDs (i.e. </a:t>
            </a:r>
            <a:r>
              <a:rPr lang="en-US" altLang="zh-CN" sz="2000" dirty="0"/>
              <a:t>IMS_RES-CT, NG_RTC_Ph2, </a:t>
            </a:r>
            <a:r>
              <a:rPr lang="en-US" altLang="zh-CN" sz="2000" dirty="0" err="1"/>
              <a:t>AIML_App</a:t>
            </a:r>
            <a:r>
              <a:rPr lang="en-US" altLang="zh-CN" sz="2000" dirty="0"/>
              <a:t>) </a:t>
            </a:r>
            <a:r>
              <a:rPr lang="es-ES" altLang="zh-CN" sz="2000" dirty="0"/>
              <a:t>are </a:t>
            </a:r>
            <a:r>
              <a:rPr lang="es-ES" altLang="zh-CN" sz="2000" dirty="0" err="1"/>
              <a:t>endorsed</a:t>
            </a:r>
            <a:r>
              <a:rPr lang="es-ES" altLang="zh-CN" sz="2000" dirty="0"/>
              <a:t>.</a:t>
            </a:r>
          </a:p>
          <a:p>
            <a:r>
              <a:rPr lang="en-US" altLang="zh-CN" sz="2000" dirty="0"/>
              <a:t>5 new TS (not under change control) in CT3 are sent for Approval.</a:t>
            </a:r>
          </a:p>
          <a:p>
            <a:r>
              <a:rPr lang="en-US" altLang="zh-CN" sz="2000" dirty="0"/>
              <a:t>Several LSs from CT3#143 &amp; CT3#144 meetings sent to SA2/SA6 for stage 2 clarifications.</a:t>
            </a:r>
          </a:p>
          <a:p>
            <a:r>
              <a:rPr lang="en-US" altLang="zh-CN" sz="2000" dirty="0"/>
              <a:t>Considering the freeze of the release in this Plenary cycle and a majority of companies supporting C3-255506, a W</a:t>
            </a:r>
            <a:r>
              <a:rPr lang="en-US" sz="2000" dirty="0"/>
              <a:t>orking Agreement is declared for agreeing on that CR. </a:t>
            </a:r>
            <a:endParaRPr lang="en-US" altLang="zh-CN" sz="1600" dirty="0"/>
          </a:p>
          <a:p>
            <a:r>
              <a:rPr lang="en-US" altLang="zh-CN" sz="2000" dirty="0"/>
              <a:t>Other controversial topics have been fortunately concluded:</a:t>
            </a:r>
          </a:p>
          <a:p>
            <a:pPr lvl="1"/>
            <a:r>
              <a:rPr lang="en-US" altLang="zh-CN" sz="1600" dirty="0"/>
              <a:t>LMF-based AI/ML positioning indication for NWDAF under AIML_CN WI has been concluded without the need of the planned technical voting, after an extraordinary effort of finding an alternative solution.</a:t>
            </a:r>
          </a:p>
          <a:p>
            <a:pPr lvl="1"/>
            <a:r>
              <a:rPr lang="en-US" altLang="zh-CN" sz="1600" dirty="0"/>
              <a:t>Solution for the handling of nonce counter and IANA registration for MRI packet transforms under XRM_Ph2 have been agreed.</a:t>
            </a:r>
          </a:p>
          <a:p>
            <a:pPr lvl="1"/>
            <a:endParaRPr lang="en-US" altLang="zh-CN" sz="1600" dirty="0"/>
          </a:p>
        </p:txBody>
      </p:sp>
    </p:spTree>
    <p:extLst>
      <p:ext uri="{BB962C8B-B14F-4D97-AF65-F5344CB8AC3E}">
        <p14:creationId xmlns:p14="http://schemas.microsoft.com/office/powerpoint/2010/main" val="611563652"/>
      </p:ext>
    </p:extLst>
  </p:cSld>
  <p:clrMapOvr>
    <a:masterClrMapping/>
  </p:clrMapOvr>
  <p:transition>
    <p:wipe dir="r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3392D1-2C3C-4A36-923D-B59C0EA918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0405" y="529314"/>
            <a:ext cx="10515600" cy="1325563"/>
          </a:xfrm>
        </p:spPr>
        <p:txBody>
          <a:bodyPr/>
          <a:lstStyle/>
          <a:p>
            <a:r>
              <a:rPr lang="es-ES" altLang="zh-CN" dirty="0"/>
              <a:t>Pre-</a:t>
            </a:r>
            <a:r>
              <a:rPr lang="es-ES" altLang="zh-CN" dirty="0" err="1"/>
              <a:t>Release</a:t>
            </a:r>
            <a:r>
              <a:rPr lang="es-ES" altLang="zh-CN" dirty="0"/>
              <a:t> 19 Status</a:t>
            </a:r>
            <a:endParaRPr lang="es-E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E155232-FDB5-4FCF-8D65-33C4D8EB6FA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60405" y="2016802"/>
            <a:ext cx="11183176" cy="4539712"/>
          </a:xfrm>
        </p:spPr>
        <p:txBody>
          <a:bodyPr/>
          <a:lstStyle/>
          <a:p>
            <a:r>
              <a:rPr lang="es-ES" altLang="zh-CN" sz="2400" dirty="0" err="1"/>
              <a:t>Number</a:t>
            </a:r>
            <a:r>
              <a:rPr lang="es-ES" altLang="zh-CN" sz="2400" dirty="0"/>
              <a:t> </a:t>
            </a:r>
            <a:r>
              <a:rPr lang="es-ES" altLang="zh-CN" sz="2400" dirty="0" err="1"/>
              <a:t>of</a:t>
            </a:r>
            <a:r>
              <a:rPr lang="es-ES" altLang="zh-CN" sz="2400" dirty="0"/>
              <a:t> pre-</a:t>
            </a:r>
            <a:r>
              <a:rPr lang="es-ES" altLang="zh-CN" sz="2400" dirty="0" err="1"/>
              <a:t>Release</a:t>
            </a:r>
            <a:r>
              <a:rPr lang="es-ES" altLang="zh-CN" sz="2400" dirty="0"/>
              <a:t> 19 </a:t>
            </a:r>
            <a:r>
              <a:rPr lang="es-ES" altLang="zh-CN" sz="2400" dirty="0" err="1"/>
              <a:t>contributions</a:t>
            </a:r>
            <a:r>
              <a:rPr lang="es-ES" altLang="zh-CN" sz="2400" dirty="0"/>
              <a:t> </a:t>
            </a:r>
            <a:r>
              <a:rPr lang="es-ES" altLang="zh-CN" sz="2400" dirty="0" err="1"/>
              <a:t>is</a:t>
            </a:r>
            <a:r>
              <a:rPr lang="es-ES" altLang="zh-CN" sz="2400" dirty="0"/>
              <a:t> </a:t>
            </a:r>
            <a:r>
              <a:rPr lang="es-ES" altLang="zh-CN" sz="2400" dirty="0" err="1"/>
              <a:t>being</a:t>
            </a:r>
            <a:r>
              <a:rPr lang="es-ES" altLang="zh-CN" sz="2400" dirty="0"/>
              <a:t> </a:t>
            </a:r>
            <a:r>
              <a:rPr lang="es-ES" altLang="zh-CN" sz="2400" dirty="0" err="1"/>
              <a:t>reduced</a:t>
            </a:r>
            <a:r>
              <a:rPr lang="es-ES" altLang="zh-CN" sz="2400" dirty="0"/>
              <a:t> </a:t>
            </a:r>
            <a:r>
              <a:rPr lang="es-ES" altLang="zh-CN" sz="2400" dirty="0" err="1"/>
              <a:t>significantly</a:t>
            </a:r>
            <a:r>
              <a:rPr lang="es-ES" altLang="zh-CN" sz="2400" dirty="0"/>
              <a:t>: </a:t>
            </a:r>
          </a:p>
          <a:p>
            <a:r>
              <a:rPr lang="es-ES" altLang="zh-CN" sz="2400" dirty="0"/>
              <a:t>2 Cat-F </a:t>
            </a:r>
            <a:r>
              <a:rPr lang="es-ES" altLang="zh-CN" sz="2400" dirty="0" err="1"/>
              <a:t>CRs</a:t>
            </a:r>
            <a:r>
              <a:rPr lang="es-ES" altLang="zh-CN" sz="2400" dirty="0"/>
              <a:t> (TEI16, 5GC_Ph1-C; </a:t>
            </a:r>
            <a:r>
              <a:rPr lang="es-ES" altLang="zh-CN" sz="2400" dirty="0" err="1"/>
              <a:t>Vertical_LAN</a:t>
            </a:r>
            <a:r>
              <a:rPr lang="es-ES" altLang="zh-CN" sz="2400" dirty="0"/>
              <a:t>) </a:t>
            </a:r>
            <a:r>
              <a:rPr lang="es-ES" altLang="zh-CN" sz="2400" dirty="0" err="1"/>
              <a:t>agreed</a:t>
            </a:r>
            <a:r>
              <a:rPr lang="es-ES" altLang="zh-CN" sz="2400" dirty="0"/>
              <a:t> </a:t>
            </a:r>
            <a:r>
              <a:rPr lang="es-ES" altLang="zh-CN" sz="2400" dirty="0" err="1"/>
              <a:t>for</a:t>
            </a:r>
            <a:r>
              <a:rPr lang="es-ES" altLang="zh-CN" sz="2400" dirty="0"/>
              <a:t> </a:t>
            </a:r>
            <a:r>
              <a:rPr lang="es-ES" altLang="zh-CN" sz="2400" dirty="0" err="1"/>
              <a:t>Release</a:t>
            </a:r>
            <a:r>
              <a:rPr lang="es-ES" altLang="zh-CN" sz="2400" dirty="0"/>
              <a:t> 16.</a:t>
            </a:r>
          </a:p>
          <a:p>
            <a:r>
              <a:rPr lang="es-ES" altLang="zh-CN" sz="2400" dirty="0"/>
              <a:t>2 Cat-F </a:t>
            </a:r>
            <a:r>
              <a:rPr lang="es-ES" altLang="zh-CN" sz="2400" dirty="0" err="1"/>
              <a:t>CRs</a:t>
            </a:r>
            <a:r>
              <a:rPr lang="es-ES" altLang="zh-CN" sz="2400" dirty="0"/>
              <a:t> (eNA_Ph2; en5GPccSer17) </a:t>
            </a:r>
            <a:r>
              <a:rPr lang="es-ES" altLang="zh-CN" sz="2400" dirty="0" err="1"/>
              <a:t>agreed</a:t>
            </a:r>
            <a:r>
              <a:rPr lang="es-ES" altLang="zh-CN" sz="2400" dirty="0"/>
              <a:t> </a:t>
            </a:r>
            <a:r>
              <a:rPr lang="es-ES" altLang="zh-CN" sz="2400" dirty="0" err="1"/>
              <a:t>for</a:t>
            </a:r>
            <a:r>
              <a:rPr lang="es-ES" altLang="zh-CN" sz="2400" dirty="0"/>
              <a:t> </a:t>
            </a:r>
            <a:r>
              <a:rPr lang="es-ES" altLang="zh-CN" sz="2400" dirty="0" err="1"/>
              <a:t>Release</a:t>
            </a:r>
            <a:r>
              <a:rPr lang="es-ES" altLang="zh-CN" sz="2400" dirty="0"/>
              <a:t> 17.</a:t>
            </a:r>
          </a:p>
          <a:p>
            <a:r>
              <a:rPr lang="es-ES" altLang="zh-CN" sz="2400" dirty="0"/>
              <a:t>3 Cat-F </a:t>
            </a:r>
            <a:r>
              <a:rPr lang="es-ES" altLang="zh-CN" sz="2400" dirty="0" err="1"/>
              <a:t>CRs</a:t>
            </a:r>
            <a:r>
              <a:rPr lang="es-ES" altLang="zh-CN" sz="2400" dirty="0"/>
              <a:t> (eNA_Ph3; TEI18, en5GPccSer; XRM) </a:t>
            </a:r>
            <a:r>
              <a:rPr lang="es-ES" altLang="zh-CN" sz="2400" dirty="0" err="1"/>
              <a:t>agreed</a:t>
            </a:r>
            <a:r>
              <a:rPr lang="es-ES" altLang="zh-CN" sz="2400" dirty="0"/>
              <a:t> </a:t>
            </a:r>
            <a:r>
              <a:rPr lang="es-ES" altLang="zh-CN" sz="2400" dirty="0" err="1"/>
              <a:t>for</a:t>
            </a:r>
            <a:r>
              <a:rPr lang="es-ES" altLang="zh-CN" sz="2400" dirty="0"/>
              <a:t> </a:t>
            </a:r>
            <a:r>
              <a:rPr lang="es-ES" altLang="zh-CN" sz="2400" dirty="0" err="1"/>
              <a:t>Release</a:t>
            </a:r>
            <a:r>
              <a:rPr lang="es-ES" altLang="zh-CN" sz="2400"/>
              <a:t> 18.</a:t>
            </a:r>
            <a:endParaRPr lang="es-ES" altLang="zh-CN" sz="2400" dirty="0"/>
          </a:p>
          <a:p>
            <a:pPr marL="0" indent="0">
              <a:buNone/>
            </a:pPr>
            <a:endParaRPr lang="es-ES" altLang="zh-CN" sz="2400" dirty="0"/>
          </a:p>
          <a:p>
            <a:pPr marL="0" indent="0">
              <a:buNone/>
            </a:pPr>
            <a:endParaRPr lang="es-ES" altLang="zh-CN" sz="1800" dirty="0"/>
          </a:p>
          <a:p>
            <a:endParaRPr lang="es-ES" altLang="zh-CN" sz="1800" dirty="0"/>
          </a:p>
          <a:p>
            <a:endParaRPr lang="es-ES" altLang="zh-CN" sz="1800" dirty="0"/>
          </a:p>
          <a:p>
            <a:endParaRPr lang="es-ES" altLang="zh-CN" sz="1800" dirty="0"/>
          </a:p>
          <a:p>
            <a:pPr marL="0" indent="0">
              <a:buNone/>
            </a:pP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699248625"/>
      </p:ext>
    </p:extLst>
  </p:cSld>
  <p:clrMapOvr>
    <a:masterClrMapping/>
  </p:clrMapOvr>
  <p:transition>
    <p:wipe dir="r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26308" y="430301"/>
            <a:ext cx="10515600" cy="1325563"/>
          </a:xfrm>
        </p:spPr>
        <p:txBody>
          <a:bodyPr/>
          <a:lstStyle/>
          <a:p>
            <a:r>
              <a:rPr lang="en-US" dirty="0"/>
              <a:t>Backward Incompatible Changes</a:t>
            </a:r>
          </a:p>
        </p:txBody>
      </p:sp>
      <p:sp>
        <p:nvSpPr>
          <p:cNvPr id="4" name="Espace réservé du contenu 2">
            <a:extLst>
              <a:ext uri="{FF2B5EF4-FFF2-40B4-BE49-F238E27FC236}">
                <a16:creationId xmlns:a16="http://schemas.microsoft.com/office/drawing/2014/main" id="{06030EBC-3C9D-A983-D00B-2BC5098ECA57}"/>
              </a:ext>
            </a:extLst>
          </p:cNvPr>
          <p:cNvSpPr txBox="1">
            <a:spLocks/>
          </p:cNvSpPr>
          <p:nvPr/>
        </p:nvSpPr>
        <p:spPr bwMode="auto">
          <a:xfrm>
            <a:off x="467710" y="1940316"/>
            <a:ext cx="10752740" cy="23589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80000"/>
              </a:lnSpc>
              <a:defRPr/>
            </a:pPr>
            <a:r>
              <a:rPr lang="en-GB" altLang="zh-CN" sz="2400" kern="1000" dirty="0">
                <a:ea typeface="MS PGothic" panose="020B0600070205080204" pitchFamily="34" charset="-128"/>
                <a:cs typeface="Arial" panose="020B0604020202020204" pitchFamily="34" charset="0"/>
              </a:rPr>
              <a:t>None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9592917"/>
      </p:ext>
    </p:extLst>
  </p:cSld>
  <p:clrMapOvr>
    <a:masterClrMapping/>
  </p:clrMapOvr>
  <p:transition>
    <p:wipe dir="r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26308" y="430301"/>
            <a:ext cx="10515600" cy="1325563"/>
          </a:xfrm>
        </p:spPr>
        <p:txBody>
          <a:bodyPr/>
          <a:lstStyle/>
          <a:p>
            <a:r>
              <a:rPr lang="en-US" dirty="0"/>
              <a:t>For Information to CT </a:t>
            </a:r>
          </a:p>
        </p:txBody>
      </p:sp>
      <p:sp>
        <p:nvSpPr>
          <p:cNvPr id="4" name="Espace réservé du contenu 2">
            <a:extLst>
              <a:ext uri="{FF2B5EF4-FFF2-40B4-BE49-F238E27FC236}">
                <a16:creationId xmlns:a16="http://schemas.microsoft.com/office/drawing/2014/main" id="{06030EBC-3C9D-A983-D00B-2BC5098ECA57}"/>
              </a:ext>
            </a:extLst>
          </p:cNvPr>
          <p:cNvSpPr txBox="1">
            <a:spLocks/>
          </p:cNvSpPr>
          <p:nvPr/>
        </p:nvSpPr>
        <p:spPr bwMode="auto">
          <a:xfrm>
            <a:off x="467710" y="1940316"/>
            <a:ext cx="10752740" cy="23589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80000"/>
              </a:lnSpc>
              <a:defRPr/>
            </a:pPr>
            <a:r>
              <a:rPr lang="en-US" altLang="zh-CN" sz="2400" kern="1000" dirty="0">
                <a:ea typeface="MS PGothic" panose="020B0600070205080204" pitchFamily="34" charset="-128"/>
                <a:cs typeface="Arial" panose="020B0604020202020204" pitchFamily="34" charset="0"/>
              </a:rPr>
              <a:t>CT3 work focused on:</a:t>
            </a:r>
          </a:p>
          <a:p>
            <a:pPr lvl="1">
              <a:lnSpc>
                <a:spcPct val="80000"/>
              </a:lnSpc>
              <a:defRPr/>
            </a:pPr>
            <a:r>
              <a:rPr lang="en-US" altLang="zh-CN" kern="1000" dirty="0">
                <a:ea typeface="MS PGothic" panose="020B0600070205080204" pitchFamily="34" charset="-128"/>
                <a:cs typeface="Arial" panose="020B0604020202020204" pitchFamily="34" charset="0"/>
              </a:rPr>
              <a:t>Completion of work for Release 19, aligning with stage 2 and correcting identified issues.</a:t>
            </a:r>
          </a:p>
          <a:p>
            <a:pPr lvl="1">
              <a:lnSpc>
                <a:spcPct val="80000"/>
              </a:lnSpc>
              <a:defRPr/>
            </a:pPr>
            <a:r>
              <a:rPr lang="en-US" altLang="zh-CN" kern="1000" dirty="0">
                <a:ea typeface="MS PGothic" panose="020B0600070205080204" pitchFamily="34" charset="-128"/>
                <a:cs typeface="Arial" panose="020B0604020202020204" pitchFamily="34" charset="0"/>
              </a:rPr>
              <a:t>Agreement and endorsement of revised Release 19 Work Items.</a:t>
            </a:r>
          </a:p>
          <a:p>
            <a:pPr lvl="1">
              <a:lnSpc>
                <a:spcPct val="80000"/>
              </a:lnSpc>
              <a:defRPr/>
            </a:pPr>
            <a:r>
              <a:rPr lang="en-US" altLang="zh-CN" kern="1000" dirty="0">
                <a:ea typeface="MS PGothic" panose="020B0600070205080204" pitchFamily="34" charset="-128"/>
                <a:cs typeface="Arial" panose="020B0604020202020204" pitchFamily="34" charset="0"/>
              </a:rPr>
              <a:t>Initiating the discussions on the areas that can be studied in 6G for Release 20.</a:t>
            </a:r>
          </a:p>
          <a:p>
            <a:pPr lvl="1">
              <a:lnSpc>
                <a:spcPct val="80000"/>
              </a:lnSpc>
              <a:defRPr/>
            </a:pPr>
            <a:r>
              <a:rPr lang="en-US" altLang="zh-CN" kern="1000" dirty="0">
                <a:ea typeface="MS PGothic" panose="020B0600070205080204" pitchFamily="34" charset="-128"/>
                <a:cs typeface="Arial" panose="020B0604020202020204" pitchFamily="34" charset="0"/>
              </a:rPr>
              <a:t>Bringing corrections for previous releases.</a:t>
            </a:r>
            <a:endParaRPr lang="en-US" altLang="zh-CN" sz="2000" kern="1000" dirty="0">
              <a:ea typeface="MS PGothic" panose="020B0600070205080204" pitchFamily="34" charset="-128"/>
              <a:cs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r>
              <a:rPr lang="en-US" altLang="zh-CN" sz="2400" kern="1000" dirty="0">
                <a:ea typeface="MS PGothic" panose="020B0600070205080204" pitchFamily="34" charset="-128"/>
                <a:cs typeface="Arial" panose="020B0604020202020204" pitchFamily="34" charset="0"/>
              </a:rPr>
              <a:t>Working Agreement declared for </a:t>
            </a:r>
            <a:r>
              <a:rPr lang="en-US" altLang="zh-CN" sz="2400" dirty="0"/>
              <a:t>C3-255506.</a:t>
            </a:r>
          </a:p>
          <a:p>
            <a:pPr>
              <a:lnSpc>
                <a:spcPct val="80000"/>
              </a:lnSpc>
              <a:defRPr/>
            </a:pPr>
            <a:r>
              <a:rPr lang="en-US" altLang="zh-CN" sz="2400" dirty="0"/>
              <a:t>Other controversial issues have been concluded in this Plenary cycle based on consensus.</a:t>
            </a:r>
          </a:p>
          <a:p>
            <a:pPr>
              <a:lnSpc>
                <a:spcPct val="80000"/>
              </a:lnSpc>
              <a:defRPr/>
            </a:pPr>
            <a:r>
              <a:rPr lang="en-US" altLang="zh-CN" sz="2400" kern="1000" dirty="0">
                <a:ea typeface="MS PGothic" panose="020B0600070205080204" pitchFamily="34" charset="-128"/>
                <a:cs typeface="Arial" panose="020B0604020202020204" pitchFamily="34" charset="0"/>
              </a:rPr>
              <a:t>Some corrections will still be needed for Release 19 based on the SA2/SA6 LS Replies.</a:t>
            </a:r>
          </a:p>
          <a:p>
            <a:pPr marL="0" indent="0">
              <a:lnSpc>
                <a:spcPct val="80000"/>
              </a:lnSpc>
              <a:buNone/>
              <a:defRPr/>
            </a:pPr>
            <a:endParaRPr lang="en-US" altLang="zh-CN" sz="2400" kern="1000" dirty="0">
              <a:ea typeface="MS PGothic" panose="020B0600070205080204" pitchFamily="34" charset="-128"/>
              <a:cs typeface="Arial" panose="020B0604020202020204" pitchFamily="34" charset="0"/>
            </a:endParaRPr>
          </a:p>
          <a:p>
            <a:pPr>
              <a:buFont typeface="Wingdings" panose="05000000000000000000" pitchFamily="2" charset="2"/>
              <a:buChar char="q"/>
              <a:defRPr/>
            </a:pPr>
            <a:endParaRPr lang="en-GB" altLang="es-ES" sz="2000" dirty="0">
              <a:ea typeface="宋体" panose="02010600030101010101" pitchFamily="2" charset="-122"/>
            </a:endParaRPr>
          </a:p>
          <a:p>
            <a:pPr marL="0" indent="0">
              <a:lnSpc>
                <a:spcPct val="80000"/>
              </a:lnSpc>
              <a:buFontTx/>
              <a:buNone/>
              <a:defRPr/>
            </a:pPr>
            <a:endParaRPr lang="en-US" altLang="zh-CN" sz="1600" dirty="0">
              <a:latin typeface="Arial" panose="020B0604020202020204" pitchFamily="34" charset="0"/>
              <a:ea typeface="MS PGothic" panose="020B0600070205080204" pitchFamily="34" charset="-128"/>
              <a:cs typeface="Arial" panose="020B0604020202020204" pitchFamily="34" charset="0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90974178"/>
      </p:ext>
    </p:extLst>
  </p:cSld>
  <p:clrMapOvr>
    <a:masterClrMapping/>
  </p:clrMapOvr>
  <p:transition>
    <p:wipe dir="r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1">
            <a:extLst>
              <a:ext uri="{FF2B5EF4-FFF2-40B4-BE49-F238E27FC236}">
                <a16:creationId xmlns:a16="http://schemas.microsoft.com/office/drawing/2014/main" id="{C64ED237-014D-71A5-3AF3-6AFC68DD72CA}"/>
              </a:ext>
            </a:extLst>
          </p:cNvPr>
          <p:cNvSpPr txBox="1">
            <a:spLocks/>
          </p:cNvSpPr>
          <p:nvPr/>
        </p:nvSpPr>
        <p:spPr bwMode="auto">
          <a:xfrm>
            <a:off x="426308" y="430301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r>
              <a:rPr lang="en-US" dirty="0"/>
              <a:t>For Action to CT 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67710" y="1940316"/>
            <a:ext cx="10752740" cy="2358917"/>
          </a:xfrm>
        </p:spPr>
        <p:txBody>
          <a:bodyPr/>
          <a:lstStyle/>
          <a:p>
            <a:r>
              <a:rPr lang="en-US" sz="2400" dirty="0"/>
              <a:t>Approval of the submitted CT3 </a:t>
            </a:r>
            <a:r>
              <a:rPr lang="en-US" sz="2400" dirty="0" err="1"/>
              <a:t>ToR</a:t>
            </a:r>
            <a:r>
              <a:rPr lang="en-US" sz="2400" dirty="0"/>
              <a:t>, as discussed in the CT Reflector.</a:t>
            </a:r>
          </a:p>
          <a:p>
            <a:r>
              <a:rPr lang="en-US" sz="2400" dirty="0"/>
              <a:t>Decision on how to proceed with MPS4msg WI, reported as 96% concluded in CT3.</a:t>
            </a:r>
          </a:p>
          <a:p>
            <a:r>
              <a:rPr lang="es-ES" altLang="zh-CN" sz="2400" dirty="0" err="1"/>
              <a:t>Require</a:t>
            </a:r>
            <a:r>
              <a:rPr lang="es-ES" altLang="zh-CN" sz="2400" dirty="0"/>
              <a:t> </a:t>
            </a:r>
            <a:r>
              <a:rPr lang="es-ES" altLang="zh-CN" sz="2400" dirty="0" err="1"/>
              <a:t>stage</a:t>
            </a:r>
            <a:r>
              <a:rPr lang="es-ES" altLang="zh-CN" sz="2400" dirty="0"/>
              <a:t> 2 WGs </a:t>
            </a:r>
            <a:r>
              <a:rPr lang="es-ES" altLang="zh-CN" sz="2400" dirty="0" err="1"/>
              <a:t>to</a:t>
            </a:r>
            <a:r>
              <a:rPr lang="es-ES" altLang="zh-CN" sz="2400" dirty="0"/>
              <a:t> </a:t>
            </a:r>
            <a:r>
              <a:rPr lang="es-ES" altLang="zh-CN" sz="2400" dirty="0" err="1"/>
              <a:t>provide</a:t>
            </a:r>
            <a:r>
              <a:rPr lang="es-ES" altLang="zh-CN" sz="2400" dirty="0"/>
              <a:t> LS </a:t>
            </a:r>
            <a:r>
              <a:rPr lang="es-ES" altLang="zh-CN" sz="2400" dirty="0" err="1"/>
              <a:t>Replies</a:t>
            </a:r>
            <a:r>
              <a:rPr lang="es-ES" altLang="zh-CN" sz="2400" dirty="0"/>
              <a:t> </a:t>
            </a:r>
            <a:r>
              <a:rPr lang="es-ES" altLang="zh-CN" sz="2400" dirty="0" err="1"/>
              <a:t>to</a:t>
            </a:r>
            <a:r>
              <a:rPr lang="es-ES" altLang="zh-CN" sz="2400" dirty="0"/>
              <a:t> </a:t>
            </a:r>
            <a:r>
              <a:rPr lang="es-ES" altLang="zh-CN" sz="2400" dirty="0" err="1"/>
              <a:t>the</a:t>
            </a:r>
            <a:r>
              <a:rPr lang="es-ES" altLang="zh-CN" sz="2400" dirty="0"/>
              <a:t> open </a:t>
            </a:r>
            <a:r>
              <a:rPr lang="es-ES" altLang="zh-CN" sz="2400" dirty="0" err="1"/>
              <a:t>topics</a:t>
            </a:r>
            <a:r>
              <a:rPr lang="es-ES" altLang="zh-CN" sz="2400" dirty="0"/>
              <a:t> </a:t>
            </a:r>
            <a:r>
              <a:rPr lang="es-ES" altLang="zh-CN" sz="2400" dirty="0" err="1"/>
              <a:t>that</a:t>
            </a:r>
            <a:r>
              <a:rPr lang="es-ES" altLang="zh-CN" sz="2400" dirty="0"/>
              <a:t> </a:t>
            </a:r>
            <a:r>
              <a:rPr lang="es-ES" altLang="zh-CN" sz="2400" dirty="0" err="1"/>
              <a:t>require</a:t>
            </a:r>
            <a:r>
              <a:rPr lang="es-ES" altLang="zh-CN" sz="2400" dirty="0"/>
              <a:t> </a:t>
            </a:r>
            <a:r>
              <a:rPr lang="es-ES" altLang="zh-CN" sz="2400" dirty="0" err="1"/>
              <a:t>to</a:t>
            </a:r>
            <a:r>
              <a:rPr lang="es-ES" altLang="zh-CN" sz="2400" dirty="0"/>
              <a:t> be </a:t>
            </a:r>
            <a:r>
              <a:rPr lang="es-ES" altLang="zh-CN" sz="2400" dirty="0" err="1"/>
              <a:t>concluded</a:t>
            </a:r>
            <a:r>
              <a:rPr lang="es-ES" altLang="zh-CN" sz="2400" dirty="0"/>
              <a:t> in CT3. </a:t>
            </a:r>
          </a:p>
        </p:txBody>
      </p:sp>
    </p:spTree>
    <p:extLst>
      <p:ext uri="{BB962C8B-B14F-4D97-AF65-F5344CB8AC3E}">
        <p14:creationId xmlns:p14="http://schemas.microsoft.com/office/powerpoint/2010/main" val="3484087205"/>
      </p:ext>
    </p:extLst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>
          <a:xfrm>
            <a:off x="605513" y="405925"/>
            <a:ext cx="10515600" cy="1325563"/>
          </a:xfrm>
        </p:spPr>
        <p:txBody>
          <a:bodyPr/>
          <a:lstStyle/>
          <a:p>
            <a:r>
              <a:rPr lang="en-GB" altLang="en-US" dirty="0"/>
              <a:t>TSG CT WG3 Officials</a:t>
            </a:r>
          </a:p>
        </p:txBody>
      </p:sp>
      <p:sp>
        <p:nvSpPr>
          <p:cNvPr id="4100" name="Content Placeholder 2"/>
          <p:cNvSpPr txBox="1">
            <a:spLocks/>
          </p:cNvSpPr>
          <p:nvPr/>
        </p:nvSpPr>
        <p:spPr bwMode="auto">
          <a:xfrm>
            <a:off x="7248223" y="1979496"/>
            <a:ext cx="4103518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Yue SUN</a:t>
            </a:r>
            <a:endParaRPr lang="fr-FR" altLang="en-US" sz="1800" b="1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CT3 Vice Chair</a:t>
            </a:r>
            <a:br>
              <a:rPr lang="fr-FR" altLang="en-US" sz="1800" dirty="0"/>
            </a:br>
            <a:r>
              <a:rPr lang="en-US" altLang="en-US" sz="1800" dirty="0">
                <a:hlinkClick r:id="rId4"/>
              </a:rPr>
              <a:t>suny20@chinatelecom.cn</a:t>
            </a:r>
            <a:r>
              <a:rPr lang="en-US" altLang="en-US" sz="1800" dirty="0"/>
              <a:t> </a:t>
            </a: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4101" name="Content Placeholder 2"/>
          <p:cNvSpPr txBox="1">
            <a:spLocks/>
          </p:cNvSpPr>
          <p:nvPr/>
        </p:nvSpPr>
        <p:spPr bwMode="auto">
          <a:xfrm>
            <a:off x="7248223" y="3955551"/>
            <a:ext cx="4041100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buNone/>
            </a:pPr>
            <a:r>
              <a:rPr lang="en-US" altLang="zh-CN" sz="1800" dirty="0"/>
              <a:t>Apostolos Papageorgiou</a:t>
            </a:r>
          </a:p>
          <a:p>
            <a:pPr>
              <a:buNone/>
            </a:pPr>
            <a:r>
              <a:rPr lang="fr-FR" altLang="en-US" sz="1800" dirty="0"/>
              <a:t>CT3 Vice 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 </a:t>
            </a:r>
            <a:r>
              <a:rPr lang="fr-FR" altLang="en-US" sz="1800" dirty="0">
                <a:hlinkClick r:id="rId5"/>
              </a:rPr>
              <a:t>apostolos.papageorgiou@NOKIA.COM</a:t>
            </a:r>
            <a:r>
              <a:rPr lang="fr-FR" altLang="en-US" sz="1800" dirty="0"/>
              <a:t> </a:t>
            </a:r>
          </a:p>
          <a:p>
            <a:pPr>
              <a:buFontTx/>
              <a:buNone/>
            </a:pPr>
            <a:endParaRPr lang="en-US" altLang="en-US" sz="1800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42EC52A-6723-4BDA-8917-B92EE2709968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9754" y="1991526"/>
            <a:ext cx="1236181" cy="1608410"/>
          </a:xfrm>
          <a:prstGeom prst="rect">
            <a:avLst/>
          </a:prstGeom>
        </p:spPr>
      </p:pic>
      <p:sp>
        <p:nvSpPr>
          <p:cNvPr id="12" name="Content Placeholder 2"/>
          <p:cNvSpPr txBox="1">
            <a:spLocks/>
          </p:cNvSpPr>
          <p:nvPr/>
        </p:nvSpPr>
        <p:spPr bwMode="auto">
          <a:xfrm>
            <a:off x="1993467" y="3955551"/>
            <a:ext cx="3343275" cy="13849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Dongwook Kim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 err="1"/>
              <a:t>Secretary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MCC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de-DE" altLang="en-US" sz="1800" dirty="0">
                <a:hlinkClick r:id="rId7"/>
              </a:rPr>
              <a:t>Dongwook.Kim@etsi.org</a:t>
            </a:r>
            <a:r>
              <a:rPr lang="de-DE" altLang="en-US" sz="1800" dirty="0"/>
              <a:t> </a:t>
            </a:r>
            <a:endParaRPr lang="en-US" altLang="en-US" sz="1800" dirty="0">
              <a:solidFill>
                <a:srgbClr val="FF0000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800" dirty="0">
              <a:solidFill>
                <a:srgbClr val="FF0000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800" dirty="0">
              <a:solidFill>
                <a:srgbClr val="FF0000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800" dirty="0"/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654" t="10090" r="15327" b="26748"/>
          <a:stretch/>
        </p:blipFill>
        <p:spPr>
          <a:xfrm>
            <a:off x="619670" y="3955551"/>
            <a:ext cx="1193126" cy="1511088"/>
          </a:xfrm>
          <a:prstGeom prst="rect">
            <a:avLst/>
          </a:prstGeom>
        </p:spPr>
      </p:pic>
      <p:pic>
        <p:nvPicPr>
          <p:cNvPr id="1026" name="Picture 2">
            <a:extLst>
              <a:ext uri="{FF2B5EF4-FFF2-40B4-BE49-F238E27FC236}">
                <a16:creationId xmlns:a16="http://schemas.microsoft.com/office/drawing/2014/main" id="{81D339D0-66D6-443D-B5AD-2C5863C219F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41362" y="1901444"/>
            <a:ext cx="1162849" cy="16984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2292D831-9324-4861-AFE9-575B852A74AE}"/>
              </a:ext>
            </a:extLst>
          </p:cNvPr>
          <p:cNvSpPr txBox="1">
            <a:spLocks/>
          </p:cNvSpPr>
          <p:nvPr/>
        </p:nvSpPr>
        <p:spPr bwMode="auto">
          <a:xfrm>
            <a:off x="1993467" y="1991526"/>
            <a:ext cx="3591999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Susana Fernández</a:t>
            </a:r>
            <a:endParaRPr lang="fr-FR" altLang="en-US" sz="1800" b="1" dirty="0"/>
          </a:p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fr-FR" altLang="en-US" sz="1800"/>
              <a:t>CT3 </a:t>
            </a:r>
            <a:r>
              <a:rPr lang="fr-FR" altLang="en-US" sz="1800" dirty="0"/>
              <a:t>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 </a:t>
            </a:r>
            <a:r>
              <a:rPr lang="fr-FR" altLang="en-US" sz="1800" dirty="0">
                <a:hlinkClick r:id="rId10"/>
              </a:rPr>
              <a:t>susana.fernandez@ericsson.com</a:t>
            </a:r>
            <a:r>
              <a:rPr lang="fr-FR" altLang="en-US" sz="1800" dirty="0"/>
              <a:t> </a:t>
            </a:r>
          </a:p>
          <a:p>
            <a:pPr>
              <a:buFontTx/>
              <a:buNone/>
            </a:pPr>
            <a:endParaRPr lang="en-US" altLang="en-US" sz="1800" dirty="0"/>
          </a:p>
        </p:txBody>
      </p:sp>
      <p:pic>
        <p:nvPicPr>
          <p:cNvPr id="1028" name="Picture 4">
            <a:extLst>
              <a:ext uri="{FF2B5EF4-FFF2-40B4-BE49-F238E27FC236}">
                <a16:creationId xmlns:a16="http://schemas.microsoft.com/office/drawing/2014/main" id="{65BE6968-8B4D-48D1-8491-E79156D0A28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30939" y="3846198"/>
            <a:ext cx="1364936" cy="16204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76700054"/>
      </p:ext>
    </p:extLst>
  </p:cSld>
  <p:clrMapOvr>
    <a:masterClrMapping/>
  </p:clrMapOvr>
  <p:transition>
    <p:wipe dir="r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>
          <a:xfrm>
            <a:off x="640492" y="500062"/>
            <a:ext cx="10515600" cy="1325563"/>
          </a:xfrm>
        </p:spPr>
        <p:txBody>
          <a:bodyPr/>
          <a:lstStyle/>
          <a:p>
            <a:r>
              <a:rPr lang="en-GB" altLang="en-US" dirty="0"/>
              <a:t>Acknowledgement</a:t>
            </a:r>
          </a:p>
        </p:txBody>
      </p:sp>
      <p:sp>
        <p:nvSpPr>
          <p:cNvPr id="8195" name="Content Placeholder 2"/>
          <p:cNvSpPr>
            <a:spLocks noGrp="1"/>
          </p:cNvSpPr>
          <p:nvPr>
            <p:ph idx="1"/>
          </p:nvPr>
        </p:nvSpPr>
        <p:spPr>
          <a:xfrm>
            <a:off x="640492" y="1825625"/>
            <a:ext cx="10911016" cy="4351338"/>
          </a:xfrm>
        </p:spPr>
        <p:txBody>
          <a:bodyPr/>
          <a:lstStyle/>
          <a:p>
            <a:pPr>
              <a:defRPr/>
            </a:pPr>
            <a:r>
              <a:rPr lang="en-US" altLang="ja-JP" sz="2400" b="1" dirty="0">
                <a:ea typeface="MS PGothic" panose="020B0600070205080204" pitchFamily="34" charset="-128"/>
              </a:rPr>
              <a:t>The CT3 Chair wants to thank</a:t>
            </a:r>
            <a:endParaRPr lang="en-US" altLang="ja-JP" sz="2000" b="1" dirty="0">
              <a:ea typeface="MS PGothic" panose="020B0600070205080204" pitchFamily="34" charset="-128"/>
            </a:endParaRPr>
          </a:p>
          <a:p>
            <a:pPr lvl="1">
              <a:defRPr/>
            </a:pPr>
            <a:r>
              <a:rPr lang="nb-NO" altLang="zh-CN" sz="2000" dirty="0">
                <a:latin typeface="Arial" panose="020B0604020202020204" pitchFamily="34" charset="0"/>
              </a:rPr>
              <a:t>Vice Chairs Apostolos and Yue for </a:t>
            </a:r>
            <a:r>
              <a:rPr lang="en-US" altLang="zh-CN" sz="2000" dirty="0">
                <a:latin typeface="Arial" panose="020B0604020202020204" pitchFamily="34" charset="0"/>
              </a:rPr>
              <a:t>their support </a:t>
            </a:r>
            <a:r>
              <a:rPr lang="nb-NO" altLang="zh-CN" sz="2000" dirty="0">
                <a:latin typeface="Arial" panose="020B0604020202020204" pitchFamily="34" charset="0"/>
              </a:rPr>
              <a:t>in the handling of CT3 meetings.</a:t>
            </a:r>
          </a:p>
          <a:p>
            <a:pPr lvl="1">
              <a:defRPr/>
            </a:pPr>
            <a:r>
              <a:rPr lang="nb-NO" altLang="zh-CN" sz="2000" dirty="0">
                <a:latin typeface="Arial" panose="020B0604020202020204" pitchFamily="34" charset="0"/>
              </a:rPr>
              <a:t>MCC Dongwook for </a:t>
            </a:r>
            <a:r>
              <a:rPr lang="en-US" altLang="zh-CN" sz="2000" dirty="0">
                <a:latin typeface="Arial" panose="020B0604020202020204" pitchFamily="34" charset="0"/>
              </a:rPr>
              <a:t>his</a:t>
            </a:r>
            <a:r>
              <a:rPr lang="nb-NO" altLang="zh-CN" sz="2000" dirty="0">
                <a:latin typeface="Arial" panose="020B0604020202020204" pitchFamily="34" charset="0"/>
              </a:rPr>
              <a:t> excellent work to support CT3 before, during and after the CT3 meetings.</a:t>
            </a:r>
          </a:p>
          <a:p>
            <a:pPr lvl="1">
              <a:defRPr/>
            </a:pPr>
            <a:r>
              <a:rPr lang="en-US" altLang="zh-CN" sz="2000" dirty="0">
                <a:latin typeface="Arial" panose="020B0604020202020204" pitchFamily="34" charset="0"/>
              </a:rPr>
              <a:t>ETSI &amp; ATIS support for IT facilities.</a:t>
            </a:r>
            <a:endParaRPr lang="nb-NO" altLang="zh-CN" sz="2000" dirty="0">
              <a:latin typeface="Arial" panose="020B0604020202020204" pitchFamily="34" charset="0"/>
            </a:endParaRPr>
          </a:p>
          <a:p>
            <a:pPr lvl="1">
              <a:defRPr/>
            </a:pPr>
            <a:r>
              <a:rPr lang="en-US" altLang="ja-JP" sz="2000" dirty="0">
                <a:latin typeface="Arial" panose="020B0604020202020204" pitchFamily="34" charset="0"/>
                <a:ea typeface="MS PGothic" panose="020B0600070205080204" pitchFamily="34" charset="-128"/>
              </a:rPr>
              <a:t>All CT3 delegates, and specially TS rapporteurs, for their hard work, professionalism and commitment for the success of the challenging meetings.</a:t>
            </a:r>
          </a:p>
          <a:p>
            <a:pPr lvl="1">
              <a:defRPr/>
            </a:pPr>
            <a:r>
              <a:rPr lang="en-US" altLang="ja-JP" sz="2000" dirty="0">
                <a:latin typeface="Arial" panose="020B0604020202020204" pitchFamily="34" charset="0"/>
                <a:ea typeface="MS PGothic" panose="020B0600070205080204" pitchFamily="34" charset="-128"/>
              </a:rPr>
              <a:t>CT WG Chairs, CT Chair and MCCs for helping with the good practices in the handling of meetings and coordination activities.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wipe dir="r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14845" y="1459053"/>
            <a:ext cx="10515600" cy="1288835"/>
          </a:xfrm>
        </p:spPr>
        <p:txBody>
          <a:bodyPr/>
          <a:lstStyle/>
          <a:p>
            <a:r>
              <a:rPr lang="en-US" dirty="0"/>
              <a:t>Annex</a:t>
            </a:r>
          </a:p>
        </p:txBody>
      </p:sp>
    </p:spTree>
    <p:extLst>
      <p:ext uri="{BB962C8B-B14F-4D97-AF65-F5344CB8AC3E}">
        <p14:creationId xmlns:p14="http://schemas.microsoft.com/office/powerpoint/2010/main" val="1787674123"/>
      </p:ext>
    </p:extLst>
  </p:cSld>
  <p:clrMapOvr>
    <a:masterClrMapping/>
  </p:clrMapOvr>
  <p:transition>
    <p:wipe dir="r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leau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86134871"/>
              </p:ext>
            </p:extLst>
          </p:nvPr>
        </p:nvGraphicFramePr>
        <p:xfrm>
          <a:off x="263611" y="1855660"/>
          <a:ext cx="11117898" cy="3754545"/>
        </p:xfrm>
        <a:graphic>
          <a:graphicData uri="http://schemas.openxmlformats.org/drawingml/2006/table">
            <a:tbl>
              <a:tblPr firstRow="1" firstCol="1" bandRow="1"/>
              <a:tblGrid>
                <a:gridCol w="112600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97501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1325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683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23679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00717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r>
                        <a:rPr lang="fr-FR" sz="1400" b="1" baseline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Spec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CR#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chemeClr val="bg1"/>
                          </a:solidFill>
                          <a:effectLst/>
                          <a:latin typeface="Arial"/>
                          <a:ea typeface="Times New Roman"/>
                        </a:rPr>
                        <a:t>Dependency</a:t>
                      </a:r>
                      <a:endParaRPr lang="fr-FR" sz="1400" b="1" dirty="0">
                        <a:solidFill>
                          <a:schemeClr val="bg1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3245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C3-255073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Update UE-Satellite-UE communication procedure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29.214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1706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TS 23.228 CR1680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08520242"/>
                  </a:ext>
                </a:extLst>
              </a:tr>
              <a:tr h="223245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C3-255318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Enhancements on the QoS and policy assistance analytics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29.520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1100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TS 23.288 CR1491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59166296"/>
                  </a:ext>
                </a:extLst>
              </a:tr>
              <a:tr h="223245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C3-255372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Update UE-Satellite-UE communication procedure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29.514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0808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TS 23.228 CR1680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9549617"/>
                  </a:ext>
                </a:extLst>
              </a:tr>
              <a:tr h="223245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C3-255398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RAN-Controlled UL Bitrate Recommendation Indication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29.514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0809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fr-F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TS 23.501 CR6194,</a:t>
                      </a:r>
                      <a:br>
                        <a:rPr lang="fr-F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fr-F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TS 23.503 CR1531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80273684"/>
                  </a:ext>
                </a:extLst>
              </a:tr>
              <a:tr h="223245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C3-255401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Corrections on the removable attribute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29.514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0822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TS 23.503 CR1531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73681666"/>
                  </a:ext>
                </a:extLst>
              </a:tr>
              <a:tr h="223245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C3-255403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Multimodal handling update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29.548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0066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TS 23.433 CR0167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8184807"/>
                  </a:ext>
                </a:extLst>
              </a:tr>
              <a:tr h="223245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C3-255415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MoQT Update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29.561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0208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TS 23.501 CR6408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29737923"/>
                  </a:ext>
                </a:extLst>
              </a:tr>
              <a:tr h="223245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C3-255417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Support of RAN-controlled UL bitrate recommendation indication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29.522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1754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TS 23.503 CR1531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63619604"/>
                  </a:ext>
                </a:extLst>
              </a:tr>
              <a:tr h="223245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C3-255469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Corrections on Historical data and analytics via notification procedure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29.552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0177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TS 23.288 CR1512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5453792"/>
                  </a:ext>
                </a:extLst>
              </a:tr>
              <a:tr h="223245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C3-255484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Introduce DC-Info to indicate a DC operation request is initiated by the DC AS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29.165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1045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TS 24.186 CR0108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68232041"/>
                  </a:ext>
                </a:extLst>
              </a:tr>
              <a:tr h="223245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C3-255509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Corrections on QoS and policy assistance analytics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29.520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1136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TS 23.288 CR1491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93474673"/>
                  </a:ext>
                </a:extLst>
              </a:tr>
              <a:tr h="223245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C3-255522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Leave request on VFL services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29.520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1126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fr-F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TS 23.288 CR1521,</a:t>
                      </a:r>
                      <a:br>
                        <a:rPr lang="fr-F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fr-F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TS 23.288 CR1508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25598486"/>
                  </a:ext>
                </a:extLst>
              </a:tr>
              <a:tr h="223245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C3-255558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Support of RAN-controlled UL bitrate recommendation indication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29.512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1444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TS 23.503 CR1531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5609271"/>
                  </a:ext>
                </a:extLst>
              </a:tr>
            </a:tbl>
          </a:graphicData>
        </a:graphic>
      </p:graphicFrame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63611" y="445573"/>
            <a:ext cx="10515600" cy="1325563"/>
          </a:xfrm>
        </p:spPr>
        <p:txBody>
          <a:bodyPr/>
          <a:lstStyle/>
          <a:p>
            <a:r>
              <a:rPr lang="en-US" dirty="0"/>
              <a:t>CRs for conditional approval (1/2)          </a:t>
            </a:r>
          </a:p>
        </p:txBody>
      </p:sp>
    </p:spTree>
    <p:extLst>
      <p:ext uri="{BB962C8B-B14F-4D97-AF65-F5344CB8AC3E}">
        <p14:creationId xmlns:p14="http://schemas.microsoft.com/office/powerpoint/2010/main" val="1971760642"/>
      </p:ext>
    </p:extLst>
  </p:cSld>
  <p:clrMapOvr>
    <a:masterClrMapping/>
  </p:clrMapOvr>
  <p:transition>
    <p:wipe dir="r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leau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80764537"/>
              </p:ext>
            </p:extLst>
          </p:nvPr>
        </p:nvGraphicFramePr>
        <p:xfrm>
          <a:off x="263611" y="1855660"/>
          <a:ext cx="11117898" cy="3074565"/>
        </p:xfrm>
        <a:graphic>
          <a:graphicData uri="http://schemas.openxmlformats.org/drawingml/2006/table">
            <a:tbl>
              <a:tblPr firstRow="1" firstCol="1" bandRow="1"/>
              <a:tblGrid>
                <a:gridCol w="112600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97501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1325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683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23679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00717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r>
                        <a:rPr lang="fr-FR" sz="1400" b="1" baseline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Spec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CR#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chemeClr val="bg1"/>
                          </a:solidFill>
                          <a:effectLst/>
                          <a:latin typeface="Arial"/>
                          <a:ea typeface="Times New Roman"/>
                        </a:rPr>
                        <a:t>Dependency</a:t>
                      </a:r>
                      <a:endParaRPr lang="fr-FR" sz="1400" b="1" dirty="0">
                        <a:solidFill>
                          <a:schemeClr val="bg1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3245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C3-255581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Clarify the behavior of the PCRF in the case of PGW failure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29.214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1704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TS 23.380 CR0133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48694278"/>
                  </a:ext>
                </a:extLst>
              </a:tr>
              <a:tr h="223245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C3-255582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Clarify the behavior of the PCF in the case of SMF failure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29.514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0806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TS 23.380 CR0133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1533307"/>
                  </a:ext>
                </a:extLst>
              </a:tr>
              <a:tr h="223245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C3-255585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IMS Event Exposure Notification corrections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29.522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1737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fr-F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TS 23.228 CR2509,</a:t>
                      </a:r>
                      <a:br>
                        <a:rPr lang="fr-F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fr-F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TS 23.208 CR2509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57838707"/>
                  </a:ext>
                </a:extLst>
              </a:tr>
              <a:tr h="223245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C3-255586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Support of ADRF ID and storage handling information in Analytics subscription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29.520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1134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TS 23.288 CR1512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770762"/>
                  </a:ext>
                </a:extLst>
              </a:tr>
              <a:tr h="223245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C3-255591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RAN-Controlled UL Bitrate Recommendation Indication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29.122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0983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fr-F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TS 23.501 CR6194,</a:t>
                      </a:r>
                      <a:br>
                        <a:rPr lang="fr-F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fr-F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TS 23.503 CR1531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60462676"/>
                  </a:ext>
                </a:extLst>
              </a:tr>
              <a:tr h="223245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C3-255644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 completion on requested time on VFL Training and Inference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29.520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1125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fr-F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TS 23.288 CR1536,</a:t>
                      </a:r>
                      <a:br>
                        <a:rPr lang="fr-F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fr-F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TS 23.288 CR1521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4518850"/>
                  </a:ext>
                </a:extLst>
              </a:tr>
              <a:tr h="223245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C3-255648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Completion and corrections to Nnef_Inference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29.591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0256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TS 23.288 CR1426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50466998"/>
                  </a:ext>
                </a:extLst>
              </a:tr>
              <a:tr h="223245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C3-255649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Completion and corrections to Nnef_VFLInference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29.591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0257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TS 23.288 CR1521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88523332"/>
                  </a:ext>
                </a:extLst>
              </a:tr>
              <a:tr h="223245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C3-255655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Completion and corrections to VFLInference and VFLTraining APIs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29.522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1748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TS 23.288 CR1521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60273604"/>
                  </a:ext>
                </a:extLst>
              </a:tr>
            </a:tbl>
          </a:graphicData>
        </a:graphic>
      </p:graphicFrame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63611" y="445573"/>
            <a:ext cx="10515600" cy="1325563"/>
          </a:xfrm>
        </p:spPr>
        <p:txBody>
          <a:bodyPr/>
          <a:lstStyle/>
          <a:p>
            <a:r>
              <a:rPr lang="en-US" dirty="0"/>
              <a:t>CRs for conditional approval (2/2)            </a:t>
            </a:r>
          </a:p>
        </p:txBody>
      </p:sp>
    </p:spTree>
    <p:extLst>
      <p:ext uri="{BB962C8B-B14F-4D97-AF65-F5344CB8AC3E}">
        <p14:creationId xmlns:p14="http://schemas.microsoft.com/office/powerpoint/2010/main" val="3934272451"/>
      </p:ext>
    </p:extLst>
  </p:cSld>
  <p:clrMapOvr>
    <a:masterClrMapping/>
  </p:clrMapOvr>
  <p:transition>
    <p:wipe dir="r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8" descr="webpag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H="1" flipV="1">
            <a:off x="3598286" y="2965595"/>
            <a:ext cx="4291012" cy="3421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11"/>
          <p:cNvSpPr>
            <a:spLocks noChangeArrowheads="1"/>
          </p:cNvSpPr>
          <p:nvPr/>
        </p:nvSpPr>
        <p:spPr bwMode="auto">
          <a:xfrm>
            <a:off x="4360285" y="1881981"/>
            <a:ext cx="3882194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fi-FI" altLang="en-US" b="1" dirty="0">
                <a:latin typeface="Arial" pitchFamily="34" charset="0"/>
              </a:rPr>
              <a:t>Susana Fernández</a:t>
            </a:r>
            <a:endParaRPr lang="fi-FI" altLang="en-US" b="1" dirty="0">
              <a:latin typeface="Arial" pitchFamily="34" charset="0"/>
              <a:cs typeface="Arial" pitchFamily="34" charset="0"/>
            </a:endParaRPr>
          </a:p>
          <a:p>
            <a:pPr algn="ctr">
              <a:spcBef>
                <a:spcPct val="0"/>
              </a:spcBef>
              <a:buFontTx/>
              <a:buNone/>
            </a:pPr>
            <a:r>
              <a:rPr lang="fi-FI" altLang="en-US" sz="1400" dirty="0">
                <a:solidFill>
                  <a:srgbClr val="7F7F7F"/>
                </a:solidFill>
                <a:latin typeface="Arial" pitchFamily="34" charset="0"/>
              </a:rPr>
              <a:t>Susana.fernandez@ericsson</a:t>
            </a:r>
            <a:r>
              <a:rPr lang="fi-FI" altLang="en-US" sz="1400" dirty="0">
                <a:solidFill>
                  <a:srgbClr val="7F7F7F"/>
                </a:solidFill>
                <a:latin typeface="Arial" pitchFamily="34" charset="0"/>
                <a:cs typeface="Arial" pitchFamily="34" charset="0"/>
              </a:rPr>
              <a:t>.com</a:t>
            </a:r>
            <a:endParaRPr lang="en-US" altLang="en-US" sz="1400" dirty="0">
              <a:solidFill>
                <a:srgbClr val="7F7F7F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itre 6"/>
          <p:cNvSpPr>
            <a:spLocks noGrp="1"/>
          </p:cNvSpPr>
          <p:nvPr>
            <p:ph type="title"/>
          </p:nvPr>
        </p:nvSpPr>
        <p:spPr>
          <a:xfrm>
            <a:off x="485991" y="517015"/>
            <a:ext cx="10515600" cy="1325563"/>
          </a:xfrm>
        </p:spPr>
        <p:txBody>
          <a:bodyPr/>
          <a:lstStyle/>
          <a:p>
            <a:r>
              <a:rPr lang="en-US" dirty="0"/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1061725507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re 1"/>
          <p:cNvSpPr>
            <a:spLocks noGrp="1"/>
          </p:cNvSpPr>
          <p:nvPr>
            <p:ph type="title"/>
          </p:nvPr>
        </p:nvSpPr>
        <p:spPr>
          <a:xfrm>
            <a:off x="503609" y="423556"/>
            <a:ext cx="10515600" cy="1325563"/>
          </a:xfrm>
        </p:spPr>
        <p:txBody>
          <a:bodyPr/>
          <a:lstStyle/>
          <a:p>
            <a:r>
              <a:rPr lang="en-US" altLang="fr-FR" dirty="0"/>
              <a:t>Meeting Calendar</a:t>
            </a:r>
          </a:p>
        </p:txBody>
      </p:sp>
      <p:sp>
        <p:nvSpPr>
          <p:cNvPr id="5123" name="Espace réservé du contenu 3"/>
          <p:cNvSpPr>
            <a:spLocks noGrp="1"/>
          </p:cNvSpPr>
          <p:nvPr>
            <p:ph idx="1"/>
          </p:nvPr>
        </p:nvSpPr>
        <p:spPr>
          <a:xfrm>
            <a:off x="503609" y="2057545"/>
            <a:ext cx="4941602" cy="1912245"/>
          </a:xfrm>
        </p:spPr>
        <p:txBody>
          <a:bodyPr/>
          <a:lstStyle/>
          <a:p>
            <a:r>
              <a:rPr lang="en-US" altLang="fr-FR" dirty="0"/>
              <a:t>Since the last CT plenary</a:t>
            </a:r>
          </a:p>
          <a:p>
            <a:pPr lvl="1">
              <a:buClrTx/>
            </a:pPr>
            <a:r>
              <a:rPr lang="en-US" altLang="fr-FR" dirty="0"/>
              <a:t>CT3#143, (13</a:t>
            </a:r>
            <a:r>
              <a:rPr lang="en-US" altLang="zh-CN" baseline="30000" dirty="0"/>
              <a:t>th</a:t>
            </a:r>
            <a:r>
              <a:rPr lang="en-US" altLang="fr-FR" dirty="0"/>
              <a:t> – 17</a:t>
            </a:r>
            <a:r>
              <a:rPr lang="en-US" altLang="fr-FR" baseline="30000" dirty="0"/>
              <a:t>th</a:t>
            </a:r>
            <a:r>
              <a:rPr lang="en-US" altLang="fr-FR" dirty="0"/>
              <a:t> October, 2025) in Sophia-Antipolis, France</a:t>
            </a:r>
          </a:p>
          <a:p>
            <a:pPr lvl="1">
              <a:buClrTx/>
            </a:pPr>
            <a:r>
              <a:rPr lang="en-US" altLang="fr-FR" dirty="0"/>
              <a:t>CT3#144, (17</a:t>
            </a:r>
            <a:r>
              <a:rPr lang="en-US" altLang="zh-CN" baseline="30000" dirty="0"/>
              <a:t>th</a:t>
            </a:r>
            <a:r>
              <a:rPr lang="en-US" altLang="fr-FR" dirty="0"/>
              <a:t> – 21</a:t>
            </a:r>
            <a:r>
              <a:rPr lang="en-US" altLang="fr-FR" baseline="30000" dirty="0"/>
              <a:t>st</a:t>
            </a:r>
            <a:r>
              <a:rPr lang="en-US" altLang="fr-FR" dirty="0"/>
              <a:t> November, 2025) in </a:t>
            </a:r>
            <a:r>
              <a:rPr lang="en-US" altLang="zh-CN" dirty="0"/>
              <a:t>Dallas , US</a:t>
            </a:r>
            <a:endParaRPr lang="en-US" altLang="fr-FR" dirty="0"/>
          </a:p>
          <a:p>
            <a:endParaRPr lang="en-US" altLang="fr-FR" dirty="0"/>
          </a:p>
        </p:txBody>
      </p:sp>
      <p:sp>
        <p:nvSpPr>
          <p:cNvPr id="5124" name="Espace réservé du contenu 3"/>
          <p:cNvSpPr txBox="1">
            <a:spLocks/>
          </p:cNvSpPr>
          <p:nvPr/>
        </p:nvSpPr>
        <p:spPr bwMode="auto">
          <a:xfrm>
            <a:off x="5761409" y="2057545"/>
            <a:ext cx="5686176" cy="26716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28600" indent="-228600"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altLang="fr-FR" dirty="0"/>
              <a:t>Upcoming Meetings</a:t>
            </a:r>
          </a:p>
          <a:p>
            <a:pPr lvl="1">
              <a:buClrTx/>
            </a:pPr>
            <a:r>
              <a:rPr lang="en-US" altLang="fr-FR" dirty="0"/>
              <a:t>CT3#145, (9</a:t>
            </a:r>
            <a:r>
              <a:rPr lang="en-US" altLang="zh-CN" baseline="30000" dirty="0"/>
              <a:t>th</a:t>
            </a:r>
            <a:r>
              <a:rPr lang="en-US" altLang="fr-FR" dirty="0"/>
              <a:t> – 13</a:t>
            </a:r>
            <a:r>
              <a:rPr lang="en-US" altLang="fr-FR" baseline="30000" dirty="0"/>
              <a:t>th</a:t>
            </a:r>
            <a:r>
              <a:rPr lang="en-US" altLang="fr-FR" dirty="0"/>
              <a:t> February, 2026) in Goa, India</a:t>
            </a:r>
          </a:p>
          <a:p>
            <a:pPr marL="457200" lvl="1" indent="0">
              <a:buClrTx/>
              <a:buNone/>
            </a:pPr>
            <a:endParaRPr lang="en-US" altLang="fr-FR" dirty="0"/>
          </a:p>
        </p:txBody>
      </p:sp>
    </p:spTree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02265" y="407081"/>
            <a:ext cx="10515600" cy="1325563"/>
          </a:xfrm>
        </p:spPr>
        <p:txBody>
          <a:bodyPr/>
          <a:lstStyle/>
          <a:p>
            <a:r>
              <a:rPr lang="en-US" dirty="0"/>
              <a:t>TSG WG CT3 Statistics</a:t>
            </a:r>
          </a:p>
        </p:txBody>
      </p:sp>
      <p:sp>
        <p:nvSpPr>
          <p:cNvPr id="6" name="Espace réservé du contenu 2">
            <a:extLst>
              <a:ext uri="{FF2B5EF4-FFF2-40B4-BE49-F238E27FC236}">
                <a16:creationId xmlns:a16="http://schemas.microsoft.com/office/drawing/2014/main" id="{DE3CFE75-ED83-4279-BD44-10D0C3929A0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2266" y="1825625"/>
            <a:ext cx="5463076" cy="4351338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CT3#143:</a:t>
            </a:r>
          </a:p>
          <a:p>
            <a:r>
              <a:rPr lang="en-US" dirty="0"/>
              <a:t>Number of handled documents</a:t>
            </a:r>
          </a:p>
          <a:p>
            <a:pPr lvl="1"/>
            <a:r>
              <a:rPr lang="en-US" dirty="0"/>
              <a:t>618 documents allocated</a:t>
            </a:r>
          </a:p>
          <a:p>
            <a:r>
              <a:rPr lang="en-US" dirty="0"/>
              <a:t>Agreed CRs </a:t>
            </a:r>
          </a:p>
          <a:p>
            <a:pPr lvl="1"/>
            <a:r>
              <a:rPr lang="en-US" dirty="0"/>
              <a:t>Cat B/F : 39/125</a:t>
            </a:r>
          </a:p>
          <a:p>
            <a:r>
              <a:rPr lang="en-US" dirty="0"/>
              <a:t>Agreed </a:t>
            </a:r>
            <a:r>
              <a:rPr lang="en-US" dirty="0" err="1"/>
              <a:t>pCRs</a:t>
            </a:r>
            <a:endParaRPr lang="en-US" dirty="0"/>
          </a:p>
          <a:p>
            <a:pPr lvl="1"/>
            <a:r>
              <a:rPr lang="en-US" dirty="0"/>
              <a:t>59</a:t>
            </a:r>
          </a:p>
          <a:p>
            <a:r>
              <a:rPr lang="en-US" dirty="0"/>
              <a:t>Attendances</a:t>
            </a:r>
          </a:p>
          <a:p>
            <a:pPr lvl="1"/>
            <a:r>
              <a:rPr lang="en-US" altLang="fr-FR" dirty="0"/>
              <a:t>112 registered/ 84 attendants</a:t>
            </a:r>
          </a:p>
          <a:p>
            <a:pPr marL="914400" lvl="2" indent="0">
              <a:buNone/>
            </a:pPr>
            <a:endParaRPr lang="en-US" altLang="fr-FR" dirty="0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A190B054-2D4C-B4AC-3741-58C548152E7C}"/>
              </a:ext>
            </a:extLst>
          </p:cNvPr>
          <p:cNvSpPr txBox="1">
            <a:spLocks/>
          </p:cNvSpPr>
          <p:nvPr/>
        </p:nvSpPr>
        <p:spPr bwMode="auto">
          <a:xfrm>
            <a:off x="5983916" y="1825625"/>
            <a:ext cx="5463076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Tx/>
              <a:buNone/>
            </a:pPr>
            <a:r>
              <a:rPr lang="en-US" dirty="0"/>
              <a:t>CT3#144:</a:t>
            </a:r>
          </a:p>
          <a:p>
            <a:r>
              <a:rPr lang="en-US" dirty="0"/>
              <a:t>Number of handled documents</a:t>
            </a:r>
          </a:p>
          <a:p>
            <a:pPr lvl="1"/>
            <a:r>
              <a:rPr lang="en-US"/>
              <a:t>716 </a:t>
            </a:r>
            <a:r>
              <a:rPr lang="en-US" dirty="0"/>
              <a:t>documents allocated</a:t>
            </a:r>
          </a:p>
          <a:p>
            <a:r>
              <a:rPr lang="en-US" dirty="0"/>
              <a:t>Agreed CRs </a:t>
            </a:r>
          </a:p>
          <a:p>
            <a:pPr lvl="1"/>
            <a:r>
              <a:rPr lang="en-US" dirty="0"/>
              <a:t>Cat B/F : 58/149</a:t>
            </a:r>
          </a:p>
          <a:p>
            <a:r>
              <a:rPr lang="en-US" dirty="0"/>
              <a:t>Agreed </a:t>
            </a:r>
            <a:r>
              <a:rPr lang="en-US" dirty="0" err="1"/>
              <a:t>pCRs</a:t>
            </a:r>
            <a:endParaRPr lang="en-US" dirty="0"/>
          </a:p>
          <a:p>
            <a:pPr lvl="1"/>
            <a:r>
              <a:rPr lang="en-US" dirty="0"/>
              <a:t>70</a:t>
            </a:r>
          </a:p>
          <a:p>
            <a:r>
              <a:rPr lang="en-US" dirty="0"/>
              <a:t>Attendances</a:t>
            </a:r>
          </a:p>
          <a:p>
            <a:pPr lvl="1"/>
            <a:r>
              <a:rPr lang="en-US" altLang="fr-FR" dirty="0"/>
              <a:t>237 registered/ 197 attendants</a:t>
            </a:r>
          </a:p>
          <a:p>
            <a:pPr marL="914400" lvl="2" indent="0">
              <a:buFont typeface="Arial" pitchFamily="34" charset="0"/>
              <a:buNone/>
            </a:pPr>
            <a:endParaRPr lang="en-US" altLang="fr-FR" dirty="0"/>
          </a:p>
        </p:txBody>
      </p:sp>
    </p:spTree>
    <p:extLst>
      <p:ext uri="{BB962C8B-B14F-4D97-AF65-F5344CB8AC3E}">
        <p14:creationId xmlns:p14="http://schemas.microsoft.com/office/powerpoint/2010/main" val="1573307958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/>
          <p:cNvSpPr>
            <a:spLocks noGrp="1"/>
          </p:cNvSpPr>
          <p:nvPr>
            <p:ph type="title"/>
          </p:nvPr>
        </p:nvSpPr>
        <p:spPr>
          <a:xfrm>
            <a:off x="205176" y="348650"/>
            <a:ext cx="10515600" cy="1325563"/>
          </a:xfrm>
        </p:spPr>
        <p:txBody>
          <a:bodyPr/>
          <a:lstStyle/>
          <a:p>
            <a:r>
              <a:rPr lang="en-US" altLang="fr-FR" sz="3600" dirty="0"/>
              <a:t>New agreed Study/Work Items led by CT3</a:t>
            </a:r>
          </a:p>
        </p:txBody>
      </p:sp>
      <p:graphicFrame>
        <p:nvGraphicFramePr>
          <p:cNvPr id="4" name="Tableau 3">
            <a:extLst>
              <a:ext uri="{FF2B5EF4-FFF2-40B4-BE49-F238E27FC236}">
                <a16:creationId xmlns:a16="http://schemas.microsoft.com/office/drawing/2014/main" id="{89995A97-A301-4353-AC44-D056417F490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38047120"/>
              </p:ext>
            </p:extLst>
          </p:nvPr>
        </p:nvGraphicFramePr>
        <p:xfrm>
          <a:off x="337707" y="1820812"/>
          <a:ext cx="10976565" cy="1422573"/>
        </p:xfrm>
        <a:graphic>
          <a:graphicData uri="http://schemas.openxmlformats.org/drawingml/2006/table">
            <a:tbl>
              <a:tblPr firstRow="1" firstCol="1" bandRow="1"/>
              <a:tblGrid>
                <a:gridCol w="936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38377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23063">
                  <a:extLst>
                    <a:ext uri="{9D8B030D-6E8A-4147-A177-3AD203B41FA5}">
                      <a16:colId xmlns:a16="http://schemas.microsoft.com/office/drawing/2014/main" val="3844349732"/>
                    </a:ext>
                  </a:extLst>
                </a:gridCol>
                <a:gridCol w="90380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83190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97817">
                  <a:extLst>
                    <a:ext uri="{9D8B030D-6E8A-4147-A177-3AD203B41FA5}">
                      <a16:colId xmlns:a16="http://schemas.microsoft.com/office/drawing/2014/main" val="2714402546"/>
                    </a:ext>
                  </a:extLst>
                </a:gridCol>
              </a:tblGrid>
              <a:tr h="233107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Aft>
                          <a:spcPts val="0"/>
                        </a:spcAft>
                      </a:pPr>
                      <a:r>
                        <a:rPr lang="en-GB" altLang="zh-CN" sz="1400" b="1" kern="120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Acronym</a:t>
                      </a:r>
                      <a:endParaRPr lang="fr-FR" sz="1400" b="1" kern="1200" dirty="0">
                        <a:solidFill>
                          <a:srgbClr val="FFFFFF"/>
                        </a:solidFill>
                        <a:effectLst/>
                        <a:latin typeface="Arial"/>
                        <a:ea typeface="Times New Roman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Objectives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kern="120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  <a:cs typeface="+mn-cs"/>
                        </a:rPr>
                        <a:t>Release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4616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altLang="zh-CN" sz="1050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N/A</a:t>
                      </a:r>
                      <a:endParaRPr lang="zh-CN" sz="105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zh-CN" sz="11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18415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endParaRPr lang="en-US" sz="11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1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/>
                      <a:endParaRPr lang="en-GB" altLang="zh-CN" sz="11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1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62809107"/>
                  </a:ext>
                </a:extLst>
              </a:tr>
              <a:tr h="54330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zh-CN" sz="1100">
                        <a:effectLst/>
                        <a:latin typeface="Aptos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zh-CN" sz="11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18415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endParaRPr lang="en-US" sz="11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1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/>
                      <a:endParaRPr lang="en-US" sz="11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1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2774984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33682240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/>
          <p:cNvSpPr>
            <a:spLocks noGrp="1"/>
          </p:cNvSpPr>
          <p:nvPr>
            <p:ph type="title"/>
          </p:nvPr>
        </p:nvSpPr>
        <p:spPr>
          <a:xfrm>
            <a:off x="205176" y="348650"/>
            <a:ext cx="10515600" cy="1325563"/>
          </a:xfrm>
        </p:spPr>
        <p:txBody>
          <a:bodyPr/>
          <a:lstStyle/>
          <a:p>
            <a:r>
              <a:rPr lang="en-US" altLang="fr-FR" sz="3600" dirty="0"/>
              <a:t>Revised agreed Study/Work Items led by CT3    </a:t>
            </a:r>
          </a:p>
        </p:txBody>
      </p:sp>
      <p:graphicFrame>
        <p:nvGraphicFramePr>
          <p:cNvPr id="2" name="Tableau 3">
            <a:extLst>
              <a:ext uri="{FF2B5EF4-FFF2-40B4-BE49-F238E27FC236}">
                <a16:creationId xmlns:a16="http://schemas.microsoft.com/office/drawing/2014/main" id="{284A794F-5AFD-051D-D0C5-E3906FB5A0E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47862436"/>
              </p:ext>
            </p:extLst>
          </p:nvPr>
        </p:nvGraphicFramePr>
        <p:xfrm>
          <a:off x="337707" y="1820812"/>
          <a:ext cx="10976565" cy="879272"/>
        </p:xfrm>
        <a:graphic>
          <a:graphicData uri="http://schemas.openxmlformats.org/drawingml/2006/table">
            <a:tbl>
              <a:tblPr firstRow="1" firstCol="1" bandRow="1"/>
              <a:tblGrid>
                <a:gridCol w="936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38377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23063">
                  <a:extLst>
                    <a:ext uri="{9D8B030D-6E8A-4147-A177-3AD203B41FA5}">
                      <a16:colId xmlns:a16="http://schemas.microsoft.com/office/drawing/2014/main" val="3844349732"/>
                    </a:ext>
                  </a:extLst>
                </a:gridCol>
                <a:gridCol w="90380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83190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97817">
                  <a:extLst>
                    <a:ext uri="{9D8B030D-6E8A-4147-A177-3AD203B41FA5}">
                      <a16:colId xmlns:a16="http://schemas.microsoft.com/office/drawing/2014/main" val="2714402546"/>
                    </a:ext>
                  </a:extLst>
                </a:gridCol>
              </a:tblGrid>
              <a:tr h="233107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Aft>
                          <a:spcPts val="0"/>
                        </a:spcAft>
                      </a:pPr>
                      <a:r>
                        <a:rPr lang="en-GB" altLang="zh-CN" sz="1400" b="1" kern="120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Acronym</a:t>
                      </a:r>
                      <a:endParaRPr lang="fr-FR" sz="1400" b="1" kern="1200" dirty="0">
                        <a:solidFill>
                          <a:srgbClr val="FFFFFF"/>
                        </a:solidFill>
                        <a:effectLst/>
                        <a:latin typeface="Arial"/>
                        <a:ea typeface="Times New Roman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Objectives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kern="120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  <a:cs typeface="+mn-cs"/>
                        </a:rPr>
                        <a:t>Release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46165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None/>
                      </a:pPr>
                      <a:r>
                        <a:rPr lang="en-U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CP-253016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buNone/>
                      </a:pPr>
                      <a:r>
                        <a:rPr lang="en-GB" sz="1000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Yu Mincho" panose="02020400000000000000" pitchFamily="18" charset="-128"/>
                          <a:cs typeface="Times New Roman" panose="02020603050405020304" pitchFamily="18" charset="0"/>
                        </a:rPr>
                        <a:t>Revised WID on CT Aspects of Phase 3 for UAS, UAV and UAM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buNone/>
                      </a:pPr>
                      <a:r>
                        <a:rPr lang="en-GB" sz="1000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Yu Mincho" panose="02020400000000000000" pitchFamily="18" charset="-128"/>
                          <a:cs typeface="Times New Roman" panose="02020603050405020304" pitchFamily="18" charset="0"/>
                        </a:rPr>
                        <a:t>UAS_Ph3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18415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LG Electronics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18415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GB" altLang="zh-CN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The objective of this work is to specify the CT aspects of phase 3 for UAS, UAV and UAM in CT WGs specifications based on stage 2 normative work. The WID is revised to complete the CT3 objectives and to update the list of TSs under CT3 responsibility.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Rel-19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628091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38454733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98119" y="465807"/>
            <a:ext cx="10515600" cy="1325563"/>
          </a:xfrm>
        </p:spPr>
        <p:txBody>
          <a:bodyPr/>
          <a:lstStyle/>
          <a:p>
            <a:r>
              <a:rPr lang="en-US" dirty="0"/>
              <a:t>Rel-19 Work Plan – CT3 led             (1/2)</a:t>
            </a:r>
          </a:p>
        </p:txBody>
      </p:sp>
      <p:graphicFrame>
        <p:nvGraphicFramePr>
          <p:cNvPr id="6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40864696"/>
              </p:ext>
            </p:extLst>
          </p:nvPr>
        </p:nvGraphicFramePr>
        <p:xfrm>
          <a:off x="318888" y="1779198"/>
          <a:ext cx="11013394" cy="3646080"/>
        </p:xfrm>
        <a:graphic>
          <a:graphicData uri="http://schemas.openxmlformats.org/drawingml/2006/table">
            <a:tbl>
              <a:tblPr firstRow="1" firstCol="1" bandRow="1"/>
              <a:tblGrid>
                <a:gridCol w="6907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2929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5789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2576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5379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8710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1682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638503">
                  <a:extLst>
                    <a:ext uri="{9D8B030D-6E8A-4147-A177-3AD203B41FA5}">
                      <a16:colId xmlns:a16="http://schemas.microsoft.com/office/drawing/2014/main" val="1432858994"/>
                    </a:ext>
                  </a:extLst>
                </a:gridCol>
                <a:gridCol w="833805">
                  <a:extLst>
                    <a:ext uri="{9D8B030D-6E8A-4147-A177-3AD203B41FA5}">
                      <a16:colId xmlns:a16="http://schemas.microsoft.com/office/drawing/2014/main" val="979862970"/>
                    </a:ext>
                  </a:extLst>
                </a:gridCol>
                <a:gridCol w="679683">
                  <a:extLst>
                    <a:ext uri="{9D8B030D-6E8A-4147-A177-3AD203B41FA5}">
                      <a16:colId xmlns:a16="http://schemas.microsoft.com/office/drawing/2014/main" val="3618433566"/>
                    </a:ext>
                  </a:extLst>
                </a:gridCol>
              </a:tblGrid>
              <a:tr h="39026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UID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Name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noProof="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Acronym</a:t>
                      </a:r>
                      <a:endParaRPr lang="en-US" sz="1000" noProof="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Release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Group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End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Status </a:t>
                      </a:r>
                      <a:r>
                        <a:rPr lang="en-US" sz="1000" b="1" noProof="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old</a:t>
                      </a:r>
                      <a:endParaRPr lang="en-US" sz="1000" noProof="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Status new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WID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altLang="zh-CN" sz="10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Notes</a:t>
                      </a:r>
                      <a:endParaRPr lang="en-US" altLang="zh-CN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8514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1040009</a:t>
                      </a:r>
                      <a:endParaRPr lang="en-US" sz="10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18415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Rel-19 Enhancements of 3GPP Northbound and Application Layer interfaces and APIs</a:t>
                      </a:r>
                      <a:endParaRPr lang="en-US" sz="10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18415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NBI19</a:t>
                      </a:r>
                      <a:endParaRPr lang="en-US" sz="10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Rel-19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C3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09/25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altLang="zh-CN" sz="1000" kern="1200" noProof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CP-243079</a:t>
                      </a: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altLang="zh-CN" sz="1000" kern="1200" dirty="0">
                        <a:solidFill>
                          <a:schemeClr val="tx1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66152799"/>
                  </a:ext>
                </a:extLst>
              </a:tr>
              <a:tr h="378514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1040006</a:t>
                      </a:r>
                      <a:endParaRPr lang="en-US" sz="10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CT aspects of Providing per-subscriber VLAN instructions from UDM and DN-AAA</a:t>
                      </a:r>
                      <a:endParaRPr lang="en-US" sz="10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18415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TEI19_VLANSUB</a:t>
                      </a:r>
                      <a:endParaRPr lang="en-US" sz="10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Rel-19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C3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06/25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altLang="zh-CN" sz="1000" kern="1200" noProof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CP-250078</a:t>
                      </a: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altLang="zh-CN" sz="1000" kern="1200" dirty="0">
                        <a:solidFill>
                          <a:schemeClr val="tx1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09865532"/>
                  </a:ext>
                </a:extLst>
              </a:tr>
              <a:tr h="378514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1040007</a:t>
                      </a:r>
                      <a:endParaRPr lang="en-US" sz="10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CT aspects of Enhancing Parameter Provisioning with static UE IP address and UP security policy</a:t>
                      </a:r>
                      <a:endParaRPr lang="en-US" sz="10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18415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TEI19_IP_SP_EXP</a:t>
                      </a:r>
                      <a:endParaRPr lang="en-US" sz="10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Rel-19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C3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06/25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altLang="zh-CN" sz="1000" kern="1200" noProof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CP-243076</a:t>
                      </a: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altLang="zh-CN" sz="1000" kern="1200" dirty="0">
                        <a:solidFill>
                          <a:schemeClr val="tx1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62452484"/>
                  </a:ext>
                </a:extLst>
              </a:tr>
              <a:tr h="378514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1040008</a:t>
                      </a:r>
                      <a:endParaRPr lang="en-US" sz="10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CT aspects for Enabling Edge Applications Phase 3</a:t>
                      </a:r>
                      <a:endParaRPr lang="en-US" sz="10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18415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EDGEAPP_Ph3</a:t>
                      </a:r>
                      <a:endParaRPr lang="en-US" sz="10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Rel-19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C3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09/25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altLang="zh-CN" sz="1000" kern="1200" noProof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CP-241074</a:t>
                      </a: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altLang="zh-CN" sz="1000" kern="1200" dirty="0">
                        <a:solidFill>
                          <a:schemeClr val="tx1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54520111"/>
                  </a:ext>
                </a:extLst>
              </a:tr>
              <a:tr h="378514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US" altLang="zh-CN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1050014</a:t>
                      </a:r>
                      <a:endParaRPr lang="zh-CN" altLang="en-US" sz="10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kumimoji="0" lang="en-GB" sz="105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CT aspects of Core Network Enhanced Support for Artificial Intelligence (AI)/Machine Learning (ML)</a:t>
                      </a:r>
                      <a:endParaRPr kumimoji="0" lang="en-US" sz="105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18415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kumimoji="0" lang="en-GB" sz="105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AIML_CN</a:t>
                      </a:r>
                      <a:endParaRPr kumimoji="0" lang="en-US" sz="105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Rel-19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C3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09/25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85%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dirty="0">
                          <a:solidFill>
                            <a:srgbClr val="2A6EA8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altLang="zh-CN" sz="1000" kern="1200" noProof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CP-251283</a:t>
                      </a: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altLang="zh-CN" sz="1000" kern="1200" dirty="0">
                        <a:solidFill>
                          <a:schemeClr val="tx1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05664">
                <a:tc>
                  <a:txBody>
                    <a:bodyPr/>
                    <a:lstStyle/>
                    <a:p>
                      <a:pPr marL="0" indent="18415" algn="l" defTabSz="914400" rtl="0" eaLnBrk="1" latinLnBrk="0" hangingPunct="0">
                        <a:spcAft>
                          <a:spcPts val="900"/>
                        </a:spcAft>
                      </a:pPr>
                      <a:r>
                        <a:rPr lang="en-US" altLang="zh-CN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1050012</a:t>
                      </a:r>
                      <a:endParaRPr lang="zh-CN" altLang="en-US" sz="10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kumimoji="0" lang="en-GB" sz="105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5GS enhancement on QoS monitoring enhancement	</a:t>
                      </a:r>
                      <a:endParaRPr kumimoji="0" lang="en-US" sz="105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18415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kumimoji="0" lang="en-GB" sz="105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TEI19_QME</a:t>
                      </a:r>
                      <a:endParaRPr kumimoji="0" lang="en-US" sz="105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Rel-19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C3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06/25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altLang="zh-CN" sz="1000" kern="1200" noProof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CP-243080</a:t>
                      </a: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altLang="zh-CN" sz="10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6686">
                <a:tc>
                  <a:txBody>
                    <a:bodyPr/>
                    <a:lstStyle/>
                    <a:p>
                      <a:pPr marL="0" indent="18415" algn="l" defTabSz="914400" rtl="0" eaLnBrk="1" latinLnBrk="0" hangingPunct="0">
                        <a:spcAft>
                          <a:spcPts val="900"/>
                        </a:spcAft>
                      </a:pPr>
                      <a:r>
                        <a:rPr lang="en-US" altLang="zh-CN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1050015</a:t>
                      </a:r>
                      <a:endParaRPr lang="zh-CN" altLang="en-US" sz="10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kumimoji="0" lang="en-GB" sz="105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CT aspects of enhanced application layer support for location services</a:t>
                      </a:r>
                      <a:endParaRPr kumimoji="0" lang="en-US" sz="105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18415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kumimoji="0" lang="en-GB" sz="1050" b="0" i="0" u="none" strike="noStrike" kern="1200" cap="none" spc="0" normalizeH="0" baseline="0" dirty="0" err="1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eLSAPP</a:t>
                      </a:r>
                      <a:endParaRPr kumimoji="0" lang="en-US" sz="105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Rel-19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C3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09/25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altLang="zh-CN" sz="1000" kern="1200" noProof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CP-242064</a:t>
                      </a: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altLang="zh-CN" sz="10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78039153"/>
                  </a:ext>
                </a:extLst>
              </a:tr>
              <a:tr h="205664">
                <a:tc>
                  <a:txBody>
                    <a:bodyPr/>
                    <a:lstStyle/>
                    <a:p>
                      <a:pPr marL="0" indent="18415" algn="l" defTabSz="914400" rtl="0" eaLnBrk="1" latinLnBrk="0" hangingPunct="0">
                        <a:spcAft>
                          <a:spcPts val="900"/>
                        </a:spcAft>
                      </a:pPr>
                      <a:r>
                        <a:rPr lang="en-US" altLang="zh-CN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1050011</a:t>
                      </a:r>
                      <a:endParaRPr lang="zh-CN" altLang="en-US" sz="10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kumimoji="0" lang="en-GB" sz="105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CT aspects on Spending Limits for UE Policies in Roaming scenario</a:t>
                      </a:r>
                      <a:endParaRPr kumimoji="0" lang="en-US" sz="105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18415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kumimoji="0" lang="en-GB" sz="105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TEI19_SLUPiR</a:t>
                      </a:r>
                      <a:endParaRPr kumimoji="0" lang="en-US" sz="105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Rel-19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C3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09/25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altLang="zh-CN" sz="1000" kern="1200" noProof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CP-242060</a:t>
                      </a: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altLang="zh-CN" sz="10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95364329"/>
                  </a:ext>
                </a:extLst>
              </a:tr>
              <a:tr h="205664">
                <a:tc>
                  <a:txBody>
                    <a:bodyPr/>
                    <a:lstStyle/>
                    <a:p>
                      <a:pPr marL="0" indent="18415" algn="l" defTabSz="914400" rtl="0" eaLnBrk="1" latinLnBrk="0" hangingPunct="0">
                        <a:spcAft>
                          <a:spcPts val="900"/>
                        </a:spcAft>
                      </a:pPr>
                      <a:r>
                        <a:rPr lang="en-US" altLang="zh-CN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1050010</a:t>
                      </a:r>
                      <a:endParaRPr lang="zh-CN" altLang="en-US" sz="10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kumimoji="0" lang="en-GB" sz="105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Rel-19 Enhancements of Network Automation Enablers</a:t>
                      </a:r>
                      <a:endParaRPr kumimoji="0" lang="en-US" sz="105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18415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kumimoji="0" lang="en-GB" sz="105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eNetAE19</a:t>
                      </a:r>
                      <a:endParaRPr kumimoji="0" lang="en-US" sz="105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Rel-19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C3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12/25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altLang="zh-CN" sz="1000" kern="1200" noProof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CP-243078</a:t>
                      </a: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altLang="zh-CN" sz="10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36643651"/>
                  </a:ext>
                </a:extLst>
              </a:tr>
              <a:tr h="213107">
                <a:tc>
                  <a:txBody>
                    <a:bodyPr/>
                    <a:lstStyle/>
                    <a:p>
                      <a:pPr marL="0" indent="18415" algn="l" defTabSz="914400" rtl="0" eaLnBrk="1" latinLnBrk="0" hangingPunct="0">
                        <a:spcAft>
                          <a:spcPts val="900"/>
                        </a:spcAft>
                      </a:pPr>
                      <a:r>
                        <a:rPr lang="en-US" altLang="zh-CN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1050013</a:t>
                      </a:r>
                      <a:endParaRPr lang="zh-CN" altLang="en-US" sz="10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kumimoji="0" lang="en-GB" sz="105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CT Aspects of Phase 3 for UAS, UAV and UAM</a:t>
                      </a:r>
                      <a:endParaRPr kumimoji="0" lang="en-US" sz="105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18415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kumimoji="0" lang="en-GB" sz="105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UAS_Ph3</a:t>
                      </a:r>
                      <a:endParaRPr kumimoji="0" lang="en-US" sz="105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Rel-19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C3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09/25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altLang="zh-CN" sz="1000" kern="1200" noProof="0" dirty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CP-253016</a:t>
                      </a: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altLang="zh-CN" sz="10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39629726"/>
                  </a:ext>
                </a:extLst>
              </a:tr>
              <a:tr h="213107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altLang="zh-CN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1060027</a:t>
                      </a:r>
                      <a:endParaRPr lang="en-US" sz="10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18415" algn="l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altLang="zh-CN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CT aspects of Extended Reality and Media service (XRM) Phase 2</a:t>
                      </a:r>
                      <a:endParaRPr lang="en-US" sz="10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18415" algn="l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kumimoji="0" lang="en-GB" altLang="zh-CN" sz="10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XRM_Ph2</a:t>
                      </a:r>
                      <a:endParaRPr kumimoji="0" lang="en-US" sz="10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Rel-19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C3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09/25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96%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dirty="0">
                          <a:solidFill>
                            <a:srgbClr val="2A6EA8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altLang="zh-CN" sz="1000" kern="1200" noProof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CP-252058</a:t>
                      </a: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altLang="zh-CN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79551067"/>
                  </a:ext>
                </a:extLst>
              </a:tr>
            </a:tbl>
          </a:graphicData>
        </a:graphic>
      </p:graphicFrame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77A3C99B-30CB-4F52-BAAD-E83536627EEA}"/>
              </a:ext>
            </a:extLst>
          </p:cNvPr>
          <p:cNvSpPr txBox="1">
            <a:spLocks/>
          </p:cNvSpPr>
          <p:nvPr/>
        </p:nvSpPr>
        <p:spPr bwMode="auto">
          <a:xfrm>
            <a:off x="198119" y="5529944"/>
            <a:ext cx="4745844" cy="1127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solidFill>
                  <a:prstClr val="black"/>
                </a:solidFill>
                <a:latin typeface="Arial" panose="020B0604020202020204" pitchFamily="34" charset="0"/>
              </a:rPr>
              <a:t>Legend</a:t>
            </a:r>
            <a:br>
              <a:rPr lang="fi-FI" altLang="de-DE" sz="1000" dirty="0">
                <a:solidFill>
                  <a:prstClr val="black"/>
                </a:solidFill>
                <a:latin typeface="Arial" panose="020B0604020202020204" pitchFamily="34" charset="0"/>
              </a:rPr>
            </a:br>
            <a:r>
              <a:rPr lang="fi-FI" altLang="de-DE" sz="1000" dirty="0">
                <a:solidFill>
                  <a:prstClr val="black"/>
                </a:solidFill>
                <a:highlight>
                  <a:srgbClr val="00FF00"/>
                </a:highlight>
                <a:latin typeface="Arial" panose="020B0604020202020204" pitchFamily="34" charset="0"/>
              </a:rPr>
              <a:t>Green row   </a:t>
            </a:r>
            <a:r>
              <a:rPr lang="fi-FI" altLang="de-DE" sz="1000" dirty="0">
                <a:solidFill>
                  <a:prstClr val="black"/>
                </a:solidFill>
                <a:latin typeface="Arial" panose="020B0604020202020204" pitchFamily="34" charset="0"/>
              </a:rPr>
              <a:t>– Newly completed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solidFill>
                  <a:prstClr val="black"/>
                </a:solidFill>
                <a:latin typeface="Arial" panose="020B0604020202020204" pitchFamily="34" charset="0"/>
              </a:rPr>
              <a:t>	</a:t>
            </a:r>
            <a:r>
              <a:rPr lang="fi-FI" altLang="de-DE" sz="1000" dirty="0">
                <a:solidFill>
                  <a:prstClr val="black"/>
                </a:solidFill>
                <a:highlight>
                  <a:srgbClr val="FFFF00"/>
                </a:highlight>
                <a:latin typeface="Arial" panose="020B0604020202020204" pitchFamily="34" charset="0"/>
              </a:rPr>
              <a:t>Yellow row  </a:t>
            </a:r>
            <a:r>
              <a:rPr lang="fi-FI" altLang="de-DE" sz="1000" dirty="0">
                <a:solidFill>
                  <a:prstClr val="black"/>
                </a:solidFill>
                <a:latin typeface="Arial" panose="020B0604020202020204" pitchFamily="34" charset="0"/>
              </a:rPr>
              <a:t>– small outstanding issues</a:t>
            </a:r>
            <a:br>
              <a:rPr lang="fi-FI" altLang="de-DE" sz="1000" dirty="0">
                <a:solidFill>
                  <a:prstClr val="black"/>
                </a:solidFill>
                <a:latin typeface="Arial" panose="020B0604020202020204" pitchFamily="34" charset="0"/>
              </a:rPr>
            </a:br>
            <a:r>
              <a:rPr lang="fi-FI" altLang="de-DE" sz="1000" dirty="0">
                <a:solidFill>
                  <a:prstClr val="black"/>
                </a:solidFill>
                <a:highlight>
                  <a:srgbClr val="FF0000"/>
                </a:highlight>
                <a:latin typeface="Arial" panose="020B0604020202020204" pitchFamily="34" charset="0"/>
              </a:rPr>
              <a:t>Red  row     </a:t>
            </a:r>
            <a:r>
              <a:rPr lang="fi-FI" altLang="de-DE" sz="1000" dirty="0">
                <a:solidFill>
                  <a:prstClr val="black"/>
                </a:solidFill>
                <a:latin typeface="Arial" panose="020B0604020202020204" pitchFamily="34" charset="0"/>
              </a:rPr>
              <a:t>– Exception sheet 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solidFill>
                  <a:prstClr val="black"/>
                </a:solidFill>
                <a:latin typeface="Arial" panose="020B0604020202020204" pitchFamily="34" charset="0"/>
              </a:rPr>
              <a:t>	black text    -  no change since the last plenary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solidFill>
                  <a:prstClr val="black"/>
                </a:solidFill>
                <a:latin typeface="Arial" panose="020B0604020202020204" pitchFamily="34" charset="0"/>
              </a:rPr>
              <a:t>	</a:t>
            </a:r>
            <a:r>
              <a:rPr lang="fi-FI" altLang="de-DE" sz="1000" dirty="0">
                <a:solidFill>
                  <a:srgbClr val="0070C0"/>
                </a:solidFill>
                <a:latin typeface="Arial" panose="020B0604020202020204" pitchFamily="34" charset="0"/>
              </a:rPr>
              <a:t>blue text </a:t>
            </a:r>
            <a:r>
              <a:rPr lang="fi-FI" altLang="de-DE" sz="1000" dirty="0">
                <a:solidFill>
                  <a:prstClr val="black"/>
                </a:solidFill>
                <a:latin typeface="Arial" panose="020B0604020202020204" pitchFamily="34" charset="0"/>
              </a:rPr>
              <a:t>     -  Updated text since last plenary</a:t>
            </a:r>
          </a:p>
        </p:txBody>
      </p:sp>
    </p:spTree>
    <p:extLst>
      <p:ext uri="{BB962C8B-B14F-4D97-AF65-F5344CB8AC3E}">
        <p14:creationId xmlns:p14="http://schemas.microsoft.com/office/powerpoint/2010/main" val="3580304823"/>
      </p:ext>
    </p:extLst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98119" y="465807"/>
            <a:ext cx="10515600" cy="1325563"/>
          </a:xfrm>
        </p:spPr>
        <p:txBody>
          <a:bodyPr/>
          <a:lstStyle/>
          <a:p>
            <a:r>
              <a:rPr lang="en-US" dirty="0"/>
              <a:t>Rel-19 Work Plan – CT3 led             (2/2)</a:t>
            </a:r>
          </a:p>
        </p:txBody>
      </p:sp>
      <p:graphicFrame>
        <p:nvGraphicFramePr>
          <p:cNvPr id="6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964214"/>
              </p:ext>
            </p:extLst>
          </p:nvPr>
        </p:nvGraphicFramePr>
        <p:xfrm>
          <a:off x="293251" y="1734548"/>
          <a:ext cx="11013394" cy="3536095"/>
        </p:xfrm>
        <a:graphic>
          <a:graphicData uri="http://schemas.openxmlformats.org/drawingml/2006/table">
            <a:tbl>
              <a:tblPr firstRow="1" firstCol="1" bandRow="1"/>
              <a:tblGrid>
                <a:gridCol w="6907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2929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5789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2576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5379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8710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26719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626724">
                  <a:extLst>
                    <a:ext uri="{9D8B030D-6E8A-4147-A177-3AD203B41FA5}">
                      <a16:colId xmlns:a16="http://schemas.microsoft.com/office/drawing/2014/main" val="1432858994"/>
                    </a:ext>
                  </a:extLst>
                </a:gridCol>
                <a:gridCol w="835690">
                  <a:extLst>
                    <a:ext uri="{9D8B030D-6E8A-4147-A177-3AD203B41FA5}">
                      <a16:colId xmlns:a16="http://schemas.microsoft.com/office/drawing/2014/main" val="979862970"/>
                    </a:ext>
                  </a:extLst>
                </a:gridCol>
                <a:gridCol w="679683">
                  <a:extLst>
                    <a:ext uri="{9D8B030D-6E8A-4147-A177-3AD203B41FA5}">
                      <a16:colId xmlns:a16="http://schemas.microsoft.com/office/drawing/2014/main" val="3618433566"/>
                    </a:ext>
                  </a:extLst>
                </a:gridCol>
              </a:tblGrid>
              <a:tr h="37364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UID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Name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noProof="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Acronym</a:t>
                      </a:r>
                      <a:endParaRPr lang="en-US" sz="1000" noProof="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Release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Group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End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Status </a:t>
                      </a:r>
                      <a:r>
                        <a:rPr lang="en-US" sz="1000" b="1" noProof="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old</a:t>
                      </a:r>
                      <a:endParaRPr lang="en-US" sz="1000" noProof="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Status new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WID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altLang="zh-CN" sz="10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Notes</a:t>
                      </a:r>
                      <a:endParaRPr lang="en-US" altLang="zh-CN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493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altLang="zh-CN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1060023</a:t>
                      </a:r>
                      <a:endParaRPr lang="en-US" sz="10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18415" algn="l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altLang="zh-CN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CT aspects for application enablement for satellite access Phase 3</a:t>
                      </a:r>
                      <a:endParaRPr lang="en-US" sz="10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18415" algn="l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kumimoji="0" lang="en-GB" altLang="zh-CN" sz="10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5GSAT_Ph3_App</a:t>
                      </a:r>
                      <a:endParaRPr kumimoji="0" lang="en-US" sz="10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Rel-19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C3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09/25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97%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dirty="0">
                          <a:solidFill>
                            <a:srgbClr val="2A6EA8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altLang="zh-CN" sz="1000" kern="1200" noProof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CP-243071</a:t>
                      </a: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altLang="zh-CN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09865532"/>
                  </a:ext>
                </a:extLst>
              </a:tr>
              <a:tr h="32493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altLang="zh-CN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1060025</a:t>
                      </a:r>
                      <a:endParaRPr lang="en-US" sz="10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altLang="zh-CN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Rel-19 Enhancements of UE Policy</a:t>
                      </a:r>
                      <a:endParaRPr lang="en-US" sz="10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18415" algn="l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kumimoji="0" lang="en-GB" altLang="zh-CN" sz="10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UEP19</a:t>
                      </a:r>
                      <a:endParaRPr kumimoji="0" lang="en-US" sz="10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Rel-19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C3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09/25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altLang="zh-CN" sz="1000" kern="1200" noProof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CP-243073</a:t>
                      </a: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altLang="zh-CN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62452484"/>
                  </a:ext>
                </a:extLst>
              </a:tr>
              <a:tr h="32493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altLang="zh-CN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1060024</a:t>
                      </a:r>
                      <a:endParaRPr lang="en-US" sz="10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altLang="zh-CN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CT aspects of Application enablement for XRM Services Phase 2</a:t>
                      </a:r>
                      <a:endParaRPr lang="en-US" sz="10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18415" algn="l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kumimoji="0" lang="en-GB" altLang="zh-CN" sz="10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XRM_Ph2_App</a:t>
                      </a:r>
                      <a:endParaRPr kumimoji="0" lang="en-US" sz="10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Rel-19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kumimoji="0" lang="en-US" sz="10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C3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09/25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99%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2A6EA8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altLang="zh-CN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CP-243072</a:t>
                      </a: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altLang="zh-CN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11354069"/>
                  </a:ext>
                </a:extLst>
              </a:tr>
              <a:tr h="32493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altLang="zh-CN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1060026</a:t>
                      </a:r>
                      <a:endParaRPr lang="en-US" sz="10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altLang="zh-CN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Common API Framework (CAPIF) Phase 3</a:t>
                      </a:r>
                      <a:endParaRPr lang="en-US" sz="10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18415" algn="l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kumimoji="0" lang="en-GB" altLang="zh-CN" sz="10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CAPIF_Ph3</a:t>
                      </a:r>
                      <a:endParaRPr kumimoji="0" lang="en-US" sz="10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Rel-19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C3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09/25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96%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dirty="0">
                          <a:solidFill>
                            <a:srgbClr val="2A6EA8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altLang="zh-CN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CP-252059</a:t>
                      </a: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altLang="zh-CN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54520111"/>
                  </a:ext>
                </a:extLst>
              </a:tr>
              <a:tr h="273205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altLang="zh-CN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1050025</a:t>
                      </a:r>
                      <a:endParaRPr lang="zh-CN" altLang="en-US" sz="10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18415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kumimoji="0" lang="en-US" sz="10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CT aspects for application enablement for mobile metaverse services</a:t>
                      </a:r>
                      <a:endParaRPr kumimoji="0" lang="zh-CN" altLang="en-US" sz="10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18415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kumimoji="0" lang="en-US" altLang="zh-CN" sz="1000" b="0" i="0" u="none" strike="noStrike" kern="1200" cap="none" spc="0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Metaverse_App</a:t>
                      </a:r>
                      <a:endParaRPr kumimoji="0" lang="zh-CN" altLang="en-US" sz="10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Rel-19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C3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09/25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80%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1000" kern="1200" dirty="0">
                          <a:solidFill>
                            <a:srgbClr val="2A6EA8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altLang="zh-CN" sz="1000" kern="1200" noProof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CP-251132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altLang="zh-CN" sz="10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71337064"/>
                  </a:ext>
                </a:extLst>
              </a:tr>
              <a:tr h="289112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altLang="zh-CN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1070002</a:t>
                      </a:r>
                      <a:endParaRPr lang="zh-CN" altLang="en-US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CT aspects of energy efficiency and energy saving</a:t>
                      </a:r>
                      <a:endParaRPr lang="zh-CN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EnergySys</a:t>
                      </a:r>
                      <a:endParaRPr lang="zh-CN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Rel-19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C3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09/25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altLang="zh-CN" sz="1000" kern="1200" noProof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CP-250247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altLang="zh-CN" sz="1000" kern="12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82011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altLang="zh-CN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1070005</a:t>
                      </a:r>
                      <a:endParaRPr lang="zh-CN" altLang="en-US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Rel-19 Enhancements of SM Policy</a:t>
                      </a:r>
                      <a:endParaRPr lang="zh-CN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SMPC19</a:t>
                      </a:r>
                      <a:endParaRPr lang="zh-CN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Rel-19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C3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09/25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altLang="zh-CN" sz="1000" kern="1200" noProof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CP-252060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altLang="zh-CN" sz="1000" kern="12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99103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altLang="zh-CN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1070006</a:t>
                      </a:r>
                      <a:endParaRPr lang="zh-CN" altLang="en-US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CT Aspects for IP Domain usage</a:t>
                      </a:r>
                      <a:endParaRPr lang="zh-CN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IPD</a:t>
                      </a:r>
                      <a:endParaRPr lang="zh-CN" sz="1000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Rel-19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C3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09/25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altLang="zh-CN" sz="1000" kern="1200" noProof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CP-250248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altLang="zh-CN" sz="1000" kern="12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82011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altLang="zh-CN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1070007</a:t>
                      </a:r>
                      <a:endParaRPr lang="zh-CN" altLang="en-US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0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UEId</a:t>
                      </a:r>
                      <a:r>
                        <a:rPr lang="en-GB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Service API support for MSISDN Verification operation</a:t>
                      </a:r>
                      <a:endParaRPr lang="zh-CN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TEI19_MVOSNS</a:t>
                      </a:r>
                      <a:endParaRPr lang="zh-CN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Rel-19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C3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06/25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altLang="zh-CN" sz="1000" kern="1200" noProof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CP-250077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altLang="zh-CN" sz="1000" kern="12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30736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1070003</a:t>
                      </a:r>
                      <a:endParaRPr lang="zh-CN" altLang="en-US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CT aspects of Network Controlled Network Slice Selection</a:t>
                      </a:r>
                      <a:endParaRPr lang="zh-CN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TEI19_SliceSel</a:t>
                      </a:r>
                      <a:endParaRPr lang="zh-CN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Rel-19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C3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06/25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altLang="zh-CN" sz="1000" kern="1200" noProof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CP-251133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altLang="zh-CN" sz="1000" kern="12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0654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1070004</a:t>
                      </a:r>
                      <a:endParaRPr lang="zh-CN" altLang="en-US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CT Aspects of Rel-19 Application Data Analytics Enablement Service</a:t>
                      </a:r>
                      <a:endParaRPr lang="zh-CN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TEI19_ADAES</a:t>
                      </a:r>
                      <a:endParaRPr lang="zh-CN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Rel-19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C3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09/25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96%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altLang="zh-CN" sz="1000" kern="1200" noProof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CP-250074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altLang="zh-CN" sz="1000" kern="12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</a:tbl>
          </a:graphicData>
        </a:graphic>
      </p:graphicFrame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77A3C99B-30CB-4F52-BAAD-E83536627EEA}"/>
              </a:ext>
            </a:extLst>
          </p:cNvPr>
          <p:cNvSpPr txBox="1">
            <a:spLocks/>
          </p:cNvSpPr>
          <p:nvPr/>
        </p:nvSpPr>
        <p:spPr bwMode="auto">
          <a:xfrm>
            <a:off x="198119" y="5403375"/>
            <a:ext cx="4745844" cy="1127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342900" marR="0" lvl="0" indent="-34290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i-FI" altLang="de-DE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Legend</a:t>
            </a:r>
            <a:br>
              <a:rPr kumimoji="0" lang="fi-FI" altLang="de-DE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</a:br>
            <a:r>
              <a:rPr kumimoji="0" lang="fi-FI" altLang="de-DE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highlight>
                  <a:srgbClr val="00FF00"/>
                </a:highlight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Green row   </a:t>
            </a:r>
            <a:r>
              <a:rPr kumimoji="0" lang="fi-FI" altLang="de-DE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– Newly completed</a:t>
            </a:r>
          </a:p>
          <a:p>
            <a:pPr marL="342900" marR="0" lvl="0" indent="-34290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i-FI" altLang="de-DE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	</a:t>
            </a:r>
            <a:r>
              <a:rPr kumimoji="0" lang="fi-FI" altLang="de-DE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highlight>
                  <a:srgbClr val="FFFF00"/>
                </a:highlight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Yellow row  </a:t>
            </a:r>
            <a:r>
              <a:rPr kumimoji="0" lang="fi-FI" altLang="de-DE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– small outstanding issues</a:t>
            </a:r>
            <a:br>
              <a:rPr kumimoji="0" lang="fi-FI" altLang="de-DE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</a:br>
            <a:r>
              <a:rPr kumimoji="0" lang="fi-FI" altLang="de-DE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highlight>
                  <a:srgbClr val="FF0000"/>
                </a:highlight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Red  row     </a:t>
            </a:r>
            <a:r>
              <a:rPr kumimoji="0" lang="fi-FI" altLang="de-DE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– Exception sheet </a:t>
            </a:r>
          </a:p>
          <a:p>
            <a:pPr marL="342900" marR="0" lvl="0" indent="-34290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i-FI" altLang="de-DE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	black text    -  no change since the last plenary</a:t>
            </a:r>
          </a:p>
          <a:p>
            <a:pPr marL="342900" marR="0" lvl="0" indent="-34290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i-FI" altLang="de-DE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	</a:t>
            </a:r>
            <a:r>
              <a:rPr kumimoji="0" lang="fi-FI" altLang="de-DE" sz="1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blue text </a:t>
            </a:r>
            <a:r>
              <a:rPr kumimoji="0" lang="fi-FI" altLang="de-DE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     -  Updated text since last plenary</a:t>
            </a:r>
          </a:p>
        </p:txBody>
      </p:sp>
    </p:spTree>
    <p:extLst>
      <p:ext uri="{BB962C8B-B14F-4D97-AF65-F5344CB8AC3E}">
        <p14:creationId xmlns:p14="http://schemas.microsoft.com/office/powerpoint/2010/main" val="1311008044"/>
      </p:ext>
    </p:extLst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98119" y="465807"/>
            <a:ext cx="10515600" cy="1325563"/>
          </a:xfrm>
        </p:spPr>
        <p:txBody>
          <a:bodyPr/>
          <a:lstStyle/>
          <a:p>
            <a:r>
              <a:rPr lang="en-US" dirty="0"/>
              <a:t>Rel-19 Work Plan – Non-CT3 led         (1/2) 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77A3C99B-30CB-4F52-BAAD-E83536627EEA}"/>
              </a:ext>
            </a:extLst>
          </p:cNvPr>
          <p:cNvSpPr txBox="1">
            <a:spLocks/>
          </p:cNvSpPr>
          <p:nvPr/>
        </p:nvSpPr>
        <p:spPr bwMode="auto">
          <a:xfrm>
            <a:off x="198119" y="5609964"/>
            <a:ext cx="4745844" cy="1127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342900" marR="0" lvl="0" indent="-34290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i-FI" altLang="de-DE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Legend</a:t>
            </a:r>
            <a:br>
              <a:rPr kumimoji="0" lang="fi-FI" altLang="de-DE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</a:br>
            <a:r>
              <a:rPr kumimoji="0" lang="fi-FI" altLang="de-DE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highlight>
                  <a:srgbClr val="00FF00"/>
                </a:highlight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Green row   </a:t>
            </a:r>
            <a:r>
              <a:rPr kumimoji="0" lang="fi-FI" altLang="de-DE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– Newly completed</a:t>
            </a:r>
          </a:p>
          <a:p>
            <a:pPr marL="342900" marR="0" lvl="0" indent="-34290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i-FI" altLang="de-DE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	</a:t>
            </a:r>
            <a:r>
              <a:rPr kumimoji="0" lang="fi-FI" altLang="de-DE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highlight>
                  <a:srgbClr val="FFFF00"/>
                </a:highlight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Yellow row  </a:t>
            </a:r>
            <a:r>
              <a:rPr kumimoji="0" lang="fi-FI" altLang="de-DE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– small outstanding issues</a:t>
            </a:r>
            <a:br>
              <a:rPr kumimoji="0" lang="fi-FI" altLang="de-DE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</a:br>
            <a:r>
              <a:rPr kumimoji="0" lang="fi-FI" altLang="de-DE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highlight>
                  <a:srgbClr val="FF0000"/>
                </a:highlight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Red  row     </a:t>
            </a:r>
            <a:r>
              <a:rPr kumimoji="0" lang="fi-FI" altLang="de-DE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– Exception sheet </a:t>
            </a:r>
          </a:p>
          <a:p>
            <a:pPr marL="342900" marR="0" lvl="0" indent="-34290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i-FI" altLang="de-DE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	black text    -  no change since the last plenary</a:t>
            </a:r>
          </a:p>
          <a:p>
            <a:pPr marL="342900" marR="0" lvl="0" indent="-34290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i-FI" altLang="de-DE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	</a:t>
            </a:r>
            <a:r>
              <a:rPr kumimoji="0" lang="fi-FI" altLang="de-DE" sz="1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blue text </a:t>
            </a:r>
            <a:r>
              <a:rPr kumimoji="0" lang="fi-FI" altLang="de-DE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     -  Updated text since last plenary</a:t>
            </a:r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8E889731-152D-4C2F-89F3-D05B3B38293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8313341"/>
              </p:ext>
            </p:extLst>
          </p:nvPr>
        </p:nvGraphicFramePr>
        <p:xfrm>
          <a:off x="281757" y="1764994"/>
          <a:ext cx="10993179" cy="3742592"/>
        </p:xfrm>
        <a:graphic>
          <a:graphicData uri="http://schemas.openxmlformats.org/drawingml/2006/table">
            <a:tbl>
              <a:tblPr firstRow="1" firstCol="1" bandRow="1"/>
              <a:tblGrid>
                <a:gridCol w="75303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0195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8084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4763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5379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8710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1682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562788">
                  <a:extLst>
                    <a:ext uri="{9D8B030D-6E8A-4147-A177-3AD203B41FA5}">
                      <a16:colId xmlns:a16="http://schemas.microsoft.com/office/drawing/2014/main" val="1432858994"/>
                    </a:ext>
                  </a:extLst>
                </a:gridCol>
                <a:gridCol w="941294">
                  <a:extLst>
                    <a:ext uri="{9D8B030D-6E8A-4147-A177-3AD203B41FA5}">
                      <a16:colId xmlns:a16="http://schemas.microsoft.com/office/drawing/2014/main" val="979862970"/>
                    </a:ext>
                  </a:extLst>
                </a:gridCol>
                <a:gridCol w="647909">
                  <a:extLst>
                    <a:ext uri="{9D8B030D-6E8A-4147-A177-3AD203B41FA5}">
                      <a16:colId xmlns:a16="http://schemas.microsoft.com/office/drawing/2014/main" val="3618433566"/>
                    </a:ext>
                  </a:extLst>
                </a:gridCol>
              </a:tblGrid>
              <a:tr h="43688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UID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Name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noProof="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Acronym</a:t>
                      </a:r>
                      <a:endParaRPr lang="en-US" sz="1000" noProof="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Release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Group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End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Status </a:t>
                      </a:r>
                      <a:r>
                        <a:rPr lang="en-US" sz="1000" b="1" noProof="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old</a:t>
                      </a:r>
                      <a:endParaRPr lang="en-US" sz="1000" noProof="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Status new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WID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altLang="zh-CN" sz="10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Notes</a:t>
                      </a:r>
                      <a:endParaRPr lang="en-US" altLang="zh-CN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3431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1040001</a:t>
                      </a:r>
                      <a:endParaRPr lang="zh-CN" altLang="en-US" sz="10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18415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Service Based Interface Protocol Improvements Release 19</a:t>
                      </a:r>
                      <a:endParaRPr lang="zh-CN" altLang="en-US" sz="10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18415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SBIProtoc19</a:t>
                      </a:r>
                      <a:endParaRPr lang="zh-CN" altLang="en-US" sz="10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Rel-19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C4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09/25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CP-241021 </a:t>
                      </a:r>
                      <a:endParaRPr lang="fr-FR" altLang="zh-CN" sz="1000" kern="1200" noProof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altLang="zh-CN" sz="11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3431">
                <a:tc>
                  <a:txBody>
                    <a:bodyPr/>
                    <a:lstStyle/>
                    <a:p>
                      <a:pPr marL="0" marR="0" indent="0" algn="l" defTabSz="914400" rtl="0" eaLnBrk="1" latinLnBrk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1040041</a:t>
                      </a:r>
                      <a:endParaRPr lang="zh-CN" altLang="en-US" sz="10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18415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Protocol enhancements for Mission Critical Services</a:t>
                      </a:r>
                      <a:endParaRPr lang="zh-CN" altLang="en-US" sz="10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18415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MCProtoc19</a:t>
                      </a:r>
                      <a:endParaRPr lang="zh-CN" altLang="en-US" sz="10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Rel-19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C1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09/25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18415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CP-241283</a:t>
                      </a:r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fr-FR" altLang="zh-CN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altLang="zh-CN" sz="11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3431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altLang="zh-CN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1040039</a:t>
                      </a:r>
                      <a:endParaRPr lang="zh-CN" altLang="en-US" sz="10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18415" hangingPunct="0">
                        <a:spcAft>
                          <a:spcPts val="900"/>
                        </a:spcAft>
                      </a:pPr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IMS Stage-3 IETF Protocol Alignment</a:t>
                      </a:r>
                      <a:endParaRPr lang="zh-CN" altLang="en-US" sz="10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18415" hangingPunct="0">
                        <a:spcAft>
                          <a:spcPts val="900"/>
                        </a:spcAft>
                      </a:pPr>
                      <a:r>
                        <a:rPr lang="en-US" altLang="zh-CN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IMSProtoc19</a:t>
                      </a:r>
                      <a:endParaRPr lang="zh-CN" altLang="en-US" sz="10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Rel-19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C1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09/25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altLang="zh-CN" sz="1000" kern="1200" noProof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CP-251</a:t>
                      </a:r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219</a:t>
                      </a:r>
                      <a:endParaRPr lang="fr-FR" altLang="zh-CN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altLang="zh-CN" sz="11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0147937"/>
                  </a:ext>
                </a:extLst>
              </a:tr>
              <a:tr h="383553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1040004</a:t>
                      </a:r>
                      <a:endParaRPr lang="zh-CN" altLang="en-US" sz="10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18415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CT Aspects on Minimize the Number of Policy Associations (TEI19_MINPA)</a:t>
                      </a:r>
                      <a:endParaRPr lang="zh-CN" altLang="en-US" sz="10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18415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TEI19_MINPA</a:t>
                      </a:r>
                      <a:endParaRPr lang="zh-CN" altLang="en-US" sz="10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Rel-19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C4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03/25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CP-241024</a:t>
                      </a:r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fr-FR" altLang="zh-CN" sz="1000" kern="1200" noProof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altLang="zh-CN" sz="11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78039153"/>
                  </a:ext>
                </a:extLst>
              </a:tr>
              <a:tr h="383553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altLang="zh-CN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1040070</a:t>
                      </a:r>
                      <a:endParaRPr lang="zh-CN" altLang="en-US" sz="10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18415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CT Aspects of Application Layer Support for Uncrewed Aerial Systems (UAS), Phase 3</a:t>
                      </a:r>
                      <a:endParaRPr lang="zh-CN" altLang="en-US" sz="10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18415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UASAPP_Ph3</a:t>
                      </a:r>
                      <a:endParaRPr lang="zh-CN" altLang="en-US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Rel-19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C1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09/25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18415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CP-241150</a:t>
                      </a:r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fr-FR" altLang="zh-CN" sz="1000" kern="1200" noProof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altLang="zh-CN" sz="11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95364329"/>
                  </a:ext>
                </a:extLst>
              </a:tr>
              <a:tr h="223431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altLang="zh-CN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1050007</a:t>
                      </a:r>
                      <a:endParaRPr lang="zh-CN" altLang="en-US" sz="10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18415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MPS for Messaging and SMS services</a:t>
                      </a:r>
                      <a:endParaRPr lang="zh-CN" altLang="en-US" sz="10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18415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MPS4msg</a:t>
                      </a:r>
                      <a:endParaRPr lang="zh-CN" altLang="en-US" sz="10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Rel-19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C4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09/25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96%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96%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18415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altLang="zh-CN" sz="1000" kern="1200" noProof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CP-243047</a:t>
                      </a: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altLang="zh-CN" sz="11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39629726"/>
                  </a:ext>
                </a:extLst>
              </a:tr>
              <a:tr h="436888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altLang="zh-CN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1050009</a:t>
                      </a:r>
                      <a:endParaRPr lang="zh-CN" altLang="en-US" sz="10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18415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Identifying non-3GPP Devices Connecting behind a UE or 5G-RG</a:t>
                      </a:r>
                      <a:endParaRPr lang="zh-CN" altLang="en-US" sz="10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18415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UIA_ARC</a:t>
                      </a:r>
                      <a:endParaRPr lang="zh-CN" altLang="en-US" sz="10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Rel-19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C4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09/25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18415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altLang="zh-CN" sz="1000" kern="1200" noProof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CP242029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1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3153360"/>
                  </a:ext>
                </a:extLst>
              </a:tr>
              <a:tr h="223431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altLang="zh-CN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1050024</a:t>
                      </a:r>
                      <a:endParaRPr lang="zh-CN" altLang="en-US" sz="10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18415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CT aspects of application enablement for AI/ML services</a:t>
                      </a:r>
                      <a:endParaRPr lang="zh-CN" altLang="en-US" sz="10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18415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1000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AIML_App</a:t>
                      </a:r>
                      <a:endParaRPr lang="zh-CN" altLang="en-US" sz="10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Rel-19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C1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09/25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80%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1000" kern="1200" dirty="0">
                          <a:solidFill>
                            <a:srgbClr val="2A6EA8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altLang="zh-CN" sz="1000" kern="1200" noProof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CP-253123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1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0114282"/>
                  </a:ext>
                </a:extLst>
              </a:tr>
              <a:tr h="22343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1050001</a:t>
                      </a:r>
                      <a:endParaRPr lang="zh-CN" altLang="en-US" sz="10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18415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CT aspects of UPF enhancement for Exposure And SBA Phase 2</a:t>
                      </a:r>
                      <a:endParaRPr lang="zh-CN" altLang="en-US" sz="10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18415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UPEAS_Ph2</a:t>
                      </a:r>
                      <a:endParaRPr lang="zh-CN" altLang="en-US" sz="10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Rel-19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C4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09/25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altLang="zh-CN" sz="1000" kern="1200" noProof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CP-250018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1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6768404"/>
                  </a:ext>
                </a:extLst>
              </a:tr>
              <a:tr h="223431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altLang="zh-CN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1050022</a:t>
                      </a:r>
                      <a:endParaRPr lang="zh-CN" altLang="en-US" sz="10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18415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Next Generation Real time Communication services Phase 2</a:t>
                      </a:r>
                      <a:endParaRPr lang="zh-CN" altLang="en-US" sz="10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18415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NG_RTC_Ph2</a:t>
                      </a:r>
                      <a:endParaRPr lang="zh-CN" altLang="en-US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Rel-19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C1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09/25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97%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1000" kern="1200" dirty="0">
                          <a:solidFill>
                            <a:srgbClr val="2A6EA8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altLang="zh-CN" sz="1000" kern="1200" noProof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CP-243124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1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60077374"/>
                  </a:ext>
                </a:extLst>
              </a:tr>
              <a:tr h="223431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altLang="zh-CN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1050006</a:t>
                      </a:r>
                      <a:endParaRPr lang="zh-CN" altLang="en-US" sz="10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18415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CT aspects of enhancement of support for Edge Computing in 5G Core network - Phase 3</a:t>
                      </a:r>
                      <a:endParaRPr lang="zh-CN" altLang="en-US" sz="10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18415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eEDGE_5GC_Ph3</a:t>
                      </a:r>
                      <a:endParaRPr lang="zh-CN" altLang="en-US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Rel-19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C4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09/25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98%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1000" kern="1200" dirty="0">
                          <a:solidFill>
                            <a:srgbClr val="2A6EA8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altLang="zh-CN" sz="1000" kern="1200" noProof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CP-250016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1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13073655"/>
                  </a:ext>
                </a:extLst>
              </a:tr>
              <a:tr h="223431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altLang="zh-CN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1050020</a:t>
                      </a:r>
                      <a:endParaRPr lang="zh-CN" altLang="en-US" sz="10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18415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CT aspects of Multi-Access (ATSSS_Ph4)</a:t>
                      </a:r>
                      <a:endParaRPr lang="zh-CN" altLang="en-US" sz="10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18415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MASSS</a:t>
                      </a:r>
                      <a:endParaRPr lang="zh-CN" altLang="en-US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Rel-19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C1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09/25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altLang="zh-CN" sz="1000" kern="1200" noProof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CP-251226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1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4750232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40326353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 Them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docMetadata/LabelInfo.xml><?xml version="1.0" encoding="utf-8"?>
<clbl:labelList xmlns:clbl="http://schemas.microsoft.com/office/2020/mipLabelMetadata">
  <clbl:label id="{92e84ceb-fbfd-47ab-be52-080c6b87953f}" enabled="0" method="" siteId="{92e84ceb-fbfd-47ab-be52-080c6b87953f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83817</TotalTime>
  <Words>2724</Words>
  <Application>Microsoft Office PowerPoint</Application>
  <PresentationFormat>Widescreen</PresentationFormat>
  <Paragraphs>772</Paragraphs>
  <Slides>24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34" baseType="lpstr">
      <vt:lpstr>MS PGothic</vt:lpstr>
      <vt:lpstr>宋体</vt:lpstr>
      <vt:lpstr>Aptos</vt:lpstr>
      <vt:lpstr>Arial</vt:lpstr>
      <vt:lpstr>Arial </vt:lpstr>
      <vt:lpstr>Calibri</vt:lpstr>
      <vt:lpstr>Calibri Light</vt:lpstr>
      <vt:lpstr>Times New Roman</vt:lpstr>
      <vt:lpstr>Wingdings</vt:lpstr>
      <vt:lpstr>Office Theme</vt:lpstr>
      <vt:lpstr>CT WG3 Status Report  to TSG CT#110</vt:lpstr>
      <vt:lpstr>TSG CT WG3 Officials</vt:lpstr>
      <vt:lpstr>Meeting Calendar</vt:lpstr>
      <vt:lpstr>TSG WG CT3 Statistics</vt:lpstr>
      <vt:lpstr>New agreed Study/Work Items led by CT3</vt:lpstr>
      <vt:lpstr>Revised agreed Study/Work Items led by CT3    </vt:lpstr>
      <vt:lpstr>Rel-19 Work Plan – CT3 led             (1/2)</vt:lpstr>
      <vt:lpstr>Rel-19 Work Plan – CT3 led             (2/2)</vt:lpstr>
      <vt:lpstr>Rel-19 Work Plan – Non-CT3 led         (1/2) </vt:lpstr>
      <vt:lpstr>Rel-19 Work Plan – Non-CT3 led         (2/2) </vt:lpstr>
      <vt:lpstr>TS/TR sent to CT Plenary</vt:lpstr>
      <vt:lpstr>Exception sheet for work item</vt:lpstr>
      <vt:lpstr>Release 20 Status (1/2)</vt:lpstr>
      <vt:lpstr>Release 20 Status (2/2)</vt:lpstr>
      <vt:lpstr>Release 19 Status</vt:lpstr>
      <vt:lpstr>Pre-Release 19 Status</vt:lpstr>
      <vt:lpstr>Backward Incompatible Changes</vt:lpstr>
      <vt:lpstr>For Information to CT </vt:lpstr>
      <vt:lpstr>PowerPoint Presentation</vt:lpstr>
      <vt:lpstr>Acknowledgement</vt:lpstr>
      <vt:lpstr>Annex</vt:lpstr>
      <vt:lpstr>CRs for conditional approval (1/2)          </vt:lpstr>
      <vt:lpstr>CRs for conditional approval (2/2)            </vt:lpstr>
      <vt:lpstr>Thank You!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CT3 Chair_v5</cp:lastModifiedBy>
  <cp:revision>6583</cp:revision>
  <dcterms:created xsi:type="dcterms:W3CDTF">2010-02-05T13:52:04Z</dcterms:created>
  <dcterms:modified xsi:type="dcterms:W3CDTF">2025-11-28T14:42:36Z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UpdateProcess">
    <vt:lpwstr>End</vt:lpwstr>
  </property>
  <property fmtid="{D5CDD505-2E9C-101B-9397-08002B2CF9AE}" pid="3" name="_2015_ms_pID_725343">
    <vt:lpwstr>(3)KaSE7T7zVZlRaW1r74FLeB/y2cZex2A39doLibb9fK9ckaN2WPUR3L03yIEYOsFKKnXGLpWp
esmNB82clv0izQBB07s13TRq8TPWKixk7fDex/bhBtOwvddbE0zkRT1UTdQELzOkuObv4LCK
85s4lxeaDS5X/bDL0esbbG7enbj03Uo7NYjVP1eggmaLViKE6BNTStwKMG30lP8ABZ0VONj3
a0RpsnBisX2iaxPSj7</vt:lpwstr>
  </property>
  <property fmtid="{D5CDD505-2E9C-101B-9397-08002B2CF9AE}" pid="4" name="_2015_ms_pID_7253431">
    <vt:lpwstr>ZOxnHjd/67T/VrqHHZyuAsLsyZFGPb3g2w38zu67N2e7XLIi649pa1
F0YinJTguw73jB/XTAtzKj5qio0DTT32CjmXN/9MH21MKQBgfMTIHHPv3ietArDaFQ4p0qz/
lb32iBVg+Fr5PbUn8V9eFPDbTUBlVGnjn/olPCBWUqrpPAxbKmwA2/sc8QrUmkEYG7t3qVuq
rMcjkKJ1GB1TQXsWFXkQNgZvwvTxEf1pnCaO</vt:lpwstr>
  </property>
  <property fmtid="{D5CDD505-2E9C-101B-9397-08002B2CF9AE}" pid="5" name="_2015_ms_pID_7253432">
    <vt:lpwstr>xwuNTqh+QaVt5wST5XWzV7c=</vt:lpwstr>
  </property>
  <property fmtid="{D5CDD505-2E9C-101B-9397-08002B2CF9AE}" pid="6" name="_readonly">
    <vt:lpwstr/>
  </property>
  <property fmtid="{D5CDD505-2E9C-101B-9397-08002B2CF9AE}" pid="7" name="_change">
    <vt:lpwstr/>
  </property>
  <property fmtid="{D5CDD505-2E9C-101B-9397-08002B2CF9AE}" pid="8" name="_full-control">
    <vt:lpwstr/>
  </property>
  <property fmtid="{D5CDD505-2E9C-101B-9397-08002B2CF9AE}" pid="9" name="sflag">
    <vt:lpwstr>1701418387</vt:lpwstr>
  </property>
</Properties>
</file>