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8"/>
  </p:notesMasterIdLst>
  <p:handoutMasterIdLst>
    <p:handoutMasterId r:id="rId29"/>
  </p:handoutMasterIdLst>
  <p:sldIdLst>
    <p:sldId id="341" r:id="rId3"/>
    <p:sldId id="363" r:id="rId4"/>
    <p:sldId id="508" r:id="rId5"/>
    <p:sldId id="366" r:id="rId6"/>
    <p:sldId id="377" r:id="rId7"/>
    <p:sldId id="368" r:id="rId8"/>
    <p:sldId id="455" r:id="rId9"/>
    <p:sldId id="509" r:id="rId10"/>
    <p:sldId id="510" r:id="rId11"/>
    <p:sldId id="511" r:id="rId12"/>
    <p:sldId id="512" r:id="rId13"/>
    <p:sldId id="513" r:id="rId14"/>
    <p:sldId id="370" r:id="rId15"/>
    <p:sldId id="440" r:id="rId16"/>
    <p:sldId id="407" r:id="rId17"/>
    <p:sldId id="502" r:id="rId18"/>
    <p:sldId id="414" r:id="rId19"/>
    <p:sldId id="490" r:id="rId20"/>
    <p:sldId id="491" r:id="rId21"/>
    <p:sldId id="497" r:id="rId22"/>
    <p:sldId id="365" r:id="rId23"/>
    <p:sldId id="376" r:id="rId24"/>
    <p:sldId id="507" r:id="rId25"/>
    <p:sldId id="514" r:id="rId26"/>
    <p:sldId id="398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0000FF"/>
    <a:srgbClr val="7AB751"/>
    <a:srgbClr val="75B44A"/>
    <a:srgbClr val="85BD5F"/>
    <a:srgbClr val="FF6600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1" autoAdjust="0"/>
    <p:restoredTop sz="99112" autoAdjust="0"/>
  </p:normalViewPr>
  <p:slideViewPr>
    <p:cSldViewPr snapToGrid="0">
      <p:cViewPr varScale="1">
        <p:scale>
          <a:sx n="113" d="100"/>
          <a:sy n="113" d="100"/>
        </p:scale>
        <p:origin x="912" y="3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4074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lguellec_qti_qualcomm_com/Documents/Documents/Standards_meetings/CT/CT_110/Meeting_preparation/1%20CT1%20Chairing/Tdocs/CT1%20stats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Number of Rel-18 CRs submitted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Sheet2!$A$1:$A$11</c:f>
              <c:strCache>
                <c:ptCount val="11"/>
                <c:pt idx="0">
                  <c:v>CT1#148 (April 2024)</c:v>
                </c:pt>
                <c:pt idx="1">
                  <c:v>CT1#149 (May 2024)</c:v>
                </c:pt>
                <c:pt idx="2">
                  <c:v>CT1#150 (August 2024)</c:v>
                </c:pt>
                <c:pt idx="3">
                  <c:v>CT1#151 (October 2024)</c:v>
                </c:pt>
                <c:pt idx="4">
                  <c:v>CT1#152 (November 2024)</c:v>
                </c:pt>
                <c:pt idx="5">
                  <c:v>CT1#153 (February 2025)</c:v>
                </c:pt>
                <c:pt idx="6">
                  <c:v>CT1#154 (April 2025)</c:v>
                </c:pt>
                <c:pt idx="7">
                  <c:v>CT1#155 (May 2025)</c:v>
                </c:pt>
                <c:pt idx="8">
                  <c:v>CT1#156 (August 2025)</c:v>
                </c:pt>
                <c:pt idx="9">
                  <c:v>CT1#157 (October 2025)</c:v>
                </c:pt>
                <c:pt idx="10">
                  <c:v>CT1#158 (November 2025)</c:v>
                </c:pt>
              </c:strCache>
            </c:strRef>
          </c:cat>
          <c:val>
            <c:numRef>
              <c:f>Sheet2!$B$1:$B$11</c:f>
              <c:numCache>
                <c:formatCode>General</c:formatCode>
                <c:ptCount val="11"/>
                <c:pt idx="0">
                  <c:v>358</c:v>
                </c:pt>
                <c:pt idx="1">
                  <c:v>289</c:v>
                </c:pt>
                <c:pt idx="2">
                  <c:v>164</c:v>
                </c:pt>
                <c:pt idx="3">
                  <c:v>66</c:v>
                </c:pt>
                <c:pt idx="4">
                  <c:v>45</c:v>
                </c:pt>
                <c:pt idx="5">
                  <c:v>37</c:v>
                </c:pt>
                <c:pt idx="6">
                  <c:v>17</c:v>
                </c:pt>
                <c:pt idx="7">
                  <c:v>14</c:v>
                </c:pt>
                <c:pt idx="8">
                  <c:v>25</c:v>
                </c:pt>
                <c:pt idx="9">
                  <c:v>12</c:v>
                </c:pt>
                <c:pt idx="1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4F-4E8B-A266-877CE27746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35942479"/>
        <c:axId val="1035942959"/>
      </c:barChart>
      <c:catAx>
        <c:axId val="1035942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959"/>
        <c:crosses val="autoZero"/>
        <c:auto val="1"/>
        <c:lblAlgn val="ctr"/>
        <c:lblOffset val="100"/>
        <c:noMultiLvlLbl val="0"/>
      </c:catAx>
      <c:valAx>
        <c:axId val="1035942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6BECD-E73F-0865-1804-B1B44EB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A5FCFC84-1F8A-463B-E719-D2AB71DD4D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1908D693-954A-BE1D-EE0D-13F7BAA4C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0ADB97DF-9F3A-283B-DB29-EC432AE991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29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770" y="407316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CT#110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Baltimore, US; 8 - 9 December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CP-253012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28.11.2025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akansha.arora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6.jpe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hyperlink" Target="mailto:b_aghili@apple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image" Target="../media/image2.jpeg"/><Relationship Id="rId7" Type="http://schemas.openxmlformats.org/officeDocument/2006/relationships/hyperlink" Target="mailto:Nevenka.biondic@etsi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6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CT#110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AE409-63DB-C5EE-12AE-CAEBCB30E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CC8A9-F590-B1E5-51A8-E9FD2FBDC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(3/5)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F642A90-DCE8-8ADF-A047-D6E49CDED9F1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B8A0011-8C7F-8EB2-9B62-FE9949962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113745"/>
              </p:ext>
            </p:extLst>
          </p:nvPr>
        </p:nvGraphicFramePr>
        <p:xfrm>
          <a:off x="657054" y="1816740"/>
          <a:ext cx="9687858" cy="3576705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System architecture for Next Generation Real time Communication services Phase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UAS, UAV and UAM Phase 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Proximity-based Services in 5GS Phase 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Vehicle Mounted Relays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317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Identifying non-3GPP Devices Connecting behind a UE or 5G-RG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UIA_ARC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72540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Railways specific Enhancements to Mission Critical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7908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MPS for IMS Messaging and SMS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MPS4msg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57594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Study on MINT support in EPS for 5G-only national roaming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FS_MINT_Ph2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262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3965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71704-9EFA-BA5A-5BB6-341E00F6D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BE1E43-4FCC-2BBE-A2E1-18017F7E6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(4/5)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BA84AED-42BA-B79D-23E6-E61B9297A338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D2222DD-6669-73D6-D993-7137B2DE0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283978"/>
              </p:ext>
            </p:extLst>
          </p:nvPr>
        </p:nvGraphicFramePr>
        <p:xfrm>
          <a:off x="657054" y="1816740"/>
          <a:ext cx="9687858" cy="3576705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Enhanced application layer support for location service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eLSAPP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SEAL DD (Data Delivery)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Alignment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eCall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over IMS with CEN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eCallCEN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3/3/2025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for application enablement for satellite access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5GSAT_Ph3_App</a:t>
                      </a:r>
                    </a:p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59403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Extended Reality and Media service (XRM)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60057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Application enablement for XRM Services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931415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enabling MSGin5G Service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3801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security for mobility over non-3GPP access to avoid full primary authentication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Non3GPPMob_Sec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851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60476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57C6D-112E-2765-C55D-B7174AEF9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B912D9-F3C1-EAFA-C7BB-E93956313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(5/5)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F596A5-52DF-BE7C-AD3D-8F38E67698D1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380FCA-87FC-7B5E-8BFC-0F2E393A7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745689"/>
              </p:ext>
            </p:extLst>
          </p:nvPr>
        </p:nvGraphicFramePr>
        <p:xfrm>
          <a:off x="657054" y="1816740"/>
          <a:ext cx="9687858" cy="3675097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NAS layer overhead reduction for data transfer using CP 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NORDAT_CP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PWS in Satellite E-UTRAN and Satellite NG-RAN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PWS_NTN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application enablement aspects for MMTel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59403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ATSSS Rule Provisioning via 3GPP access connected to EPC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TEI19_ARP3E-CT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081277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1080030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Architecture support of Ambient power-enabled Internet of Things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91522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MINT support in EPS for 5G-only national roaming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15836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Lower Selection-priority for PLMN Selection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LoSePLMN-CT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690119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Disaster Prevention and Restoration Enhancement</a:t>
                      </a:r>
                    </a:p>
                    <a:p>
                      <a:pPr algn="l" fontAlgn="b"/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IMS_REST-CT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831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7760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10556"/>
              </p:ext>
            </p:extLst>
          </p:nvPr>
        </p:nvGraphicFramePr>
        <p:xfrm>
          <a:off x="838200" y="2063266"/>
          <a:ext cx="10411095" cy="1691818"/>
        </p:xfrm>
        <a:graphic>
          <a:graphicData uri="http://schemas.openxmlformats.org/drawingml/2006/table">
            <a:tbl>
              <a:tblPr firstRow="1" firstCol="1" bandRow="1"/>
              <a:tblGrid>
                <a:gridCol w="70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359">
                  <a:extLst>
                    <a:ext uri="{9D8B030D-6E8A-4147-A177-3AD203B41FA5}">
                      <a16:colId xmlns:a16="http://schemas.microsoft.com/office/drawing/2014/main" val="424292453"/>
                    </a:ext>
                  </a:extLst>
                </a:gridCol>
                <a:gridCol w="530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TS/TR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CP-253068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24.560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Artificial Intelligence Machine Learning (AIML) Services - Service Enabler Architecture Layer 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CP-253069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24.369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Ambient IoT Non-Access-Stratum (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NAS) protocol for 5G System (5GS);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OPPO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1447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CP-253070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24.550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Digital asset, Spatial mapping and Spatial anchors server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005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CP-253071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Application enablement aspects for MMTel; Protocol specification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79871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35937"/>
              </p:ext>
            </p:extLst>
          </p:nvPr>
        </p:nvGraphicFramePr>
        <p:xfrm>
          <a:off x="846589" y="1923770"/>
          <a:ext cx="8895193" cy="936162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US" sz="2400" dirty="0"/>
              <a:t> Rel-14:</a:t>
            </a:r>
          </a:p>
          <a:p>
            <a:pPr lvl="1"/>
            <a:r>
              <a:rPr lang="en-US" sz="2000" dirty="0"/>
              <a:t>One Cat F CR agreed to correct a reference in </a:t>
            </a:r>
            <a:r>
              <a:rPr lang="en-US" sz="2000"/>
              <a:t>TS 24.282</a:t>
            </a:r>
            <a:r>
              <a:rPr lang="en-US" sz="2000" dirty="0"/>
              <a:t>, backward compatible</a:t>
            </a:r>
          </a:p>
          <a:p>
            <a:r>
              <a:rPr lang="en-US" sz="2400" dirty="0"/>
              <a:t> Rel-16:</a:t>
            </a:r>
          </a:p>
          <a:p>
            <a:pPr lvl="1"/>
            <a:r>
              <a:rPr lang="en-US" sz="2000" dirty="0"/>
              <a:t>One Cat F CR agreed to add Warning Codes and texts to correspond to ISD message correction, backward compatible</a:t>
            </a:r>
          </a:p>
          <a:p>
            <a:r>
              <a:rPr lang="en-US" sz="2400" dirty="0"/>
              <a:t>Rel-17:</a:t>
            </a:r>
          </a:p>
          <a:p>
            <a:pPr lvl="1"/>
            <a:r>
              <a:rPr lang="en-US" sz="2000" dirty="0"/>
              <a:t>One Cat F CR agreed for correction of functional alias determination in </a:t>
            </a:r>
            <a:r>
              <a:rPr lang="en-US" sz="2000" dirty="0" err="1"/>
              <a:t>MCVideo</a:t>
            </a:r>
            <a:r>
              <a:rPr lang="en-US" sz="2000" dirty="0"/>
              <a:t>, backward compatible</a:t>
            </a:r>
          </a:p>
          <a:p>
            <a:pPr lvl="1"/>
            <a:r>
              <a:rPr lang="en-US" sz="2000" dirty="0"/>
              <a:t>One Cat F CR agreed for correction of </a:t>
            </a:r>
            <a:r>
              <a:rPr lang="en-US" sz="2000" dirty="0" err="1"/>
              <a:t>CoordinateType</a:t>
            </a:r>
            <a:r>
              <a:rPr lang="en-US" sz="2000" dirty="0"/>
              <a:t> in </a:t>
            </a:r>
            <a:r>
              <a:rPr lang="en-US" sz="2000" dirty="0" err="1"/>
              <a:t>MCVideo</a:t>
            </a:r>
            <a:r>
              <a:rPr lang="en-US" sz="2000" dirty="0"/>
              <a:t> user profile, </a:t>
            </a:r>
            <a:r>
              <a:rPr lang="en-US" sz="2000" b="1" dirty="0"/>
              <a:t>not backward compatible</a:t>
            </a:r>
            <a:endParaRPr lang="en-US" sz="2000" dirty="0"/>
          </a:p>
          <a:p>
            <a:pPr lvl="1"/>
            <a:r>
              <a:rPr lang="en-US" sz="2000" dirty="0"/>
              <a:t>One Cat F CR agreed for corrections on the ACR Determination, backward compatible</a:t>
            </a:r>
          </a:p>
          <a:p>
            <a:pPr lvl="1"/>
            <a:r>
              <a:rPr lang="en-US" sz="2000" dirty="0"/>
              <a:t>One Cat F CR agreed for corrections on the EAS Discovery information, backward compatible</a:t>
            </a:r>
          </a:p>
          <a:p>
            <a:pPr lvl="1"/>
            <a:r>
              <a:rPr lang="en-US" sz="2000" dirty="0"/>
              <a:t>One Cat F CR agreed for corrections on the </a:t>
            </a:r>
            <a:r>
              <a:rPr lang="en-US" sz="2000" dirty="0" err="1"/>
              <a:t>Eees_EASDiscovery</a:t>
            </a:r>
            <a:r>
              <a:rPr lang="en-US" sz="2000" dirty="0"/>
              <a:t> service, backward compatible</a:t>
            </a:r>
          </a:p>
          <a:p>
            <a:pPr lvl="1"/>
            <a:endParaRPr lang="en-US" sz="2000" b="1" dirty="0"/>
          </a:p>
          <a:p>
            <a:pPr marL="457200" lvl="1" indent="0">
              <a:buNone/>
            </a:pPr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66A40-B629-B922-0201-E973F59C8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812C19-BB44-35CB-7280-7235904B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(cont.)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36E454-0CFE-BAFD-01DD-1306F6E27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430" y="1861572"/>
            <a:ext cx="10515600" cy="4799896"/>
          </a:xfrm>
        </p:spPr>
        <p:txBody>
          <a:bodyPr/>
          <a:lstStyle/>
          <a:p>
            <a:r>
              <a:rPr lang="en-US" sz="2400" dirty="0"/>
              <a:t>Rel-17 (cont.):</a:t>
            </a:r>
          </a:p>
          <a:p>
            <a:pPr lvl="1"/>
            <a:r>
              <a:rPr lang="en-US" sz="2000" dirty="0"/>
              <a:t>One Cat F CR agreed for correction of </a:t>
            </a:r>
            <a:r>
              <a:rPr lang="en-US" sz="2000" dirty="0" err="1"/>
              <a:t>MCData</a:t>
            </a:r>
            <a:r>
              <a:rPr lang="en-US" sz="2000" dirty="0"/>
              <a:t> Regroup XML schema, backward compatible</a:t>
            </a:r>
          </a:p>
          <a:p>
            <a:pPr lvl="1"/>
            <a:r>
              <a:rPr lang="en-US" sz="2000" dirty="0"/>
              <a:t>One Cat F CR agreed for correction of </a:t>
            </a:r>
            <a:r>
              <a:rPr lang="en-US" sz="2000" dirty="0" err="1"/>
              <a:t>MCVideo</a:t>
            </a:r>
            <a:r>
              <a:rPr lang="en-US" sz="2000" dirty="0"/>
              <a:t> Regroup XML schema, backward compatible</a:t>
            </a:r>
          </a:p>
          <a:p>
            <a:pPr lvl="1"/>
            <a:r>
              <a:rPr lang="en-US" sz="2000" dirty="0"/>
              <a:t>One Cat F CR agreed to fix the </a:t>
            </a:r>
            <a:r>
              <a:rPr lang="en-US" sz="2000" dirty="0" err="1"/>
              <a:t>SU_UeConfig</a:t>
            </a:r>
            <a:r>
              <a:rPr lang="en-US" sz="2000" dirty="0"/>
              <a:t> API- CDDL, </a:t>
            </a:r>
            <a:r>
              <a:rPr lang="en-US" sz="2000" b="1" dirty="0"/>
              <a:t>not backward compatible</a:t>
            </a:r>
          </a:p>
          <a:p>
            <a:pPr lvl="1"/>
            <a:r>
              <a:rPr lang="en-US" sz="2000" dirty="0"/>
              <a:t>One Cat F CR agreed to fix the </a:t>
            </a:r>
            <a:r>
              <a:rPr lang="en-US" sz="2000" dirty="0" err="1"/>
              <a:t>SU_UserProfile</a:t>
            </a:r>
            <a:r>
              <a:rPr lang="en-US" sz="2000" dirty="0"/>
              <a:t> API- CDDL, </a:t>
            </a:r>
            <a:r>
              <a:rPr lang="en-US" sz="2000" b="1" dirty="0"/>
              <a:t>not backward compatible</a:t>
            </a:r>
            <a:endParaRPr lang="en-GB" sz="2000" b="1" dirty="0"/>
          </a:p>
          <a:p>
            <a:pPr lvl="1"/>
            <a:r>
              <a:rPr lang="en-US" sz="2000" dirty="0"/>
              <a:t>One Cat F CR agreed to fix the </a:t>
            </a:r>
            <a:r>
              <a:rPr lang="en-US" sz="2000" dirty="0" err="1"/>
              <a:t>SU_QosSessionManagement</a:t>
            </a:r>
            <a:r>
              <a:rPr lang="en-US" sz="2000" dirty="0"/>
              <a:t> and </a:t>
            </a:r>
            <a:r>
              <a:rPr lang="en-US" sz="2000" dirty="0" err="1"/>
              <a:t>SU_MbmsResourceManagement</a:t>
            </a:r>
            <a:r>
              <a:rPr lang="en-US" sz="2000" dirty="0"/>
              <a:t> APIs , </a:t>
            </a:r>
            <a:r>
              <a:rPr lang="en-US" sz="2000" b="1" dirty="0"/>
              <a:t>not backward compatible</a:t>
            </a:r>
            <a:endParaRPr lang="en-US" sz="2000" dirty="0"/>
          </a:p>
          <a:p>
            <a:pPr lvl="1"/>
            <a:r>
              <a:rPr lang="en-US" sz="2000" dirty="0"/>
              <a:t>One Cat F CR agreed for correction to the </a:t>
            </a:r>
            <a:r>
              <a:rPr lang="en-US" sz="2000" dirty="0" err="1"/>
              <a:t>SU_GroupManagement</a:t>
            </a:r>
            <a:r>
              <a:rPr lang="en-US" sz="2000" dirty="0"/>
              <a:t> API to fix extensibility and validation issues, </a:t>
            </a:r>
            <a:r>
              <a:rPr lang="en-US" sz="2000" b="1" dirty="0"/>
              <a:t>not backward compatible</a:t>
            </a:r>
            <a:endParaRPr lang="en-GB" sz="2000" b="1" dirty="0"/>
          </a:p>
          <a:p>
            <a:pPr lvl="1"/>
            <a:r>
              <a:rPr lang="en-US" sz="2000" dirty="0"/>
              <a:t>One Cat F CR agreed for correction to the </a:t>
            </a:r>
            <a:r>
              <a:rPr lang="en-US" sz="2000" dirty="0" err="1"/>
              <a:t>SU_LocationReporting</a:t>
            </a:r>
            <a:r>
              <a:rPr lang="en-US" sz="2000" dirty="0"/>
              <a:t> API provided by SLM-S to fix extensibility and validation issues, </a:t>
            </a:r>
            <a:r>
              <a:rPr lang="en-US" sz="2000" b="1" dirty="0"/>
              <a:t>not backward compatible</a:t>
            </a:r>
            <a:endParaRPr lang="en-GB" sz="2000" b="1" dirty="0"/>
          </a:p>
          <a:p>
            <a:pPr lvl="1"/>
            <a:r>
              <a:rPr lang="en-US" sz="2000" dirty="0"/>
              <a:t>One Cat F CR agreed for Correction to the </a:t>
            </a:r>
            <a:r>
              <a:rPr lang="en-US" sz="2000" dirty="0" err="1"/>
              <a:t>SU_LocationReporting</a:t>
            </a:r>
            <a:r>
              <a:rPr lang="en-US" sz="2000" dirty="0"/>
              <a:t> API provided by SLM-C to fix extensibility and validation issues, </a:t>
            </a:r>
            <a:r>
              <a:rPr lang="en-US" sz="2000" b="1" dirty="0"/>
              <a:t>not backward compatible</a:t>
            </a:r>
            <a:endParaRPr lang="en-GB" sz="2000" b="1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7987670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pre-Rel-18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434906"/>
              </p:ext>
            </p:extLst>
          </p:nvPr>
        </p:nvGraphicFramePr>
        <p:xfrm>
          <a:off x="215757" y="2282825"/>
          <a:ext cx="11736531" cy="299751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C1-257209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CoordinateType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MCVideo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user profile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Firstnet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AT&amp;T, Nokia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24.484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eMONASTERY2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C1-257315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Fixing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SU_UeConfig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API- CDDL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Ericsson, 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24.546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C1-257318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Fixing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SU_UserProfile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API- CDDL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Ericsson, 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24.546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C1-257321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Fixing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SU_QosSessionManagement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SU_MbmsResourceManagement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APIs 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Ericsson, 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C1-257774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SU_GroupManagement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 to fix extensibility and validation issues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40760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C1-257777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SU_LocationReporting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 provided by SLM-S to fix extensibility and validation issues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639383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C1-257780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SU_LocationReporting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 provided by SLM-C to fix extensibility and validation issues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183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The number of Rel-18 CRs submitted in CT1 continues to steadily go down:</a:t>
            </a:r>
          </a:p>
          <a:p>
            <a:pPr marL="0" indent="0">
              <a:buNone/>
            </a:pP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Some of them were deemed not FASMO and moved to Rel-19</a:t>
            </a:r>
            <a:endParaRPr lang="en-US" sz="2400" dirty="0"/>
          </a:p>
          <a:p>
            <a:r>
              <a:rPr lang="en-GB" sz="2000" dirty="0"/>
              <a:t> </a:t>
            </a:r>
            <a:r>
              <a:rPr lang="en-GB" sz="2400" dirty="0"/>
              <a:t>22 CAT F CRs agreed for Rel-18 in Q4’25</a:t>
            </a:r>
          </a:p>
          <a:p>
            <a:pPr lvl="1"/>
            <a:r>
              <a:rPr lang="en-GB" sz="2000" dirty="0"/>
              <a:t>8 of them are non-backward compatible (see next slide)</a:t>
            </a:r>
          </a:p>
          <a:p>
            <a:pPr marL="0" indent="0">
              <a:buNone/>
            </a:pPr>
            <a:endParaRPr lang="en-US" sz="160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AA516C8-E0F2-1AA7-4CB8-7D2A27CB1C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685352"/>
              </p:ext>
            </p:extLst>
          </p:nvPr>
        </p:nvGraphicFramePr>
        <p:xfrm>
          <a:off x="3559386" y="214545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798082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Rel-18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329009"/>
              </p:ext>
            </p:extLst>
          </p:nvPr>
        </p:nvGraphicFramePr>
        <p:xfrm>
          <a:off x="215757" y="2282825"/>
          <a:ext cx="11736531" cy="354130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C1-256694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 the definition of satellite access RAT types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ZTE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24.229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TEI18, 5GSAT_Ph2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C1-256159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Fixing the CDDL extensibility issue for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Sdd_TransmissionQualityManagement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C1-257327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Fixing the SDDMC Sdd_RegularTransmissionConnection API Sdd_URLLCTransmissionConnection API and Sdd_DataStorage API - CDDL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Ericsson, 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85959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C1-257329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Fixing the SDDM-S Sdd_RegularTransmissionConnection API Sdd_TransmissionQualityMeasurement API and Sdd_TransmissionQualityManagement API - CDDL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Ericsson, 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5176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C1-257783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data semantics of the &lt;measurements-notification&gt; element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589599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C1-257785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type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MeasurementNotification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63884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C1-257558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regarding PC5 signalling protocol cause IE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SHARP, 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24.577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UAS_Ph2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4486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C1-257755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on XML schema and structure for &lt;pin-configuration-service-switch-configure-request&gt; element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24.583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PINAPP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679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5551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 – </a:t>
            </a:r>
            <a:r>
              <a:rPr lang="en-GB" altLang="en-US" dirty="0">
                <a:solidFill>
                  <a:srgbClr val="0000FF"/>
                </a:solidFill>
              </a:rPr>
              <a:t>up to CT#110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akansha.arora@3gpp.org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9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AB4E8-1E41-BC5A-4786-589540308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AE3115-7BED-5900-A1BE-201ED1AF8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BFFA59-6560-5A8C-A4E7-EA3A0DE2F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6G Study Items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CT1 has discussed proposed 6G SIDs at CT1#157 and CT1#158</a:t>
            </a:r>
          </a:p>
          <a:p>
            <a:r>
              <a:rPr lang="en-US" sz="2000" dirty="0"/>
              <a:t> Consensus to have: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600" dirty="0"/>
              <a:t>One SID on the NAS protocol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600" dirty="0"/>
              <a:t>One SID on network selection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600" dirty="0"/>
              <a:t>One “umbrella” SID with a collection of smaller topics (list FFS)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600" dirty="0"/>
              <a:t>Other potential CT1 SIDs FFS</a:t>
            </a:r>
          </a:p>
          <a:p>
            <a:r>
              <a:rPr lang="en-US" sz="2000" dirty="0"/>
              <a:t> However at the end of CT1#158 there were still multiple proposals for items 1), 2) and 3) above</a:t>
            </a:r>
          </a:p>
          <a:p>
            <a:r>
              <a:rPr lang="en-US" sz="2000" dirty="0"/>
              <a:t> Additionally, SA2 made many agreements on 6G Work Tasks at their November meeting and CT1 delegates need time to review the outcome</a:t>
            </a:r>
          </a:p>
          <a:p>
            <a:r>
              <a:rPr lang="en-US" sz="2000" dirty="0"/>
              <a:t> As result, no SID was agreed by CT1</a:t>
            </a:r>
          </a:p>
          <a:p>
            <a:r>
              <a:rPr lang="en-US" sz="2000"/>
              <a:t> CT1 </a:t>
            </a:r>
            <a:r>
              <a:rPr lang="en-US" sz="2000" dirty="0"/>
              <a:t>will have 2 conference calls before CT1#159 to enable further progress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178534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7430" y="178322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ETSI for hosting the meeting in Sophia Antipolis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ATIS for hosting the meeting in Dallas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sessions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sessions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and Nevenka Biondic for their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meetings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(1/2)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F0FAD9-388E-A3D6-317D-B476CC557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61074"/>
              </p:ext>
            </p:extLst>
          </p:nvPr>
        </p:nvGraphicFramePr>
        <p:xfrm>
          <a:off x="745921" y="1825625"/>
          <a:ext cx="10066364" cy="4226071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for the behaviour of the 5G ProSe intermediate U2N relay UE when there is already an established PC5 link with its parent relay UE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C1-257099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Qualcomm Incorporated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8b.2.1.3.2.3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0562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Using RRC container in selecting the multi-hop path for UE-to-network relay discovery based on model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C1-257101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8b.2.1.3.2.2, 8b.2.1.3.3.2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0564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Updating the draft IETF references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C1-257394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MASSS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2, 6.1.3.2, 6.1.4.1.0, 6.4.2, 6.4.3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24.501 CR 7093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AMF initiation of UCU procedure for network slice replacement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18.12.0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C1-257468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eNS_Ph3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4.6.2.7, 4.6.3.4, 5.4.5.2.3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23.502 CR 5601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AMF initiation of UCU procedure for network slice replacement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C1-257469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eNS_Ph3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4.6.2.7, 4.6.3.4, 5.4.5.2.3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23.502 CR 5601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slice replacement for partially allowed NSSAI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18.12.0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C1-257470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eNS_Ph3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4.6.2.7, 4.6.3.4, 5.4.4.2, 5.5.1.2.4, 5.5.1.3.4, 9.11.3.97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23.501 CR 6454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slice replacement for partially allowed NSSAI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C1-257471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eNS_Ph3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4.6.2.7, 4.6.3.4, 5.4.4.2, 5.5.1.2.4, 5.5.1.3.4, 9.11.3.97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23.501 CR 6454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308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6D287-C10B-08CD-3147-AEB9AC7EE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C633BB-9EE5-AA0A-5EDF-8F593497B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(2/2)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FDD86E-2F69-D900-4594-D133850387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699912"/>
              </p:ext>
            </p:extLst>
          </p:nvPr>
        </p:nvGraphicFramePr>
        <p:xfrm>
          <a:off x="745921" y="1825625"/>
          <a:ext cx="10066364" cy="3077713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S&amp;F satellite EUTRAN cells for UEs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C1-257486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4.11.5.1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23.401 CR 3943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7087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Suspending QoS differentiation for non-3GPP device identifier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C1-257491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Huawei, HiSilicon, InterDigital, ZTE, Qualcomm Incorporated, Nokia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UIA_ARC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4.30, 6.4.2.1, 6.4.2.2, 8.3.7.1, 8.3.7.18, 9.11.4.41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6376, TS 23.502 CR 5542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TAI list assignment when operating in S&amp;F mode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C1-257613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5.5.1.2.4, 5.5.3.2.4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23.401 CR 3943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23.041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PWS in terrestrial NB-IoT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19.2.0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C1-257616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PWS_NTN, 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1, 9.1.3.4.2, 9.1.3.5.2, 9.2.16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22.268 CR#0091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Include routing information for LMF relocation on new user plane connection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C1-257635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CATT, 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TEI19, 5G_eLCS_Ph3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6.2.1.1.3, 10.3.1.1, 10.3.1.X (new), 11.3.xx (new)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23.003 CR 0729, TS 29.572 CR 0393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62342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7F51E-07F1-A85E-E5FB-879A6294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38D022C-9572-273D-4223-FB9B6996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 – </a:t>
            </a:r>
            <a:r>
              <a:rPr lang="en-GB" altLang="en-US" dirty="0">
                <a:solidFill>
                  <a:srgbClr val="0000FF"/>
                </a:solidFill>
              </a:rPr>
              <a:t>after CT#110</a:t>
            </a:r>
          </a:p>
        </p:txBody>
      </p:sp>
      <p:sp>
        <p:nvSpPr>
          <p:cNvPr id="4100" name="Content Placeholder 2">
            <a:extLst>
              <a:ext uri="{FF2B5EF4-FFF2-40B4-BE49-F238E27FC236}">
                <a16:creationId xmlns:a16="http://schemas.microsoft.com/office/drawing/2014/main" id="{ED305577-7313-FFBE-E2BF-8B3A0EE866B7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D6A3EF22-D9AD-51BF-1EF8-EA7847AD445F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8ABC0-42F1-0ACD-6037-47CE813C5539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D1F6C-F9CF-291E-994A-88D8C9D76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6CA7A9A-CC97-414D-4669-DFA7B9E28D4A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Nevenka Biondic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Nevenka.biondic@etsi.org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6DA7E-EA28-9ED1-1681-1E3DEF3A93C3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EA720541-584C-FDCF-0375-7A56861B7C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BFB0F957-AB9C-79AF-7477-3B8B052D35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pic>
        <p:nvPicPr>
          <p:cNvPr id="9" name="Picture 8" descr="A person in a green shirt">
            <a:extLst>
              <a:ext uri="{FF2B5EF4-FFF2-40B4-BE49-F238E27FC236}">
                <a16:creationId xmlns:a16="http://schemas.microsoft.com/office/drawing/2014/main" id="{CA898A48-7DA7-F270-422E-A9C4DB8A80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5" y="3560530"/>
            <a:ext cx="1231090" cy="15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8092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CT1#157(Sophia Antipolis)</a:t>
            </a:r>
          </a:p>
          <a:p>
            <a:pPr lvl="1"/>
            <a:r>
              <a:rPr lang="en-US" dirty="0"/>
              <a:t>CT1#158 (Dallas)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CT1#159 (Goa)</a:t>
            </a:r>
          </a:p>
          <a:p>
            <a:pPr lvl="2"/>
            <a:r>
              <a:rPr lang="en-US" altLang="fr-FR" dirty="0"/>
              <a:t>Begin	February 9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2"/>
            <a:r>
              <a:rPr lang="en-US" altLang="fr-FR" dirty="0"/>
              <a:t>End	February 13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CT1#157: 778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CT1#158: 707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CT1#157:</a:t>
            </a:r>
            <a:r>
              <a:rPr lang="en-US" sz="2000" dirty="0">
                <a:highlight>
                  <a:srgbClr val="FFFFFF"/>
                </a:highlight>
              </a:rPr>
              <a:t> Cat B/C/F: 172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CT1#158: Cat B/C/F: 152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CT1#157: 47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CT1#158: 47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CT1#157:  98 attended in person, ~ 4 listened in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CT1#158: 235 attended in person, ~ 4 participated remotely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CT1#157 and CT1#158 had all releases in scope </a:t>
            </a:r>
            <a:r>
              <a:rPr lang="en-US" altLang="fr-FR" sz="2000" b="1" dirty="0"/>
              <a:t>except Rel-20 5GA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611207"/>
              </p:ext>
            </p:extLst>
          </p:nvPr>
        </p:nvGraphicFramePr>
        <p:xfrm>
          <a:off x="229870" y="1881949"/>
          <a:ext cx="11341319" cy="1178751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165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10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77886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B846441-EB61-EA73-22E9-1CFD69A5C302}"/>
              </a:ext>
            </a:extLst>
          </p:cNvPr>
          <p:cNvSpPr txBox="1"/>
          <p:nvPr/>
        </p:nvSpPr>
        <p:spPr>
          <a:xfrm rot="20522904">
            <a:off x="4420048" y="228665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23B7DC7E-4549-550E-6247-DC017B71D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384021"/>
              </p:ext>
            </p:extLst>
          </p:nvPr>
        </p:nvGraphicFramePr>
        <p:xfrm>
          <a:off x="365336" y="2015976"/>
          <a:ext cx="8840182" cy="145914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2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CP-253122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railways specific enhancements to mission critical services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CP-253123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application enablement for AIML services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Lenovo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236843"/>
                  </a:ext>
                </a:extLst>
              </a:tr>
              <a:tr h="128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CP-253124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Next Generation Real time Communication services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487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CP-253125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MINT support in EPS for 5G-only national roaming UE</a:t>
                      </a:r>
                    </a:p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164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(1/5)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284562"/>
              </p:ext>
            </p:extLst>
          </p:nvPr>
        </p:nvGraphicFramePr>
        <p:xfrm>
          <a:off x="657054" y="1816740"/>
          <a:ext cx="9687858" cy="352401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Application Layer Support for Uncrewed Aerial Systems (UAS),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1040058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Enabling Edge Applications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Rel-19 Enhancements of 3GPP Northbound and Application Layer Interfaces and APIs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IMS Stage-3 IETF Protocol Alignment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Protocol enhancements for Mission Critical Services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Enhancement of controlling RAT utilization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ECRATU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Mission Critical Location Management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enhMCLoc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general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non 3GPP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57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04768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(2/5)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955166"/>
              </p:ext>
            </p:extLst>
          </p:nvPr>
        </p:nvGraphicFramePr>
        <p:xfrm>
          <a:off x="657054" y="1816740"/>
          <a:ext cx="9687858" cy="3572180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general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non 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Application enablement for AI/ML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AIML_App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integration of satellite components in the 5G architecture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5GSAT_Ph3_ARCH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317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Application enablement for mobile metaverse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Metaverse_App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72540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indirect network sharing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TEI19_NetShare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7908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support in NPN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TEI19_ProSe_NPN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57594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Multi-Access (ATSSS_Ph4)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MASSS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262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71444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19410</TotalTime>
  <Words>3038</Words>
  <Application>Microsoft Office PowerPoint</Application>
  <PresentationFormat>Widescreen</PresentationFormat>
  <Paragraphs>875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CT#110</vt:lpstr>
      <vt:lpstr>TSG CT WG1 Officials – up to CT#110</vt:lpstr>
      <vt:lpstr>TSG CT WG1 Officials – after CT#110</vt:lpstr>
      <vt:lpstr>Meeting Calendar</vt:lpstr>
      <vt:lpstr>TSG CT WG1 Statistics</vt:lpstr>
      <vt:lpstr>New agreed  Study/Work Items led by CT1</vt:lpstr>
      <vt:lpstr>Revised Study/Work Items led by CT1</vt:lpstr>
      <vt:lpstr>Work Plan Rel-19 (1/5)</vt:lpstr>
      <vt:lpstr>Work Plan Rel-19 (2/5)</vt:lpstr>
      <vt:lpstr>Work Plan Rel-19 (3/5)</vt:lpstr>
      <vt:lpstr>Work Plan Rel-19 (4/5)</vt:lpstr>
      <vt:lpstr>Work Plan Rel-19 (5/5)</vt:lpstr>
      <vt:lpstr>TS/TR sent to CT plenary</vt:lpstr>
      <vt:lpstr>Work Item Exception Sheets </vt:lpstr>
      <vt:lpstr>Status of older releases</vt:lpstr>
      <vt:lpstr>Status of older releases (cont.)</vt:lpstr>
      <vt:lpstr>Backward Incompatible Changes pre-Rel-18</vt:lpstr>
      <vt:lpstr>Release 18 Status </vt:lpstr>
      <vt:lpstr>Backward Incompatible Changes in Rel-18</vt:lpstr>
      <vt:lpstr>For Information to CT </vt:lpstr>
      <vt:lpstr>Acknowledgements</vt:lpstr>
      <vt:lpstr>Annex</vt:lpstr>
      <vt:lpstr>CRs for conditional approval (1/2)</vt:lpstr>
      <vt:lpstr>CRs for conditional approval (2/2)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 7</cp:lastModifiedBy>
  <cp:revision>1271</cp:revision>
  <dcterms:created xsi:type="dcterms:W3CDTF">2010-02-05T13:52:04Z</dcterms:created>
  <dcterms:modified xsi:type="dcterms:W3CDTF">2025-11-28T17:51:19Z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