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35E_1B814121.xml" ContentType="application/vnd.ms-powerpoint.comments+xml"/>
  <Override PartName="/ppt/comments/modernComment_36C_4B0B0790.xml" ContentType="application/vnd.ms-powerpoint.comments+xml"/>
  <Override PartName="/ppt/comments/modernComment_371_E0179E09.xml" ContentType="application/vnd.ms-powerpoint.comment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9" r:id="rId1"/>
  </p:sldMasterIdLst>
  <p:notesMasterIdLst>
    <p:notesMasterId r:id="rId10"/>
  </p:notesMasterIdLst>
  <p:sldIdLst>
    <p:sldId id="862" r:id="rId2"/>
    <p:sldId id="876" r:id="rId3"/>
    <p:sldId id="877" r:id="rId4"/>
    <p:sldId id="878" r:id="rId5"/>
    <p:sldId id="879" r:id="rId6"/>
    <p:sldId id="880" r:id="rId7"/>
    <p:sldId id="881" r:id="rId8"/>
    <p:sldId id="882" r:id="rId9"/>
  </p:sldIdLst>
  <p:sldSz cx="9144000" cy="5143500" type="screen16x9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0966C49-5CEB-DFA7-E1A4-8924E859FCD1}" name="Azcuy, Frank A" initials="AF" userId="S::frank.azcuy@charter.com::50b2ae1a-d15a-47f5-810b-b276c64cbeef" providerId="AD"/>
  <p188:author id="{2DED1399-598F-B807-874B-A4895AF3D9AD}" name="Fazili, Muhammad U" initials="" userId="S::Muhammad.Fazili@charter.com::1be19c36-4c60-409f-b077-fa8547bc4098" providerId="AD"/>
  <p188:author id="{ABBF9AC4-6494-5029-AAAF-2385EB92BCD5}" name="Vaidya, Maulik V" initials="" userId="S::Maulik.Vaidya@charter.com::e7883d86-c3b0-4490-94f9-9461ecb84c1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zcuy, Frank A" initials="AFA" lastIdx="9" clrIdx="0">
    <p:extLst>
      <p:ext uri="{19B8F6BF-5375-455C-9EA6-DF929625EA0E}">
        <p15:presenceInfo xmlns:p15="http://schemas.microsoft.com/office/powerpoint/2012/main" userId="S-1-5-21-2957877638-2650906760-3733329590-2074286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71EB"/>
    <a:srgbClr val="F21DED"/>
    <a:srgbClr val="0000FF"/>
    <a:srgbClr val="FFCA21"/>
    <a:srgbClr val="FFD8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DBB53E-94D4-27F5-1361-E8AFB0F920FA}" v="119" dt="2025-02-19T14:47:12.300"/>
    <p1510:client id="{898F9963-FC92-3A0A-DD64-0C5638EE2BCC}" v="10" dt="2025-02-19T14:48:56.569"/>
    <p1510:client id="{B3149DAA-6801-C6E6-E265-5A4154F28508}" v="4" dt="2025-02-19T06:56:19.907"/>
    <p1510:client id="{DE2F2C6B-A371-1400-3346-02CD4ECA8878}" v="17" dt="2025-02-19T13:23:59.4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60" autoAdjust="0"/>
    <p:restoredTop sz="95874" autoAdjust="0"/>
  </p:normalViewPr>
  <p:slideViewPr>
    <p:cSldViewPr snapToGrid="0" snapToObjects="1" showGuides="1">
      <p:cViewPr varScale="1">
        <p:scale>
          <a:sx n="104" d="100"/>
          <a:sy n="104" d="100"/>
        </p:scale>
        <p:origin x="245" y="72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omments/modernComment_35E_1B81412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CDED18D-77A1-4708-827C-4E954F7B3AF4}" authorId="{40966C49-5CEB-DFA7-E1A4-8924E859FCD1}" created="2025-02-19T06:56:19.907">
    <pc:sldMkLst xmlns:pc="http://schemas.microsoft.com/office/powerpoint/2013/main/command">
      <pc:docMk/>
      <pc:sldMk cId="461455649" sldId="862"/>
    </pc:sldMkLst>
    <p188:txBody>
      <a:bodyPr/>
      <a:lstStyle/>
      <a:p>
        <a:r>
          <a:rPr lang="en-US"/>
          <a:t>waiting for Joern respond to get the number</a:t>
        </a:r>
      </a:p>
    </p188:txBody>
  </p188:cm>
</p188:cmLst>
</file>

<file path=ppt/comments/modernComment_36C_4B0B079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5A3CE43-1782-425A-BD74-0E362FE107C1}" authorId="{40966C49-5CEB-DFA7-E1A4-8924E859FCD1}" created="2025-02-19T06:54:48.513">
    <pc:sldMkLst xmlns:pc="http://schemas.microsoft.com/office/powerpoint/2013/main/command">
      <pc:docMk/>
      <pc:sldMk cId="1259014032" sldId="876"/>
    </pc:sldMkLst>
    <p188:txBody>
      <a:bodyPr/>
      <a:lstStyle/>
      <a:p>
        <a:r>
          <a:rPr lang="en-US"/>
          <a:t>looks much better</a:t>
        </a:r>
      </a:p>
    </p188:txBody>
  </p188:cm>
</p188:cmLst>
</file>

<file path=ppt/comments/modernComment_371_E0179E0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47BD4BB-0CE7-FD40-B98F-A39B2E97F8AE}" authorId="{ABBF9AC4-6494-5029-AAAF-2385EB92BCD5}" created="2025-02-19T05:16:26.496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759644169" sldId="881"/>
      <ac:spMk id="3" creationId="{1928024D-7B15-ECE6-8516-1F0B5F5467BE}"/>
      <ac:txMk cp="271">
        <ac:context len="272" hash="2507868241"/>
      </ac:txMk>
    </ac:txMkLst>
    <p188:pos x="8302752" y="894320"/>
    <p188:txBody>
      <a:bodyPr/>
      <a:lstStyle/>
      <a:p>
        <a:r>
          <a:rPr lang="en-US"/>
          <a:t>Alternate wording for the whole topic</a:t>
        </a:r>
      </a:p>
    </p188:txBody>
  </p188:cm>
  <p188:cm id="{BE880DF9-0A88-4A83-8EF6-B0117825B677}" authorId="{40966C49-5CEB-DFA7-E1A4-8924E859FCD1}" created="2025-02-19T06:56:00.157">
    <pc:sldMkLst xmlns:pc="http://schemas.microsoft.com/office/powerpoint/2013/main/command">
      <pc:docMk/>
      <pc:sldMk cId="3759644169" sldId="881"/>
    </pc:sldMkLst>
    <p188:txBody>
      <a:bodyPr/>
      <a:lstStyle/>
      <a:p>
        <a:r>
          <a:rPr lang="en-US"/>
          <a:t>Very generic.  It will start the conversation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300"/>
            </a:lvl1pPr>
          </a:lstStyle>
          <a:p>
            <a:fld id="{112659D8-E6BE-CE4A-A260-507D23829EA1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2" tIns="46586" rIns="93172" bIns="4658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2" tIns="46586" rIns="93172" bIns="4658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300"/>
            </a:lvl1pPr>
          </a:lstStyle>
          <a:p>
            <a:fld id="{FC185043-E03F-FA4A-95BE-79E1B9A2F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423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85043-E03F-FA4A-95BE-79E1B9A2F57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149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4951"/>
            <a:ext cx="8229600" cy="1714500"/>
          </a:xfrm>
        </p:spPr>
        <p:txBody>
          <a:bodyPr lIns="0" tIns="0" rIns="91440" bIns="0" rtlCol="0" anchor="b" anchorCtr="0">
            <a:normAutofit/>
          </a:bodyPr>
          <a:lstStyle>
            <a:lvl1pPr marL="0" indent="0" algn="l" defTabSz="342900" rtl="0" eaLnBrk="1" latinLnBrk="0" hangingPunct="1">
              <a:spcBef>
                <a:spcPct val="0"/>
              </a:spcBef>
              <a:buNone/>
              <a:defRPr lang="en-US" sz="2100" b="1" i="0" kern="1200" cap="none" baseline="0" dirty="0" smtClean="0">
                <a:solidFill>
                  <a:schemeClr val="accent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0"/>
          </p:nvPr>
        </p:nvSpPr>
        <p:spPr>
          <a:xfrm>
            <a:off x="457200" y="4015463"/>
            <a:ext cx="8229600" cy="411480"/>
          </a:xfrm>
        </p:spPr>
        <p:txBody>
          <a:bodyPr lIns="0" tIns="0" rIns="91440" bIns="0" anchor="t" anchorCtr="0">
            <a:normAutofit/>
          </a:bodyPr>
          <a:lstStyle>
            <a:lvl1pPr marL="0" indent="0" algn="l">
              <a:buNone/>
              <a:defRPr sz="1500" b="1" i="1" cap="none" baseline="0">
                <a:solidFill>
                  <a:schemeClr val="tx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521" y="275875"/>
            <a:ext cx="2280037" cy="957384"/>
          </a:xfrm>
          <a:prstGeom prst="rect">
            <a:avLst/>
          </a:prstGeom>
        </p:spPr>
      </p:pic>
      <p:sp>
        <p:nvSpPr>
          <p:cNvPr id="11" name="Rectangle 11"/>
          <p:cNvSpPr>
            <a:spLocks noChangeArrowheads="1"/>
          </p:cNvSpPr>
          <p:nvPr userDrawn="1"/>
        </p:nvSpPr>
        <p:spPr bwMode="auto">
          <a:xfrm>
            <a:off x="0" y="1447800"/>
            <a:ext cx="9144000" cy="46038"/>
          </a:xfrm>
          <a:prstGeom prst="rect">
            <a:avLst/>
          </a:prstGeom>
          <a:solidFill>
            <a:schemeClr val="accent1"/>
          </a:solidFill>
          <a:ln w="12700">
            <a:noFill/>
            <a:round/>
            <a:headEnd type="oval" w="med" len="med"/>
            <a:tailEnd/>
          </a:ln>
        </p:spPr>
        <p:txBody>
          <a:bodyPr/>
          <a:lstStyle/>
          <a:p>
            <a:pPr>
              <a:defRPr/>
            </a:pPr>
            <a:endParaRPr lang="en-US">
              <a:solidFill>
                <a:srgbClr val="00629B"/>
              </a:solidFill>
              <a:ea typeface="ヒラギノ角ゴ Pro W3" pitchFamily="12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4858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4951"/>
            <a:ext cx="8229600" cy="1714500"/>
          </a:xfrm>
        </p:spPr>
        <p:txBody>
          <a:bodyPr lIns="0" tIns="0" rIns="91440" bIns="0" rtlCol="0" anchor="b" anchorCtr="0">
            <a:normAutofit/>
          </a:bodyPr>
          <a:lstStyle>
            <a:lvl1pPr marL="0" indent="0" algn="l" defTabSz="342900" rtl="0" eaLnBrk="1" latinLnBrk="0" hangingPunct="1">
              <a:spcBef>
                <a:spcPct val="0"/>
              </a:spcBef>
              <a:buNone/>
              <a:defRPr lang="en-US" sz="2100" b="1" kern="1200" cap="none" baseline="0" dirty="0" smtClean="0">
                <a:solidFill>
                  <a:schemeClr val="accent1"/>
                </a:solidFill>
                <a:latin typeface="+mj-lt"/>
                <a:ea typeface="+mj-ea"/>
                <a:cs typeface="Arial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0"/>
          </p:nvPr>
        </p:nvSpPr>
        <p:spPr>
          <a:xfrm>
            <a:off x="457200" y="4015463"/>
            <a:ext cx="8229600" cy="411480"/>
          </a:xfrm>
        </p:spPr>
        <p:txBody>
          <a:bodyPr lIns="0" tIns="0" rIns="91440" bIns="0" anchor="t" anchorCtr="0">
            <a:normAutofit/>
          </a:bodyPr>
          <a:lstStyle>
            <a:lvl1pPr marL="0" indent="0" algn="l">
              <a:buNone/>
              <a:defRPr sz="1500" cap="all" baseline="0">
                <a:solidFill>
                  <a:schemeClr val="tx1"/>
                </a:solidFill>
                <a:latin typeface="+mj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521" y="275875"/>
            <a:ext cx="2280037" cy="957384"/>
          </a:xfrm>
          <a:prstGeom prst="rect">
            <a:avLst/>
          </a:prstGeom>
        </p:spPr>
      </p:pic>
      <p:sp>
        <p:nvSpPr>
          <p:cNvPr id="11" name="Rectangle 11"/>
          <p:cNvSpPr>
            <a:spLocks noChangeArrowheads="1"/>
          </p:cNvSpPr>
          <p:nvPr userDrawn="1"/>
        </p:nvSpPr>
        <p:spPr bwMode="auto">
          <a:xfrm>
            <a:off x="0" y="1447800"/>
            <a:ext cx="9144000" cy="46038"/>
          </a:xfrm>
          <a:prstGeom prst="rect">
            <a:avLst/>
          </a:prstGeom>
          <a:solidFill>
            <a:schemeClr val="accent1"/>
          </a:solidFill>
          <a:ln w="12700">
            <a:noFill/>
            <a:round/>
            <a:headEnd type="oval" w="med" len="med"/>
            <a:tailEnd/>
          </a:ln>
        </p:spPr>
        <p:txBody>
          <a:bodyPr/>
          <a:lstStyle/>
          <a:p>
            <a:pPr>
              <a:defRPr/>
            </a:pPr>
            <a:endParaRPr lang="en-US">
              <a:solidFill>
                <a:srgbClr val="00629B"/>
              </a:solidFill>
              <a:ea typeface="ヒラギノ角ゴ Pro W3" pitchFamily="12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48734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6326"/>
            <a:ext cx="4059936" cy="281635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6864" y="1416326"/>
            <a:ext cx="4059936" cy="2816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2"/>
          </p:nvPr>
        </p:nvSpPr>
        <p:spPr>
          <a:xfrm>
            <a:off x="457200" y="853822"/>
            <a:ext cx="4059936" cy="479822"/>
          </a:xfrm>
        </p:spPr>
        <p:txBody>
          <a:bodyPr anchor="b"/>
          <a:lstStyle>
            <a:lvl1pPr marL="0" indent="0">
              <a:buNone/>
              <a:defRPr sz="1500" b="0" cap="all" baseline="0">
                <a:solidFill>
                  <a:schemeClr val="tx1"/>
                </a:solidFill>
                <a:latin typeface="+mj-lt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6863" y="850392"/>
            <a:ext cx="4059936" cy="479822"/>
          </a:xfrm>
        </p:spPr>
        <p:txBody>
          <a:bodyPr anchor="b"/>
          <a:lstStyle>
            <a:lvl1pPr marL="0" indent="0">
              <a:buNone/>
              <a:defRPr sz="1500" b="0" cap="all" baseline="0">
                <a:solidFill>
                  <a:schemeClr val="tx1"/>
                </a:solidFill>
                <a:latin typeface="+mj-lt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07398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365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1170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371475" y="1289304"/>
            <a:ext cx="8393049" cy="351129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A19E94CA-F00B-4A8B-A6EB-3E6BCE6D1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5" y="849174"/>
            <a:ext cx="8390334" cy="323743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350"/>
              </a:spcBef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E7268D-F4C2-4E13-9E9A-422BC2B2E311}"/>
              </a:ext>
            </a:extLst>
          </p:cNvPr>
          <p:cNvSpPr txBox="1"/>
          <p:nvPr userDrawn="1"/>
        </p:nvSpPr>
        <p:spPr>
          <a:xfrm>
            <a:off x="5364721" y="4900586"/>
            <a:ext cx="3141485" cy="8771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sz="600" dirty="0"/>
              <a:t>Confidential and Proprietary — Qualcomm Technologies, Inc. and/or its affiliated companies.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A93824BB-9EB4-4BBD-BFDC-B827A0D9B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1474" y="4900586"/>
            <a:ext cx="4560570" cy="8771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514350">
              <a:lnSpc>
                <a:spcPct val="95000"/>
              </a:lnSpc>
              <a:spcBef>
                <a:spcPts val="900"/>
              </a:spcBef>
              <a:buClr>
                <a:srgbClr val="3253DC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84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371475" y="1289304"/>
            <a:ext cx="8393049" cy="351129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A19E94CA-F00B-4A8B-A6EB-3E6BCE6D1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5" y="849174"/>
            <a:ext cx="8390334" cy="323743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350"/>
              </a:spcBef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E7268D-F4C2-4E13-9E9A-422BC2B2E311}"/>
              </a:ext>
            </a:extLst>
          </p:cNvPr>
          <p:cNvSpPr txBox="1"/>
          <p:nvPr userDrawn="1"/>
        </p:nvSpPr>
        <p:spPr>
          <a:xfrm>
            <a:off x="5364721" y="4900586"/>
            <a:ext cx="3141485" cy="8771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sz="600" dirty="0"/>
              <a:t>Confidential and Proprietary — Qualcomm Technologies, Inc. and/or its affiliated companies.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A93824BB-9EB4-4BBD-BFDC-B827A0D9B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1474" y="4900586"/>
            <a:ext cx="4560570" cy="8771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514350">
              <a:lnSpc>
                <a:spcPct val="95000"/>
              </a:lnSpc>
              <a:spcBef>
                <a:spcPts val="900"/>
              </a:spcBef>
              <a:buClr>
                <a:srgbClr val="3253DC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77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67912F3-14CF-4AAD-9E2F-C51510AF8F3B}"/>
              </a:ext>
            </a:extLst>
          </p:cNvPr>
          <p:cNvSpPr txBox="1"/>
          <p:nvPr userDrawn="1"/>
        </p:nvSpPr>
        <p:spPr>
          <a:xfrm>
            <a:off x="321421" y="4834594"/>
            <a:ext cx="902811" cy="15465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" b="0" kern="1200" dirty="0">
                <a:solidFill>
                  <a:srgbClr val="66686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Charter: Strictly Confidential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1F19939-6832-49C0-A0BC-90D35ABE744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3983" y="579651"/>
            <a:ext cx="8633945" cy="171450"/>
          </a:xfrm>
          <a:prstGeom prst="rect">
            <a:avLst/>
          </a:prstGeom>
        </p:spPr>
        <p:txBody>
          <a:bodyPr lIns="0" rIns="0" anchor="ctr"/>
          <a:lstStyle>
            <a:lvl1pPr marL="0" indent="0">
              <a:buNone/>
              <a:defRPr sz="75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95943981-1085-4502-83CA-8B43900E24F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3983" y="761238"/>
            <a:ext cx="8633945" cy="1608131"/>
          </a:xfrm>
          <a:prstGeom prst="rect">
            <a:avLst/>
          </a:prstGeom>
        </p:spPr>
        <p:txBody>
          <a:bodyPr/>
          <a:lstStyle>
            <a:lvl1pPr marL="173831" indent="-173831">
              <a:spcBef>
                <a:spcPts val="225"/>
              </a:spcBef>
              <a:buClr>
                <a:schemeClr val="tx1">
                  <a:lumMod val="95000"/>
                  <a:lumOff val="5000"/>
                </a:schemeClr>
              </a:buClr>
              <a:buSzPct val="100000"/>
              <a:buFont typeface="Arial" panose="020B0604020202020204" pitchFamily="34" charset="0"/>
              <a:buChar char="•"/>
              <a:defRPr sz="750">
                <a:latin typeface="Arial" panose="020B0604020202020204" pitchFamily="34" charset="0"/>
                <a:cs typeface="Arial" panose="020B0604020202020204" pitchFamily="34" charset="0"/>
              </a:defRPr>
            </a:lvl1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</a:lstStyle>
          <a:p>
            <a:pPr lvl="0"/>
            <a:r>
              <a:rPr lang="en-US" dirty="0"/>
              <a:t>Enter text here</a:t>
            </a:r>
          </a:p>
          <a:p>
            <a:pPr lvl="0"/>
            <a:endParaRPr lang="en-US" dirty="0"/>
          </a:p>
        </p:txBody>
      </p:sp>
      <p:sp>
        <p:nvSpPr>
          <p:cNvPr id="11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8569494" y="4800601"/>
            <a:ext cx="400050" cy="22264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600">
                <a:solidFill>
                  <a:srgbClr val="66686A"/>
                </a:solidFill>
                <a:latin typeface="Arial" panose="020B0604020202020204" pitchFamily="34" charset="0"/>
                <a:ea typeface="ヒラギノ角ゴ Pro W3" pitchFamily="1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287D6E8-A912-4248-902D-DF8BBD60D90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9" name="Text Placeholder 34">
            <a:extLst>
              <a:ext uri="{FF2B5EF4-FFF2-40B4-BE49-F238E27FC236}">
                <a16:creationId xmlns:a16="http://schemas.microsoft.com/office/drawing/2014/main" id="{96ED019F-F090-42FD-8246-B2C29F91B93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8308" y="283243"/>
            <a:ext cx="8508492" cy="297656"/>
          </a:xfrm>
        </p:spPr>
        <p:txBody>
          <a:bodyPr lIns="0" rIns="0">
            <a:normAutofit/>
          </a:bodyPr>
          <a:lstStyle>
            <a:lvl1pPr marL="128588" indent="-128588">
              <a:spcBef>
                <a:spcPts val="225"/>
              </a:spcBef>
              <a:buClrTx/>
              <a:buFont typeface="Arial" panose="020B0604020202020204" pitchFamily="34" charset="0"/>
              <a:buChar char="•"/>
              <a:defRPr sz="900">
                <a:solidFill>
                  <a:srgbClr val="4848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750" b="0" dirty="0">
                <a:solidFill>
                  <a:srgbClr val="4848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Summary / Sub bullet 1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3BDC782C-D9A9-4ED9-AA06-0EFDD121D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308" y="34291"/>
            <a:ext cx="8508492" cy="297656"/>
          </a:xfrm>
        </p:spPr>
        <p:txBody>
          <a:bodyPr lIns="0" rIns="0"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7DD79C4-1E9A-4C29-99F7-D45483A345B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1257300" y="4827984"/>
            <a:ext cx="2901255" cy="167878"/>
          </a:xfrm>
        </p:spPr>
        <p:txBody>
          <a:bodyPr anchor="b">
            <a:noAutofit/>
          </a:bodyPr>
          <a:lstStyle>
            <a:lvl1pPr marL="0" indent="0">
              <a:buNone/>
              <a:defRPr sz="525" b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dirty="0"/>
              <a:t>1 – Footnote</a:t>
            </a:r>
          </a:p>
        </p:txBody>
      </p:sp>
    </p:spTree>
    <p:extLst>
      <p:ext uri="{BB962C8B-B14F-4D97-AF65-F5344CB8AC3E}">
        <p14:creationId xmlns:p14="http://schemas.microsoft.com/office/powerpoint/2010/main" val="194164854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1952"/>
            <a:ext cx="8229600" cy="295171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EE6565-58BA-9F3E-DDB5-69F74E87937D}"/>
              </a:ext>
            </a:extLst>
          </p:cNvPr>
          <p:cNvSpPr txBox="1"/>
          <p:nvPr userDrawn="1"/>
        </p:nvSpPr>
        <p:spPr>
          <a:xfrm>
            <a:off x="1092820" y="4856356"/>
            <a:ext cx="0" cy="0"/>
          </a:xfrm>
          <a:prstGeom prst="rect">
            <a:avLst/>
          </a:prstGeom>
          <a:noFill/>
        </p:spPr>
        <p:txBody>
          <a:bodyPr wrap="none" rtlCol="0">
            <a:normAutofit fontScale="25000" lnSpcReduction="20000"/>
          </a:bodyPr>
          <a:lstStyle/>
          <a:p>
            <a:pPr algn="l"/>
            <a:endParaRPr lang="en-US" sz="1000" dirty="0">
              <a:latin typeface="Handlee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28163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71450" indent="-171450">
              <a:buFont typeface="+mj-lt"/>
              <a:buAutoNum type="arabicPeriod"/>
              <a:defRPr/>
            </a:lvl1pPr>
            <a:lvl2pPr marL="342900" indent="-171450">
              <a:buFont typeface="+mj-lt"/>
              <a:buAutoNum type="alphaLcPeriod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66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ection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55164"/>
            <a:ext cx="8229600" cy="238539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9235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ection Title (Blank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55164"/>
            <a:ext cx="8229600" cy="238539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6914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59936" cy="30906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143000"/>
            <a:ext cx="4059936" cy="30906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113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6326"/>
            <a:ext cx="4059936" cy="281635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6864" y="1416326"/>
            <a:ext cx="4059936" cy="2816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2"/>
          </p:nvPr>
        </p:nvSpPr>
        <p:spPr>
          <a:xfrm>
            <a:off x="457200" y="853822"/>
            <a:ext cx="4059936" cy="479822"/>
          </a:xfrm>
        </p:spPr>
        <p:txBody>
          <a:bodyPr anchor="b"/>
          <a:lstStyle>
            <a:lvl1pPr marL="0" indent="0">
              <a:buNone/>
              <a:defRPr sz="1500" b="0" cap="all" baseline="0">
                <a:solidFill>
                  <a:schemeClr val="tx1"/>
                </a:solidFill>
                <a:latin typeface="+mj-lt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6863" y="850392"/>
            <a:ext cx="4059936" cy="479822"/>
          </a:xfrm>
        </p:spPr>
        <p:txBody>
          <a:bodyPr anchor="b"/>
          <a:lstStyle>
            <a:lvl1pPr marL="0" indent="0">
              <a:buNone/>
              <a:defRPr sz="1500" b="0" cap="all" baseline="0">
                <a:solidFill>
                  <a:schemeClr val="tx1"/>
                </a:solidFill>
                <a:latin typeface="+mj-lt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5819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973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196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48463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30906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1" y="4800599"/>
            <a:ext cx="302895" cy="11887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 b="1">
                <a:solidFill>
                  <a:schemeClr val="accent2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fld id="{77A06355-695B-A541-92EF-FCC51061BB6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Date Placeholder 3"/>
          <p:cNvSpPr txBox="1">
            <a:spLocks/>
          </p:cNvSpPr>
          <p:nvPr userDrawn="1"/>
        </p:nvSpPr>
        <p:spPr>
          <a:xfrm>
            <a:off x="754518" y="4800599"/>
            <a:ext cx="5360532" cy="11887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75000"/>
                  </a:schemeClr>
                </a:solidFill>
                <a:latin typeface="+mn-lt"/>
                <a:ea typeface="Arial" charset="0"/>
                <a:cs typeface="Arial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accent2"/>
                </a:solidFill>
              </a:rPr>
              <a:t>6GWS-250239				(non-exhaustive; not prioritized)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713" y="4535424"/>
            <a:ext cx="1059093" cy="444711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218D4C-4741-F020-65CA-260C5C8FB3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644834"/>
            <a:ext cx="30861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383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667" r:id="rId10"/>
    <p:sldLayoutId id="2147483676" r:id="rId11"/>
    <p:sldLayoutId id="2147483675" r:id="rId12"/>
    <p:sldLayoutId id="2147483674" r:id="rId13"/>
    <p:sldLayoutId id="2147483742" r:id="rId14"/>
    <p:sldLayoutId id="2147483743" r:id="rId15"/>
    <p:sldLayoutId id="2147483744" r:id="rId16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200" b="1" i="0" kern="1200" baseline="0">
          <a:solidFill>
            <a:schemeClr val="accent1"/>
          </a:solidFill>
          <a:latin typeface="Handlee" panose="02000000000000000000" pitchFamily="2" charset="77"/>
          <a:ea typeface="Open Sans ExtraBold" panose="020B0606030504020204" pitchFamily="34" charset="0"/>
          <a:cs typeface="Open Sans ExtraBold" panose="020B0606030504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Tx/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Open Sans Light" panose="020B0606030504020204" pitchFamily="34" charset="0"/>
          <a:ea typeface="Open Sans Light" panose="020B0606030504020204" pitchFamily="34" charset="0"/>
          <a:cs typeface="Open Sans Light" panose="020B0606030504020204" pitchFamily="34" charset="0"/>
        </a:defRPr>
      </a:lvl1pPr>
      <a:lvl2pPr marL="342900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Open Sans Light" panose="020B0606030504020204" pitchFamily="34" charset="0"/>
          <a:ea typeface="Open Sans Light" panose="020B0606030504020204" pitchFamily="34" charset="0"/>
          <a:cs typeface="Open Sans Light" panose="020B0606030504020204" pitchFamily="34" charset="0"/>
        </a:defRPr>
      </a:lvl2pPr>
      <a:lvl3pPr marL="514350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Open Sans Light" panose="020B0606030504020204" pitchFamily="34" charset="0"/>
          <a:ea typeface="Open Sans Light" panose="020B0606030504020204" pitchFamily="34" charset="0"/>
          <a:cs typeface="Open Sans Light" panose="020B0606030504020204" pitchFamily="34" charset="0"/>
        </a:defRPr>
      </a:lvl3pPr>
      <a:lvl4pPr marL="685800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•"/>
        <a:defRPr sz="1050" b="0" i="0" kern="1200">
          <a:solidFill>
            <a:schemeClr val="tx1"/>
          </a:solidFill>
          <a:latin typeface="Open Sans Light" panose="020B0606030504020204" pitchFamily="34" charset="0"/>
          <a:ea typeface="Open Sans Light" panose="020B0606030504020204" pitchFamily="34" charset="0"/>
          <a:cs typeface="Open Sans Light" panose="020B0606030504020204" pitchFamily="34" charset="0"/>
        </a:defRPr>
      </a:lvl4pPr>
      <a:lvl5pPr marL="857250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•"/>
        <a:defRPr sz="900" b="0" i="0" kern="1200">
          <a:solidFill>
            <a:schemeClr val="tx1"/>
          </a:solidFill>
          <a:latin typeface="Open Sans Light" panose="020B0606030504020204" pitchFamily="34" charset="0"/>
          <a:ea typeface="Open Sans Light" panose="020B0606030504020204" pitchFamily="34" charset="0"/>
          <a:cs typeface="Open Sans Light" panose="020B0606030504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35E_1B81412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36C_4B0B079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371_E0179E0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8588" y="4616824"/>
            <a:ext cx="6678706" cy="41237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endParaRPr lang="en-US" dirty="0">
              <a:latin typeface="Calibri" panose="020F0502020204030204" pitchFamily="34" charset="0"/>
              <a:ea typeface="Open Sans Light" panose="020B060603050402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7D0F1FA-EA3B-B7D0-C6CA-B1DDB37ED3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Charter Communications’ views on 6G studies in RAN WGs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8B738E8-C41D-216E-63CD-F506F7574111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457200" y="4015462"/>
            <a:ext cx="8276492" cy="503783"/>
          </a:xfrm>
        </p:spPr>
        <p:txBody>
          <a:bodyPr>
            <a:noAutofit/>
          </a:bodyPr>
          <a:lstStyle/>
          <a:p>
            <a:r>
              <a:rPr lang="en-US" sz="1400" i="0" dirty="0"/>
              <a:t>3GPP 6G Workshop, Incheon, S. Korea</a:t>
            </a:r>
          </a:p>
          <a:p>
            <a:r>
              <a:rPr lang="en-US" sz="1400" i="0" dirty="0"/>
              <a:t>Agenda Item 4</a:t>
            </a:r>
          </a:p>
          <a:p>
            <a:r>
              <a:rPr lang="en-US" sz="1400" i="0" dirty="0">
                <a:solidFill>
                  <a:schemeClr val="bg1">
                    <a:lumMod val="75000"/>
                  </a:schemeClr>
                </a:solidFill>
                <a:latin typeface="Open Sans SemiBold"/>
                <a:ea typeface="Open Sans SemiBold"/>
                <a:cs typeface="Open Sans SemiBold"/>
              </a:rPr>
              <a:t>6GWS-250239</a:t>
            </a:r>
          </a:p>
        </p:txBody>
      </p:sp>
    </p:spTree>
    <p:extLst>
      <p:ext uri="{BB962C8B-B14F-4D97-AF65-F5344CB8AC3E}">
        <p14:creationId xmlns:p14="http://schemas.microsoft.com/office/powerpoint/2010/main" val="46145564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426CD-27CB-FB63-DF79-E48F08B5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Seamless &amp; Ubiquitous Connectivity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89384-88B9-4061-C2E0-46E94F9E4C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566" y="1190892"/>
            <a:ext cx="8229600" cy="2758538"/>
          </a:xfrm>
        </p:spPr>
        <p:txBody>
          <a:bodyPr vert="horz" lIns="0" tIns="0" rIns="0" bIns="0" rtlCol="0" anchor="t">
            <a:normAutofit fontScale="92500" lnSpcReduction="20000"/>
          </a:bodyPr>
          <a:lstStyle/>
          <a:p>
            <a:pPr marL="285750" lvl="2" indent="-285750" defTabSz="457200">
              <a:lnSpc>
                <a:spcPct val="120000"/>
              </a:lnSpc>
              <a:spcBef>
                <a:spcPts val="300"/>
              </a:spcBef>
            </a:pPr>
            <a:r>
              <a:rPr lang="en-US" sz="1900" b="1" dirty="0">
                <a:solidFill>
                  <a:srgbClr val="2C3035"/>
                </a:solidFill>
                <a:latin typeface="Spectrum Sans Light"/>
                <a:ea typeface="+mn-ea"/>
                <a:cs typeface="Spectrum Sans Light" panose="020B0302020503020304" pitchFamily="34" charset="0"/>
              </a:rPr>
              <a:t>Support for non-3GPP access types—e.g., Wi-Fi, Wireline and associated capabilities</a:t>
            </a:r>
          </a:p>
          <a:p>
            <a:pPr marL="285750" lvl="2" indent="-285750" defTabSz="457200">
              <a:lnSpc>
                <a:spcPct val="120000"/>
              </a:lnSpc>
              <a:spcBef>
                <a:spcPts val="300"/>
              </a:spcBef>
            </a:pPr>
            <a:r>
              <a:rPr lang="en-US" sz="1900" b="1" dirty="0">
                <a:solidFill>
                  <a:srgbClr val="2C3035"/>
                </a:solidFill>
                <a:latin typeface="Spectrum Sans Light"/>
                <a:ea typeface="+mn-ea"/>
                <a:cs typeface="Spectrum Sans Light" panose="020B0302020503020304" pitchFamily="34" charset="0"/>
              </a:rPr>
              <a:t>Support for low latency traffic (e.g. L4S in RAN and across RAN-Core interfaces)</a:t>
            </a:r>
            <a:endParaRPr lang="en-US" sz="1900" b="1">
              <a:solidFill>
                <a:srgbClr val="2C3035"/>
              </a:solidFill>
              <a:latin typeface="Spectrum Sans Light"/>
              <a:ea typeface="+mn-ea"/>
              <a:cs typeface="Spectrum Sans Light" panose="020B0302020503020304" pitchFamily="34" charset="0"/>
            </a:endParaRPr>
          </a:p>
          <a:p>
            <a:pPr marL="285750" lvl="2" indent="-285750" defTabSz="457200">
              <a:lnSpc>
                <a:spcPct val="120000"/>
              </a:lnSpc>
              <a:spcBef>
                <a:spcPts val="300"/>
              </a:spcBef>
            </a:pPr>
            <a:r>
              <a:rPr lang="en-US" sz="1900" b="1" dirty="0">
                <a:solidFill>
                  <a:srgbClr val="2C3035"/>
                </a:solidFill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Support for high data rates in the UL</a:t>
            </a:r>
            <a:endParaRPr lang="en-US" sz="1900" b="1">
              <a:solidFill>
                <a:srgbClr val="2C3035"/>
              </a:solidFill>
              <a:latin typeface="Spectrum Sans Light" panose="020B0302020503020304" pitchFamily="34" charset="0"/>
              <a:ea typeface="+mn-ea"/>
              <a:cs typeface="Spectrum Sans Light" panose="020B0302020503020304" pitchFamily="34" charset="0"/>
            </a:endParaRPr>
          </a:p>
          <a:p>
            <a:pPr marL="543560" lvl="2" indent="-285750" defTabSz="457200">
              <a:lnSpc>
                <a:spcPct val="130000"/>
              </a:lnSpc>
              <a:spcBef>
                <a:spcPts val="300"/>
              </a:spcBef>
              <a:buFont typeface="Arial"/>
              <a:buChar char="–"/>
            </a:pPr>
            <a:r>
              <a:rPr lang="en-US" sz="1600" dirty="0">
                <a:solidFill>
                  <a:srgbClr val="2C3035"/>
                </a:solidFill>
                <a:latin typeface="Spectrum Sans Light"/>
                <a:ea typeface="+mn-ea"/>
                <a:cs typeface="Spectrum Sans Light" panose="020B0302020503020304" pitchFamily="34" charset="0"/>
              </a:rPr>
              <a:t>Higher modulation order (1024 QAM) exhibits availability of at least 50% and 35% on UL in </a:t>
            </a:r>
            <a:r>
              <a:rPr lang="en-US" sz="1600" dirty="0" err="1">
                <a:solidFill>
                  <a:srgbClr val="2C3035"/>
                </a:solidFill>
                <a:latin typeface="Spectrum Sans Light"/>
                <a:ea typeface="+mn-ea"/>
                <a:cs typeface="Spectrum Sans Light" panose="020B0302020503020304" pitchFamily="34" charset="0"/>
              </a:rPr>
              <a:t>RMa</a:t>
            </a:r>
            <a:r>
              <a:rPr lang="en-US" sz="1600" dirty="0">
                <a:solidFill>
                  <a:srgbClr val="2C3035"/>
                </a:solidFill>
                <a:latin typeface="Spectrum Sans Light"/>
                <a:ea typeface="+mn-ea"/>
                <a:cs typeface="Spectrum Sans Light" panose="020B0302020503020304" pitchFamily="34" charset="0"/>
              </a:rPr>
              <a:t> and, respectively, </a:t>
            </a:r>
            <a:r>
              <a:rPr lang="en-US" sz="1600" dirty="0" err="1">
                <a:solidFill>
                  <a:srgbClr val="2C3035"/>
                </a:solidFill>
                <a:latin typeface="Spectrum Sans Light"/>
                <a:ea typeface="+mn-ea"/>
                <a:cs typeface="Spectrum Sans Light" panose="020B0302020503020304" pitchFamily="34" charset="0"/>
              </a:rPr>
              <a:t>UMa</a:t>
            </a:r>
            <a:r>
              <a:rPr lang="en-US" sz="1600" dirty="0">
                <a:solidFill>
                  <a:srgbClr val="2C3035"/>
                </a:solidFill>
                <a:latin typeface="Spectrum Sans Light"/>
                <a:ea typeface="+mn-ea"/>
                <a:cs typeface="Spectrum Sans Light" panose="020B0302020503020304" pitchFamily="34" charset="0"/>
              </a:rPr>
              <a:t>  (system level simulations) </a:t>
            </a:r>
            <a:endParaRPr lang="en-US" sz="1600">
              <a:solidFill>
                <a:srgbClr val="2C3035"/>
              </a:solidFill>
              <a:latin typeface="Spectrum Sans Light"/>
              <a:ea typeface="+mn-ea"/>
              <a:cs typeface="Spectrum Sans Light" panose="020B0302020503020304" pitchFamily="34" charset="0"/>
            </a:endParaRPr>
          </a:p>
          <a:p>
            <a:pPr marL="285750" lvl="2" indent="-285750" defTabSz="457200">
              <a:lnSpc>
                <a:spcPct val="130000"/>
              </a:lnSpc>
              <a:spcBef>
                <a:spcPts val="300"/>
              </a:spcBef>
            </a:pPr>
            <a:r>
              <a:rPr lang="en-US" sz="1900" b="1" dirty="0">
                <a:solidFill>
                  <a:srgbClr val="2C3035"/>
                </a:solidFill>
                <a:latin typeface="Spectrum Sans Light"/>
                <a:ea typeface="+mn-ea"/>
                <a:cs typeface="Spectrum Sans Light" panose="020B0302020503020304" pitchFamily="34" charset="0"/>
              </a:rPr>
              <a:t>Enable selective reduction of reference signals periodicity(</a:t>
            </a:r>
            <a:r>
              <a:rPr lang="en-US" sz="1900" b="1" dirty="0" err="1">
                <a:solidFill>
                  <a:srgbClr val="2C3035"/>
                </a:solidFill>
                <a:latin typeface="Spectrum Sans Light"/>
                <a:ea typeface="+mn-ea"/>
                <a:cs typeface="Spectrum Sans Light" panose="020B0302020503020304" pitchFamily="34" charset="0"/>
              </a:rPr>
              <a:t>ies</a:t>
            </a:r>
            <a:r>
              <a:rPr lang="en-US" sz="1900" b="1" dirty="0">
                <a:solidFill>
                  <a:srgbClr val="2C3035"/>
                </a:solidFill>
                <a:latin typeface="Spectrum Sans Light"/>
                <a:ea typeface="+mn-ea"/>
                <a:cs typeface="Spectrum Sans Light" panose="020B0302020503020304" pitchFamily="34" charset="0"/>
              </a:rPr>
              <a:t>) to accommodate low mobility use cases (e.g., CPEs)</a:t>
            </a:r>
            <a:endParaRPr lang="en-US" sz="1900" b="1">
              <a:solidFill>
                <a:srgbClr val="2C3035"/>
              </a:solidFill>
              <a:latin typeface="Spectrum Sans Light"/>
              <a:ea typeface="+mn-ea"/>
              <a:cs typeface="Spectrum Sans Light" panose="020B0302020503020304" pitchFamily="34" charset="0"/>
            </a:endParaRPr>
          </a:p>
          <a:p>
            <a:pPr marL="285750" lvl="2" indent="-285750" defTabSz="457200">
              <a:lnSpc>
                <a:spcPct val="120000"/>
              </a:lnSpc>
              <a:spcBef>
                <a:spcPts val="300"/>
              </a:spcBef>
            </a:pPr>
            <a:r>
              <a:rPr lang="en-US" sz="1900" b="1" dirty="0">
                <a:solidFill>
                  <a:srgbClr val="2C3035"/>
                </a:solidFill>
                <a:latin typeface="Spectrum Sans Light"/>
                <a:ea typeface="+mn-ea"/>
                <a:cs typeface="Spectrum Sans Light" panose="020B0302020503020304" pitchFamily="34" charset="0"/>
              </a:rPr>
              <a:t>6G operation in new band </a:t>
            </a:r>
            <a:endParaRPr lang="en-US" sz="1900" b="1">
              <a:solidFill>
                <a:srgbClr val="2C3035"/>
              </a:solidFill>
              <a:latin typeface="Spectrum Sans Light"/>
              <a:ea typeface="+mn-ea"/>
              <a:cs typeface="Spectrum Sans Light" panose="020B0302020503020304" pitchFamily="34" charset="0"/>
            </a:endParaRPr>
          </a:p>
          <a:p>
            <a:pPr marL="543560" lvl="2" indent="-285750" defTabSz="457200">
              <a:lnSpc>
                <a:spcPct val="130000"/>
              </a:lnSpc>
              <a:spcBef>
                <a:spcPts val="300"/>
              </a:spcBef>
              <a:buFont typeface="Arial"/>
              <a:buChar char="–"/>
            </a:pPr>
            <a:r>
              <a:rPr lang="en-US" sz="1600" dirty="0">
                <a:solidFill>
                  <a:srgbClr val="2C3035"/>
                </a:solidFill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7.125 GHz-8.4 GHz</a:t>
            </a:r>
            <a:endParaRPr lang="en-US" sz="1600">
              <a:solidFill>
                <a:srgbClr val="2C3035"/>
              </a:solidFill>
              <a:latin typeface="Spectrum Sans Light" panose="020B0302020503020304" pitchFamily="34" charset="0"/>
              <a:ea typeface="+mn-ea"/>
              <a:cs typeface="Spectrum Sans Light" panose="020B0302020503020304" pitchFamily="34" charset="0"/>
            </a:endParaRPr>
          </a:p>
          <a:p>
            <a:endParaRPr lang="en-US" sz="1600" b="1">
              <a:solidFill>
                <a:srgbClr val="2C3035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DF711D-4C2D-6984-9787-050A3D01E06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39A542-6AAB-B51C-77EF-ED68623AB76B}"/>
              </a:ext>
            </a:extLst>
          </p:cNvPr>
          <p:cNvSpPr txBox="1"/>
          <p:nvPr/>
        </p:nvSpPr>
        <p:spPr>
          <a:xfrm>
            <a:off x="1787769" y="4841631"/>
            <a:ext cx="0" cy="0"/>
          </a:xfrm>
          <a:prstGeom prst="rect">
            <a:avLst/>
          </a:prstGeom>
          <a:noFill/>
        </p:spPr>
        <p:txBody>
          <a:bodyPr wrap="none" rtlCol="0">
            <a:normAutofit fontScale="25000" lnSpcReduction="20000"/>
          </a:bodyPr>
          <a:lstStyle/>
          <a:p>
            <a:pPr algn="l"/>
            <a:endParaRPr lang="en-US" sz="1000" dirty="0">
              <a:latin typeface="Handlee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5901403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EECA9-0C9F-A070-F260-EBC4295DA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MIMO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250403-E7B0-ECA2-14C2-208550CE1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285750" lvl="2" indent="-285750" defTabSz="457200">
              <a:lnSpc>
                <a:spcPct val="110000"/>
              </a:lnSpc>
              <a:spcBef>
                <a:spcPts val="300"/>
              </a:spcBef>
            </a:pPr>
            <a:r>
              <a:rPr lang="en-US" sz="1800" b="1" dirty="0">
                <a:latin typeface="Spectrum Sans Light"/>
                <a:ea typeface="+mn-ea"/>
                <a:cs typeface="Spectrum Sans Light" panose="020B0302020503020304" pitchFamily="34" charset="0"/>
              </a:rPr>
              <a:t>Partially- and fully-coherent codebook for 3TX UEs</a:t>
            </a:r>
          </a:p>
          <a:p>
            <a:pPr marL="285750" lvl="2" indent="-285750" defTabSz="457200">
              <a:lnSpc>
                <a:spcPct val="110000"/>
              </a:lnSpc>
              <a:spcBef>
                <a:spcPts val="300"/>
              </a:spcBef>
            </a:pPr>
            <a:r>
              <a:rPr lang="en-US" sz="1800" b="1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DFT-s-OFDM multi-layer MIMO for UL and DL</a:t>
            </a:r>
            <a:endParaRPr lang="en-US" sz="1800" b="1">
              <a:latin typeface="Spectrum Sans Light" panose="020B0302020503020304" pitchFamily="34" charset="0"/>
              <a:ea typeface="+mn-ea"/>
              <a:cs typeface="Spectrum Sans Light" panose="020B0302020503020304" pitchFamily="34" charset="0"/>
            </a:endParaRPr>
          </a:p>
          <a:p>
            <a:pPr marL="285750" lvl="2" indent="-285750" defTabSz="457200">
              <a:lnSpc>
                <a:spcPct val="110000"/>
              </a:lnSpc>
              <a:spcBef>
                <a:spcPts val="300"/>
              </a:spcBef>
            </a:pPr>
            <a:r>
              <a:rPr lang="en-US" sz="1800" b="1" dirty="0">
                <a:latin typeface="Spectrum Sans Light"/>
                <a:ea typeface="+mn-ea"/>
                <a:cs typeface="Spectrum Sans Light" panose="020B0302020503020304" pitchFamily="34" charset="0"/>
              </a:rPr>
              <a:t>Frequency selective precoding (closed-loop)</a:t>
            </a:r>
            <a:endParaRPr lang="en-US" sz="1800" b="1">
              <a:latin typeface="Spectrum Sans Light"/>
              <a:ea typeface="+mn-ea"/>
              <a:cs typeface="Spectrum Sans Light" panose="020B0302020503020304" pitchFamily="34" charset="0"/>
            </a:endParaRPr>
          </a:p>
          <a:p>
            <a:pPr marL="285750" lvl="2" indent="-285750" defTabSz="457200">
              <a:lnSpc>
                <a:spcPct val="110000"/>
              </a:lnSpc>
              <a:spcBef>
                <a:spcPts val="300"/>
              </a:spcBef>
            </a:pPr>
            <a:r>
              <a:rPr lang="en-US" sz="1800" b="1" dirty="0">
                <a:latin typeface="Spectrum Sans Light"/>
                <a:ea typeface="+mn-ea"/>
                <a:cs typeface="Spectrum Sans Light" panose="020B0302020503020304" pitchFamily="34" charset="0"/>
              </a:rPr>
              <a:t>Cooperative MIMO for inter-cell/inter-</a:t>
            </a:r>
            <a:r>
              <a:rPr lang="en-US" sz="1800" b="1" dirty="0" err="1">
                <a:solidFill>
                  <a:schemeClr val="bg1">
                    <a:lumMod val="76000"/>
                  </a:schemeClr>
                </a:solidFill>
                <a:latin typeface="Spectrum Sans Light"/>
                <a:ea typeface="+mn-ea"/>
                <a:cs typeface="Spectrum Sans Light" panose="020B0302020503020304" pitchFamily="34" charset="0"/>
              </a:rPr>
              <a:t>m</a:t>
            </a:r>
            <a:r>
              <a:rPr lang="en-US" sz="1800" b="1" dirty="0" err="1">
                <a:latin typeface="Spectrum Sans Light"/>
                <a:ea typeface="+mn-ea"/>
                <a:cs typeface="Spectrum Sans Light" panose="020B0302020503020304" pitchFamily="34" charset="0"/>
              </a:rPr>
              <a:t>TRP</a:t>
            </a:r>
            <a:r>
              <a:rPr lang="en-US" sz="1800" b="1" dirty="0">
                <a:latin typeface="Spectrum Sans Light"/>
                <a:ea typeface="+mn-ea"/>
                <a:cs typeface="Spectrum Sans Light" panose="020B0302020503020304" pitchFamily="34" charset="0"/>
              </a:rPr>
              <a:t> interference</a:t>
            </a:r>
            <a:endParaRPr lang="en-US" dirty="0">
              <a:ea typeface="+mn-ea"/>
            </a:endParaRPr>
          </a:p>
          <a:p>
            <a:pPr marL="543560" lvl="2" indent="-285750" defTabSz="457200">
              <a:lnSpc>
                <a:spcPct val="110000"/>
              </a:lnSpc>
              <a:spcBef>
                <a:spcPts val="300"/>
              </a:spcBef>
              <a:buFont typeface="Arial"/>
              <a:buChar char="–"/>
            </a:pPr>
            <a:r>
              <a:rPr lang="en-US" sz="1600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Coherent JT is specified in 5G, with strict requirements on network deployment </a:t>
            </a:r>
            <a:endParaRPr lang="en-US" sz="1600">
              <a:latin typeface="Spectrum Sans Light" panose="020B0302020503020304" pitchFamily="34" charset="0"/>
              <a:ea typeface="+mn-ea"/>
              <a:cs typeface="Spectrum Sans Light" panose="020B0302020503020304" pitchFamily="34" charset="0"/>
            </a:endParaRPr>
          </a:p>
          <a:p>
            <a:pPr marL="543560" lvl="2" indent="-285750" defTabSz="457200">
              <a:lnSpc>
                <a:spcPct val="110000"/>
              </a:lnSpc>
              <a:spcBef>
                <a:spcPts val="300"/>
              </a:spcBef>
              <a:buFont typeface="Arial"/>
              <a:buChar char="–"/>
            </a:pPr>
            <a:r>
              <a:rPr lang="en-US" sz="1600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Need more practical interference handling </a:t>
            </a:r>
            <a:endParaRPr lang="en-US" sz="1600">
              <a:latin typeface="Spectrum Sans Light" panose="020B0302020503020304" pitchFamily="34" charset="0"/>
              <a:ea typeface="+mn-ea"/>
              <a:cs typeface="Spectrum Sans Light" panose="020B0302020503020304" pitchFamily="34" charset="0"/>
            </a:endParaRPr>
          </a:p>
          <a:p>
            <a:pPr marL="543560" lvl="2" indent="-285750" defTabSz="457200">
              <a:lnSpc>
                <a:spcPct val="110000"/>
              </a:lnSpc>
              <a:spcBef>
                <a:spcPts val="300"/>
              </a:spcBef>
              <a:buFont typeface="Arial"/>
              <a:buChar char="–"/>
            </a:pPr>
            <a:endParaRPr lang="en-US" sz="1600">
              <a:latin typeface="Spectrum Sans Light" panose="020B0302020503020304" pitchFamily="34" charset="0"/>
              <a:ea typeface="+mn-ea"/>
              <a:cs typeface="Spectrum Sans Light" panose="020B0302020503020304" pitchFamily="34" charset="0"/>
            </a:endParaRPr>
          </a:p>
          <a:p>
            <a:endParaRPr lang="en-US" sz="1600" b="1">
              <a:solidFill>
                <a:schemeClr val="tx1"/>
              </a:solidFill>
              <a:latin typeface="Spectrum Sans Light" panose="020B0302020503020304" pitchFamily="34" charset="0"/>
              <a:cs typeface="Spectrum Sans Light" panose="020B0302020503020304" pitchFamily="34" charset="0"/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88748C-6268-F021-C550-FCB7614136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619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112309-15F2-E85E-A7E3-787790658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968AF-1D2A-4270-8A0F-C8F5B6B64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Handlee"/>
                <a:ea typeface="Open Sans ExtraBold"/>
                <a:cs typeface="Open Sans ExtraBold"/>
              </a:rPr>
              <a:t>AI/ML and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3433F-C4EE-07FF-FAAD-7E5A4E742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41832"/>
            <a:ext cx="8229600" cy="3535165"/>
          </a:xfrm>
        </p:spPr>
        <p:txBody>
          <a:bodyPr vert="horz" lIns="0" tIns="0" rIns="0" bIns="0" rtlCol="0" anchor="t">
            <a:normAutofit/>
          </a:bodyPr>
          <a:lstStyle/>
          <a:p>
            <a:pPr marL="285750" lvl="2" indent="-285750" defTabSz="457200">
              <a:lnSpc>
                <a:spcPct val="110000"/>
              </a:lnSpc>
              <a:spcBef>
                <a:spcPts val="300"/>
              </a:spcBef>
            </a:pPr>
            <a:r>
              <a:rPr lang="en-US" sz="1800" b="1" dirty="0">
                <a:latin typeface="Spectrum Sans Light"/>
                <a:ea typeface="+mn-ea"/>
                <a:cs typeface="Spectrum Sans Light" panose="020B0302020503020304" pitchFamily="34" charset="0"/>
              </a:rPr>
              <a:t>AI/ML Mobility</a:t>
            </a:r>
          </a:p>
          <a:p>
            <a:pPr marL="457200" lvl="3" indent="-285750" defTabSz="457200">
              <a:lnSpc>
                <a:spcPct val="110000"/>
              </a:lnSpc>
              <a:spcBef>
                <a:spcPts val="300"/>
              </a:spcBef>
            </a:pPr>
            <a:r>
              <a:rPr lang="en-US" sz="1650" b="1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Enhanced RRM measurement procedures to RRM prediction</a:t>
            </a:r>
          </a:p>
          <a:p>
            <a:pPr marL="715010" lvl="3" indent="-285750" defTabSz="457200">
              <a:lnSpc>
                <a:spcPct val="110000"/>
              </a:lnSpc>
              <a:spcBef>
                <a:spcPts val="300"/>
              </a:spcBef>
              <a:buFont typeface="Arial"/>
              <a:buChar char="–"/>
            </a:pPr>
            <a:r>
              <a:rPr lang="en-US" sz="1450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Include cell-level prediction and beam level prediction for RACH resource configuration)</a:t>
            </a:r>
          </a:p>
          <a:p>
            <a:pPr marL="715010" lvl="3" indent="-285750" defTabSz="457200">
              <a:lnSpc>
                <a:spcPct val="110000"/>
              </a:lnSpc>
              <a:spcBef>
                <a:spcPts val="300"/>
              </a:spcBef>
              <a:buFont typeface="Arial"/>
              <a:buChar char="–"/>
            </a:pPr>
            <a:r>
              <a:rPr lang="en-US" sz="1450" dirty="0">
                <a:latin typeface="Spectrum Sans Light"/>
                <a:ea typeface="+mn-ea"/>
                <a:cs typeface="Spectrum Sans Light" panose="020B0302020503020304" pitchFamily="34" charset="0"/>
              </a:rPr>
              <a:t>Focus on spatial- and frequency-domain predictions to achieve measurement reducti</a:t>
            </a:r>
            <a:r>
              <a:rPr lang="en-US" sz="1400" dirty="0">
                <a:latin typeface="Spectrum Sans Light"/>
                <a:ea typeface="Open Sans Light"/>
                <a:cs typeface="Spectrum Sans Light" panose="020B0302020503020304" pitchFamily="34" charset="0"/>
              </a:rPr>
              <a:t>on</a:t>
            </a:r>
            <a:endParaRPr lang="en-US" sz="1000" dirty="0">
              <a:latin typeface="Spectrum Sans Light"/>
              <a:ea typeface="Open Sans Light"/>
              <a:cs typeface="Spectrum Sans Light" panose="020B0302020503020304" pitchFamily="34" charset="0"/>
            </a:endParaRPr>
          </a:p>
          <a:p>
            <a:pPr marL="457200" lvl="3" indent="-285750" defTabSz="457200">
              <a:lnSpc>
                <a:spcPct val="110000"/>
              </a:lnSpc>
              <a:spcBef>
                <a:spcPts val="300"/>
              </a:spcBef>
            </a:pPr>
            <a:r>
              <a:rPr lang="en-US" sz="1650" b="1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Support RLF prediction and RLF avoidance</a:t>
            </a:r>
          </a:p>
          <a:p>
            <a:pPr marL="457200" lvl="3" indent="-285750" defTabSz="457200">
              <a:lnSpc>
                <a:spcPct val="110000"/>
              </a:lnSpc>
              <a:spcBef>
                <a:spcPts val="300"/>
              </a:spcBef>
            </a:pPr>
            <a:r>
              <a:rPr lang="en-US" sz="1650" b="1" dirty="0">
                <a:latin typeface="Spectrum Sans Light"/>
                <a:ea typeface="+mn-ea"/>
                <a:cs typeface="Spectrum Sans Light" panose="020B0302020503020304" pitchFamily="34" charset="0"/>
              </a:rPr>
              <a:t>Support beam failure prediction</a:t>
            </a:r>
          </a:p>
          <a:p>
            <a:pPr marL="457200" lvl="3" indent="-285750" defTabSz="457200">
              <a:lnSpc>
                <a:spcPct val="110000"/>
              </a:lnSpc>
              <a:spcBef>
                <a:spcPts val="300"/>
              </a:spcBef>
            </a:pPr>
            <a:r>
              <a:rPr lang="en-US" sz="1650" b="1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SI to study LTM (L1/L2 triggered mobility) and conditional handover</a:t>
            </a:r>
          </a:p>
          <a:p>
            <a:pPr marL="457200" lvl="3" indent="-285750" defTabSz="457200">
              <a:lnSpc>
                <a:spcPct val="110000"/>
              </a:lnSpc>
              <a:spcBef>
                <a:spcPts val="300"/>
              </a:spcBef>
            </a:pPr>
            <a:r>
              <a:rPr lang="en-US" sz="1650" b="1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FR1-FR2 inter-frequency prediction (frequency and spatial domain)</a:t>
            </a:r>
          </a:p>
          <a:p>
            <a:pPr marL="457200" lvl="3" indent="-285750" defTabSz="457200">
              <a:lnSpc>
                <a:spcPct val="110000"/>
              </a:lnSpc>
              <a:spcBef>
                <a:spcPts val="300"/>
              </a:spcBef>
            </a:pPr>
            <a:r>
              <a:rPr lang="en-US" sz="1650" b="1" dirty="0">
                <a:latin typeface="Spectrum Sans Light"/>
                <a:ea typeface="+mn-ea"/>
                <a:cs typeface="Spectrum Sans Light" panose="020B0302020503020304" pitchFamily="34" charset="0"/>
              </a:rPr>
              <a:t>Inter-RAT mobility handling</a:t>
            </a:r>
            <a:endParaRPr lang="en-US" sz="1650" b="1" strike="sngStrike" dirty="0">
              <a:latin typeface="Spectrum Sans Light"/>
              <a:ea typeface="+mn-ea"/>
              <a:cs typeface="Spectrum Sans Light" panose="020B0302020503020304" pitchFamily="34" charset="0"/>
            </a:endParaRPr>
          </a:p>
          <a:p>
            <a:endParaRPr lang="en-US" sz="1600" b="1" dirty="0">
              <a:solidFill>
                <a:schemeClr val="tx1"/>
              </a:solidFill>
              <a:latin typeface="Spectrum Sans Light" panose="020B0302020503020304" pitchFamily="34" charset="0"/>
              <a:cs typeface="Spectrum Sans Light" panose="020B03020205030203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29EFCF-BE2A-6C40-720C-6F095501CF2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479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753B8E-30EF-BDC5-DAED-F628B2D02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F27CA-6FD3-6750-DE89-FD21E9088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Mobility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AECE8C-D8B2-7122-C58D-4234F4AA64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285750" lvl="2" indent="-285750" defTabSz="457200">
              <a:lnSpc>
                <a:spcPct val="110000"/>
              </a:lnSpc>
              <a:spcBef>
                <a:spcPts val="300"/>
              </a:spcBef>
            </a:pPr>
            <a:r>
              <a:rPr lang="en-US" sz="1800" b="1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LTM enhancements</a:t>
            </a:r>
          </a:p>
          <a:p>
            <a:pPr marL="543560" lvl="2" indent="-285750" defTabSz="457200">
              <a:lnSpc>
                <a:spcPct val="110000"/>
              </a:lnSpc>
              <a:spcBef>
                <a:spcPts val="300"/>
              </a:spcBef>
              <a:buFont typeface="Arial"/>
              <a:buChar char="–"/>
            </a:pPr>
            <a:r>
              <a:rPr lang="en-US" sz="1600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Conditional LTM for inter-cell</a:t>
            </a:r>
          </a:p>
          <a:p>
            <a:pPr marL="543560" lvl="2" indent="-285750" defTabSz="457200">
              <a:lnSpc>
                <a:spcPct val="110000"/>
              </a:lnSpc>
              <a:spcBef>
                <a:spcPts val="300"/>
              </a:spcBef>
              <a:buFont typeface="Arial"/>
              <a:buChar char="–"/>
            </a:pPr>
            <a:r>
              <a:rPr lang="en-US" sz="1600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Secure L2 signaling</a:t>
            </a:r>
          </a:p>
          <a:p>
            <a:pPr marL="543560" lvl="2" indent="-285750" defTabSz="457200">
              <a:lnSpc>
                <a:spcPct val="110000"/>
              </a:lnSpc>
              <a:spcBef>
                <a:spcPts val="300"/>
              </a:spcBef>
              <a:buFont typeface="Arial"/>
              <a:buChar char="–"/>
            </a:pPr>
            <a:r>
              <a:rPr lang="en-US" sz="1600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Early UL sync by sending preamble to target cell in advance</a:t>
            </a:r>
          </a:p>
          <a:p>
            <a:pPr marL="543560" lvl="2" indent="-285750" defTabSz="457200">
              <a:lnSpc>
                <a:spcPct val="110000"/>
              </a:lnSpc>
              <a:spcBef>
                <a:spcPts val="300"/>
              </a:spcBef>
              <a:buFont typeface="Arial"/>
              <a:buChar char="–"/>
            </a:pPr>
            <a:r>
              <a:rPr lang="en-US" sz="1600" dirty="0">
                <a:latin typeface="Spectrum Sans Light"/>
                <a:ea typeface="+mn-ea"/>
                <a:cs typeface="Spectrum Sans Light" panose="020B0302020503020304" pitchFamily="34" charset="0"/>
              </a:rPr>
              <a:t>Inter base station support for RACH-less HO (legacy L3 mobility)</a:t>
            </a:r>
          </a:p>
          <a:p>
            <a:pPr marL="521970" lvl="1" indent="-172720" defTabSz="457200"/>
            <a:endParaRPr lang="en-US" sz="1550" dirty="0">
              <a:latin typeface="Spectrum Sans Light" panose="020B0302020503020304" pitchFamily="34" charset="0"/>
              <a:cs typeface="Spectrum Sans Light" panose="020B03020205030203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141C21-B3DE-1E2C-0EAF-D2F06D82A3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133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6CAF6-9A68-8BF9-28E5-E54ACF3E0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5DFEA-CCAA-E72A-796A-600F67CD0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Network Energy Savings (NES)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08AACA-29D9-F898-184D-66639BAFF5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285750" lvl="2" indent="-285750" defTabSz="457200">
              <a:lnSpc>
                <a:spcPct val="110000"/>
              </a:lnSpc>
              <a:spcBef>
                <a:spcPts val="300"/>
              </a:spcBef>
            </a:pPr>
            <a:r>
              <a:rPr lang="en-US" sz="1800" b="1" dirty="0">
                <a:latin typeface="Spectrum Sans Light"/>
                <a:ea typeface="+mn-ea"/>
                <a:cs typeface="Spectrum Sans Light" panose="020B0302020503020304" pitchFamily="34" charset="0"/>
              </a:rPr>
              <a:t>Use on-demand signaling to streamline control and measurement overhead</a:t>
            </a:r>
          </a:p>
          <a:p>
            <a:pPr marL="543560" lvl="2" indent="-285750" defTabSz="457200">
              <a:lnSpc>
                <a:spcPct val="110000"/>
              </a:lnSpc>
              <a:spcBef>
                <a:spcPts val="300"/>
              </a:spcBef>
              <a:buFont typeface="Arial"/>
              <a:buChar char="–"/>
            </a:pPr>
            <a:r>
              <a:rPr lang="en-US" sz="1600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On-demand spars(er) SSB, CSI-RS and </a:t>
            </a:r>
            <a:r>
              <a:rPr lang="en-US" sz="1600" dirty="0" err="1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SIBx</a:t>
            </a:r>
            <a:r>
              <a:rPr lang="en-US" sz="1600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 information</a:t>
            </a:r>
          </a:p>
          <a:p>
            <a:pPr marL="543560" lvl="2" indent="-285750" defTabSz="457200">
              <a:lnSpc>
                <a:spcPct val="110000"/>
              </a:lnSpc>
              <a:spcBef>
                <a:spcPts val="300"/>
              </a:spcBef>
              <a:buFont typeface="Arial"/>
              <a:buChar char="–"/>
            </a:pPr>
            <a:r>
              <a:rPr lang="en-US" sz="1600" dirty="0">
                <a:latin typeface="Spectrum Sans Light"/>
                <a:ea typeface="+mn-ea"/>
                <a:cs typeface="Spectrum Sans Light" panose="020B0302020503020304" pitchFamily="34" charset="0"/>
              </a:rPr>
              <a:t>Reduced PDCCH monitoring</a:t>
            </a:r>
          </a:p>
          <a:p>
            <a:pPr marL="520700" lvl="2" indent="-282575" defTabSz="457200"/>
            <a:endParaRPr lang="en-US" sz="1550" dirty="0">
              <a:latin typeface="Spectrum Sans Light" panose="020B0302020503020304" pitchFamily="34" charset="0"/>
              <a:cs typeface="Spectrum Sans Light" panose="020B03020205030203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800E14-EEEF-5B78-ED5E-C2F04518D4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512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217A61-A238-9FA7-774F-8A0F939C1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50695-FFAC-4611-D592-81B914FB9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Integrated Sensing and Communication (ISAC)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28024D-7B15-ECE6-8516-1F0B5F5467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285750" lvl="2" indent="-285750" defTabSz="457200">
              <a:lnSpc>
                <a:spcPct val="110000"/>
              </a:lnSpc>
              <a:spcBef>
                <a:spcPts val="300"/>
              </a:spcBef>
            </a:pPr>
            <a:r>
              <a:rPr lang="en-US" sz="1800" b="1" dirty="0">
                <a:latin typeface="Spectrum Sans Light"/>
                <a:ea typeface="+mn-ea"/>
                <a:cs typeface="Spectrum Sans Light" panose="020B0302020503020304" pitchFamily="34" charset="0"/>
              </a:rPr>
              <a:t>Support for shared spectrum scenarios whereby, based on country regulations, commercial mobile service users in certain bands may need to share the spectrum with same-band incumbents—while using same or different frequencies, with or without guard bands.</a:t>
            </a:r>
          </a:p>
          <a:p>
            <a:pPr marL="285750" lvl="2" indent="-285750" defTabSz="457200">
              <a:lnSpc>
                <a:spcPct val="110000"/>
              </a:lnSpc>
              <a:spcBef>
                <a:spcPts val="300"/>
              </a:spcBef>
            </a:pPr>
            <a:endParaRPr lang="en-US" sz="1800" b="1" dirty="0">
              <a:latin typeface="Spectrum Sans Light" panose="020B0302020503020304" pitchFamily="34" charset="0"/>
              <a:ea typeface="+mn-ea"/>
              <a:cs typeface="Spectrum Sans Light" panose="020B0302020503020304" pitchFamily="34" charset="0"/>
            </a:endParaRPr>
          </a:p>
          <a:p>
            <a:pPr marL="285750" lvl="2" indent="-285750" defTabSz="457200">
              <a:lnSpc>
                <a:spcPct val="110000"/>
              </a:lnSpc>
              <a:spcBef>
                <a:spcPts val="300"/>
              </a:spcBef>
            </a:pPr>
            <a:endParaRPr lang="en-US" sz="1800" b="1" dirty="0">
              <a:highlight>
                <a:srgbClr val="FFFF00"/>
              </a:highlight>
              <a:latin typeface="Spectrum Sans Light" panose="020B0302020503020304" pitchFamily="34" charset="0"/>
              <a:ea typeface="+mn-ea"/>
              <a:cs typeface="Spectrum Sans Light" panose="020B03020205030203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BD3DBA-91DE-08E0-E199-B7122BDD6F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64416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2363-5364-0156-3C6F-3590557DF2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9A4E6-7045-2BD6-FCA8-0C5F7748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Handlee"/>
                <a:ea typeface="Open Sans ExtraBold"/>
                <a:cs typeface="Open Sans ExtraBold"/>
              </a:rPr>
              <a:t>AI/ML for NG-RAN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3E7B1-2D6F-1C3D-005C-857FABC8FE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4327"/>
            <a:ext cx="8229600" cy="3621973"/>
          </a:xfrm>
        </p:spPr>
        <p:txBody>
          <a:bodyPr vert="horz" lIns="0" tIns="0" rIns="0" bIns="0" rtlCol="0" anchor="t">
            <a:normAutofit/>
          </a:bodyPr>
          <a:lstStyle/>
          <a:p>
            <a:pPr marL="285750" lvl="2" indent="-285750" defTabSz="457200">
              <a:lnSpc>
                <a:spcPct val="110000"/>
              </a:lnSpc>
              <a:spcBef>
                <a:spcPts val="300"/>
              </a:spcBef>
            </a:pPr>
            <a:r>
              <a:rPr lang="en-US" sz="1800" b="1" dirty="0">
                <a:latin typeface="Spectrum Sans Light"/>
                <a:ea typeface="+mn-ea"/>
                <a:cs typeface="Spectrum Sans Light" panose="020B0302020503020304" pitchFamily="34" charset="0"/>
              </a:rPr>
              <a:t>AI/ML for LTM mobility</a:t>
            </a:r>
          </a:p>
          <a:p>
            <a:pPr marL="543560" lvl="2" indent="-285750" defTabSz="457200">
              <a:lnSpc>
                <a:spcPct val="110000"/>
              </a:lnSpc>
              <a:spcBef>
                <a:spcPts val="300"/>
              </a:spcBef>
              <a:buFont typeface="Arial"/>
              <a:buChar char="–"/>
            </a:pPr>
            <a:r>
              <a:rPr lang="en-US" sz="1600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Optimized selection of LTM candidate cells</a:t>
            </a:r>
          </a:p>
          <a:p>
            <a:pPr marL="543560" lvl="2" indent="-285750" defTabSz="457200">
              <a:lnSpc>
                <a:spcPct val="110000"/>
              </a:lnSpc>
              <a:spcBef>
                <a:spcPts val="300"/>
              </a:spcBef>
              <a:buFont typeface="Arial"/>
              <a:buChar char="–"/>
            </a:pPr>
            <a:r>
              <a:rPr lang="en-US" sz="1600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Optimized trigger for early synchronization and cell switch</a:t>
            </a:r>
          </a:p>
          <a:p>
            <a:pPr marL="543560" lvl="2" indent="-285750" defTabSz="457200">
              <a:lnSpc>
                <a:spcPct val="110000"/>
              </a:lnSpc>
              <a:spcBef>
                <a:spcPts val="300"/>
              </a:spcBef>
              <a:buFont typeface="Arial"/>
              <a:buChar char="–"/>
            </a:pPr>
            <a:r>
              <a:rPr lang="en-US" sz="1600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Minimization of LTM reconfiguration/signaling overhead reduction</a:t>
            </a:r>
          </a:p>
          <a:p>
            <a:pPr marL="285750" lvl="2" indent="-285750" defTabSz="45720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800" b="1" dirty="0">
                <a:latin typeface="Spectrum Sans Light"/>
                <a:ea typeface="+mn-ea"/>
                <a:cs typeface="Spectrum Sans Light" panose="020B0302020503020304" pitchFamily="34" charset="0"/>
              </a:rPr>
              <a:t>AI/ML for Network Energy Savings (NES)</a:t>
            </a:r>
          </a:p>
          <a:p>
            <a:pPr marL="285750" lvl="2" indent="-285750" defTabSz="45720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800" b="1" dirty="0">
                <a:latin typeface="Spectrum Sans Light"/>
                <a:ea typeface="+mn-ea"/>
                <a:cs typeface="Spectrum Sans Light" panose="020B0302020503020304" pitchFamily="34" charset="0"/>
              </a:rPr>
              <a:t>AI/ML for </a:t>
            </a:r>
            <a:r>
              <a:rPr lang="en-US" sz="1800" b="1" dirty="0" err="1">
                <a:latin typeface="Spectrum Sans Light"/>
                <a:ea typeface="+mn-ea"/>
                <a:cs typeface="Spectrum Sans Light" panose="020B0302020503020304" pitchFamily="34" charset="0"/>
              </a:rPr>
              <a:t>QoE</a:t>
            </a:r>
            <a:r>
              <a:rPr lang="en-US" sz="1800" b="1" dirty="0">
                <a:latin typeface="Spectrum Sans Light"/>
                <a:ea typeface="+mn-ea"/>
                <a:cs typeface="Spectrum Sans Light" panose="020B0302020503020304" pitchFamily="34" charset="0"/>
              </a:rPr>
              <a:t> optimization</a:t>
            </a:r>
          </a:p>
          <a:p>
            <a:pPr marL="543560" lvl="2" indent="-285750" defTabSz="45720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Font typeface="Arial"/>
              <a:buChar char="–"/>
            </a:pPr>
            <a:r>
              <a:rPr lang="en-US" sz="1600" dirty="0">
                <a:latin typeface="Spectrum Sans Light"/>
                <a:ea typeface="+mn-ea"/>
                <a:cs typeface="Spectrum Sans Light" panose="020B0302020503020304" pitchFamily="34" charset="0"/>
              </a:rPr>
              <a:t>AI/ML-based </a:t>
            </a:r>
            <a:r>
              <a:rPr lang="en-US" sz="1600" dirty="0" err="1">
                <a:latin typeface="Spectrum Sans Light"/>
                <a:ea typeface="+mn-ea"/>
                <a:cs typeface="Spectrum Sans Light" panose="020B0302020503020304" pitchFamily="34" charset="0"/>
              </a:rPr>
              <a:t>QoE</a:t>
            </a:r>
            <a:r>
              <a:rPr lang="en-US" sz="1600" dirty="0">
                <a:latin typeface="Spectrum Sans Light"/>
                <a:ea typeface="+mn-ea"/>
                <a:cs typeface="Spectrum Sans Light" panose="020B0302020503020304" pitchFamily="34" charset="0"/>
              </a:rPr>
              <a:t> performance guarantee during mobility</a:t>
            </a:r>
          </a:p>
          <a:p>
            <a:pPr marL="747395" lvl="2" indent="-226695" defTabSz="457200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  <a:buFont typeface="Arial"/>
              <a:buChar char="–"/>
            </a:pPr>
            <a:r>
              <a:rPr lang="en-US" sz="1400" dirty="0" err="1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QoE</a:t>
            </a:r>
            <a:r>
              <a:rPr lang="en-US" sz="1400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 prediction for resource allocation</a:t>
            </a:r>
          </a:p>
          <a:p>
            <a:pPr marL="747395" lvl="2" indent="-226695" defTabSz="457200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  <a:buFont typeface="Arial"/>
              <a:buChar char="–"/>
            </a:pPr>
            <a:r>
              <a:rPr lang="en-US" sz="1400" dirty="0" err="1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QoE</a:t>
            </a:r>
            <a:r>
              <a:rPr lang="en-US" sz="1400" dirty="0">
                <a:latin typeface="Spectrum Sans Light" panose="020B0302020503020304" pitchFamily="34" charset="0"/>
                <a:ea typeface="+mn-ea"/>
                <a:cs typeface="Spectrum Sans Light" panose="020B0302020503020304" pitchFamily="34" charset="0"/>
              </a:rPr>
              <a:t> measurements collection for prediction validation.</a:t>
            </a:r>
          </a:p>
          <a:p>
            <a:pPr marL="238125" lvl="2" indent="0" defTabSz="457200">
              <a:buNone/>
            </a:pPr>
            <a:endParaRPr lang="en-US" sz="1550" dirty="0">
              <a:latin typeface="Spectrum Sans Light" panose="020B0302020503020304" pitchFamily="34" charset="0"/>
              <a:cs typeface="Spectrum Sans Light" panose="020B03020205030203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55FC6A-E84C-BEF1-D71E-6134DC4943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A06355-695B-A541-92EF-FCC51061BB6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37435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harter &amp; Spectrum">
      <a:dk1>
        <a:srgbClr val="2C3035"/>
      </a:dk1>
      <a:lt1>
        <a:srgbClr val="FFFFFF"/>
      </a:lt1>
      <a:dk2>
        <a:srgbClr val="003057"/>
      </a:dk2>
      <a:lt2>
        <a:srgbClr val="0077BC"/>
      </a:lt2>
      <a:accent1>
        <a:srgbClr val="00629B"/>
      </a:accent1>
      <a:accent2>
        <a:srgbClr val="808285"/>
      </a:accent2>
      <a:accent3>
        <a:srgbClr val="009E8C"/>
      </a:accent3>
      <a:accent4>
        <a:srgbClr val="FAA900"/>
      </a:accent4>
      <a:accent5>
        <a:srgbClr val="96004D"/>
      </a:accent5>
      <a:accent6>
        <a:srgbClr val="500778"/>
      </a:accent6>
      <a:hlink>
        <a:srgbClr val="0077BC"/>
      </a:hlink>
      <a:folHlink>
        <a:srgbClr val="003057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>
        <a:normAutofit/>
      </a:bodyPr>
      <a:lstStyle>
        <a:defPPr algn="ctr">
          <a:defRPr dirty="0">
            <a:solidFill>
              <a:schemeClr val="bg1"/>
            </a:solidFill>
            <a:latin typeface="Handlee" panose="02000000000000000000" pitchFamily="2" charset="7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rmAutofit/>
      </a:bodyPr>
      <a:lstStyle>
        <a:defPPr algn="l">
          <a:defRPr sz="1000" dirty="0">
            <a:latin typeface="Handlee" panose="02000000000000000000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harter_Presentation_Template_Wide" id="{C8591471-93C3-F544-8442-14B57C24BEE2}" vid="{4D2E7FDF-9A25-1C4E-A186-AAF33FA96C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c921337c-1160-432a-b079-805f59112843}" enabled="0" method="" siteId="{c921337c-1160-432a-b079-805f5911284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154486</TotalTime>
  <Words>441</Words>
  <Application>Microsoft Office PowerPoint</Application>
  <PresentationFormat>On-screen Show (16:9)</PresentationFormat>
  <Paragraphs>60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Calibri</vt:lpstr>
      <vt:lpstr>Handlee</vt:lpstr>
      <vt:lpstr>Open Sans ExtraBold</vt:lpstr>
      <vt:lpstr>Open Sans Light</vt:lpstr>
      <vt:lpstr>Open Sans SemiBold</vt:lpstr>
      <vt:lpstr>Spectrum Sans Light</vt:lpstr>
      <vt:lpstr>ヒラギノ角ゴ Pro W3</vt:lpstr>
      <vt:lpstr>1_Office Theme</vt:lpstr>
      <vt:lpstr>PowerPoint Presentation</vt:lpstr>
      <vt:lpstr>Seamless &amp; Ubiquitous Connectivity</vt:lpstr>
      <vt:lpstr>MIMO Enhancements</vt:lpstr>
      <vt:lpstr>AI/ML and Communication</vt:lpstr>
      <vt:lpstr>Mobility Enhancements</vt:lpstr>
      <vt:lpstr>Network Energy Savings (NES)</vt:lpstr>
      <vt:lpstr>Integrated Sensing and Communication (ISAC)</vt:lpstr>
      <vt:lpstr>AI/ML for NG-RAN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Benjamin Swanson</dc:creator>
  <cp:lastModifiedBy>Azcuy, Frank A</cp:lastModifiedBy>
  <cp:revision>2310</cp:revision>
  <cp:lastPrinted>2022-04-01T18:49:05Z</cp:lastPrinted>
  <dcterms:created xsi:type="dcterms:W3CDTF">2016-08-01T19:10:48Z</dcterms:created>
  <dcterms:modified xsi:type="dcterms:W3CDTF">2025-02-19T14:53:05Z</dcterms:modified>
</cp:coreProperties>
</file>