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8"/>
  </p:notesMasterIdLst>
  <p:handoutMasterIdLst>
    <p:handoutMasterId r:id="rId9"/>
  </p:handoutMasterIdLst>
  <p:sldIdLst>
    <p:sldId id="341" r:id="rId5"/>
    <p:sldId id="364" r:id="rId6"/>
    <p:sldId id="365" r:id="rId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70" d="100"/>
          <a:sy n="70" d="100"/>
        </p:scale>
        <p:origin x="436" y="5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716" y="-164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handoutMaster" Target="handoutMasters/handout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pan Shah (Nokia)" userId="1adaccbf-251f-4892-9e76-28c57f4387b4" providerId="ADAL" clId="{518FE5A8-BD22-44F9-B43E-B21A66E80CF6}"/>
    <pc:docChg chg="undo custSel delSld modSld">
      <pc:chgData name="Sapan Shah (Nokia)" userId="1adaccbf-251f-4892-9e76-28c57f4387b4" providerId="ADAL" clId="{518FE5A8-BD22-44F9-B43E-B21A66E80CF6}" dt="2025-10-06T04:01:57.089" v="1228" actId="1076"/>
      <pc:docMkLst>
        <pc:docMk/>
      </pc:docMkLst>
      <pc:sldChg chg="modSp mod">
        <pc:chgData name="Sapan Shah (Nokia)" userId="1adaccbf-251f-4892-9e76-28c57f4387b4" providerId="ADAL" clId="{518FE5A8-BD22-44F9-B43E-B21A66E80CF6}" dt="2025-10-06T03:25:05.803" v="28" actId="20577"/>
        <pc:sldMkLst>
          <pc:docMk/>
          <pc:sldMk cId="0" sldId="341"/>
        </pc:sldMkLst>
        <pc:spChg chg="mod">
          <ac:chgData name="Sapan Shah (Nokia)" userId="1adaccbf-251f-4892-9e76-28c57f4387b4" providerId="ADAL" clId="{518FE5A8-BD22-44F9-B43E-B21A66E80CF6}" dt="2025-10-06T03:24:49.932" v="5" actId="404"/>
          <ac:spMkLst>
            <pc:docMk/>
            <pc:sldMk cId="0" sldId="341"/>
            <ac:spMk id="5122" creationId="{6BFCA172-672F-4297-B767-9F7EDE373FA1}"/>
          </ac:spMkLst>
        </pc:spChg>
        <pc:spChg chg="mod">
          <ac:chgData name="Sapan Shah (Nokia)" userId="1adaccbf-251f-4892-9e76-28c57f4387b4" providerId="ADAL" clId="{518FE5A8-BD22-44F9-B43E-B21A66E80CF6}" dt="2025-10-06T03:25:05.803" v="28" actId="20577"/>
          <ac:spMkLst>
            <pc:docMk/>
            <pc:sldMk cId="0" sldId="341"/>
            <ac:spMk id="5123" creationId="{9FAD3684-801E-4E1E-85EB-F5F3E5D37277}"/>
          </ac:spMkLst>
        </pc:spChg>
      </pc:sldChg>
      <pc:sldChg chg="del">
        <pc:chgData name="Sapan Shah (Nokia)" userId="1adaccbf-251f-4892-9e76-28c57f4387b4" providerId="ADAL" clId="{518FE5A8-BD22-44F9-B43E-B21A66E80CF6}" dt="2025-10-06T03:37:13.506" v="450" actId="47"/>
        <pc:sldMkLst>
          <pc:docMk/>
          <pc:sldMk cId="0" sldId="363"/>
        </pc:sldMkLst>
      </pc:sldChg>
      <pc:sldChg chg="addSp delSp modSp mod">
        <pc:chgData name="Sapan Shah (Nokia)" userId="1adaccbf-251f-4892-9e76-28c57f4387b4" providerId="ADAL" clId="{518FE5A8-BD22-44F9-B43E-B21A66E80CF6}" dt="2025-10-06T04:01:57.089" v="1228" actId="1076"/>
        <pc:sldMkLst>
          <pc:docMk/>
          <pc:sldMk cId="0" sldId="364"/>
        </pc:sldMkLst>
        <pc:spChg chg="mod">
          <ac:chgData name="Sapan Shah (Nokia)" userId="1adaccbf-251f-4892-9e76-28c57f4387b4" providerId="ADAL" clId="{518FE5A8-BD22-44F9-B43E-B21A66E80CF6}" dt="2025-10-06T04:01:57.089" v="1228" actId="1076"/>
          <ac:spMkLst>
            <pc:docMk/>
            <pc:sldMk cId="0" sldId="364"/>
            <ac:spMk id="4" creationId="{00000000-0000-0000-0000-000000000000}"/>
          </ac:spMkLst>
        </pc:spChg>
        <pc:spChg chg="mod">
          <ac:chgData name="Sapan Shah (Nokia)" userId="1adaccbf-251f-4892-9e76-28c57f4387b4" providerId="ADAL" clId="{518FE5A8-BD22-44F9-B43E-B21A66E80CF6}" dt="2025-10-06T03:25:36.058" v="37" actId="20577"/>
          <ac:spMkLst>
            <pc:docMk/>
            <pc:sldMk cId="0" sldId="364"/>
            <ac:spMk id="7170" creationId="{3794A7AC-F975-4B82-9FCA-9C67ECE03726}"/>
          </ac:spMkLst>
        </pc:spChg>
        <pc:graphicFrameChg chg="add mod">
          <ac:chgData name="Sapan Shah (Nokia)" userId="1adaccbf-251f-4892-9e76-28c57f4387b4" providerId="ADAL" clId="{518FE5A8-BD22-44F9-B43E-B21A66E80CF6}" dt="2025-10-06T03:26:12.206" v="39"/>
          <ac:graphicFrameMkLst>
            <pc:docMk/>
            <pc:sldMk cId="0" sldId="364"/>
            <ac:graphicFrameMk id="3" creationId="{2123609D-B0FA-BD2E-2058-771AF0481DDA}"/>
          </ac:graphicFrameMkLst>
        </pc:graphicFrameChg>
        <pc:graphicFrameChg chg="add mod">
          <ac:chgData name="Sapan Shah (Nokia)" userId="1adaccbf-251f-4892-9e76-28c57f4387b4" providerId="ADAL" clId="{518FE5A8-BD22-44F9-B43E-B21A66E80CF6}" dt="2025-10-06T04:01:24.621" v="1221"/>
          <ac:graphicFrameMkLst>
            <pc:docMk/>
            <pc:sldMk cId="0" sldId="364"/>
            <ac:graphicFrameMk id="3" creationId="{4ED17759-F1F5-8CD4-DC2D-92BDD179252D}"/>
          </ac:graphicFrameMkLst>
        </pc:graphicFrameChg>
        <pc:graphicFrameChg chg="add mod modGraphic">
          <ac:chgData name="Sapan Shah (Nokia)" userId="1adaccbf-251f-4892-9e76-28c57f4387b4" providerId="ADAL" clId="{518FE5A8-BD22-44F9-B43E-B21A66E80CF6}" dt="2025-10-06T03:26:25.337" v="42" actId="14100"/>
          <ac:graphicFrameMkLst>
            <pc:docMk/>
            <pc:sldMk cId="0" sldId="364"/>
            <ac:graphicFrameMk id="5" creationId="{3B4B4586-907F-F4EA-541E-FAFB917FC5AB}"/>
          </ac:graphicFrameMkLst>
        </pc:graphicFrameChg>
        <pc:graphicFrameChg chg="add mod">
          <ac:chgData name="Sapan Shah (Nokia)" userId="1adaccbf-251f-4892-9e76-28c57f4387b4" providerId="ADAL" clId="{518FE5A8-BD22-44F9-B43E-B21A66E80CF6}" dt="2025-10-06T03:28:06.057" v="65"/>
          <ac:graphicFrameMkLst>
            <pc:docMk/>
            <pc:sldMk cId="0" sldId="364"/>
            <ac:graphicFrameMk id="6" creationId="{B429F71A-4160-0C35-57A8-74CD84C1AD7C}"/>
          </ac:graphicFrameMkLst>
        </pc:graphicFrameChg>
        <pc:graphicFrameChg chg="add mod modGraphic">
          <ac:chgData name="Sapan Shah (Nokia)" userId="1adaccbf-251f-4892-9e76-28c57f4387b4" providerId="ADAL" clId="{518FE5A8-BD22-44F9-B43E-B21A66E80CF6}" dt="2025-10-06T04:01:46.482" v="1227" actId="14734"/>
          <ac:graphicFrameMkLst>
            <pc:docMk/>
            <pc:sldMk cId="0" sldId="364"/>
            <ac:graphicFrameMk id="6" creationId="{BB3CD246-9D0C-DE00-969A-2929C2823769}"/>
          </ac:graphicFrameMkLst>
        </pc:graphicFrameChg>
        <pc:graphicFrameChg chg="del">
          <ac:chgData name="Sapan Shah (Nokia)" userId="1adaccbf-251f-4892-9e76-28c57f4387b4" providerId="ADAL" clId="{518FE5A8-BD22-44F9-B43E-B21A66E80CF6}" dt="2025-10-06T03:26:08.531" v="38" actId="478"/>
          <ac:graphicFrameMkLst>
            <pc:docMk/>
            <pc:sldMk cId="0" sldId="364"/>
            <ac:graphicFrameMk id="7" creationId="{00000000-0000-0000-0000-000000000000}"/>
          </ac:graphicFrameMkLst>
        </pc:graphicFrameChg>
        <pc:graphicFrameChg chg="add del mod modGraphic">
          <ac:chgData name="Sapan Shah (Nokia)" userId="1adaccbf-251f-4892-9e76-28c57f4387b4" providerId="ADAL" clId="{518FE5A8-BD22-44F9-B43E-B21A66E80CF6}" dt="2025-10-06T03:39:26.724" v="451" actId="478"/>
          <ac:graphicFrameMkLst>
            <pc:docMk/>
            <pc:sldMk cId="0" sldId="364"/>
            <ac:graphicFrameMk id="8" creationId="{B636BB47-698C-45C7-1549-4970E5C8EEEC}"/>
          </ac:graphicFrameMkLst>
        </pc:graphicFrameChg>
        <pc:graphicFrameChg chg="add mod">
          <ac:chgData name="Sapan Shah (Nokia)" userId="1adaccbf-251f-4892-9e76-28c57f4387b4" providerId="ADAL" clId="{518FE5A8-BD22-44F9-B43E-B21A66E80CF6}" dt="2025-10-06T03:39:39.894" v="452"/>
          <ac:graphicFrameMkLst>
            <pc:docMk/>
            <pc:sldMk cId="0" sldId="364"/>
            <ac:graphicFrameMk id="9" creationId="{187F0169-9990-352A-1DBD-AE936D18A5F1}"/>
          </ac:graphicFrameMkLst>
        </pc:graphicFrameChg>
        <pc:graphicFrameChg chg="add del mod modGraphic">
          <ac:chgData name="Sapan Shah (Nokia)" userId="1adaccbf-251f-4892-9e76-28c57f4387b4" providerId="ADAL" clId="{518FE5A8-BD22-44F9-B43E-B21A66E80CF6}" dt="2025-10-06T04:01:23.285" v="1220" actId="478"/>
          <ac:graphicFrameMkLst>
            <pc:docMk/>
            <pc:sldMk cId="0" sldId="364"/>
            <ac:graphicFrameMk id="10" creationId="{56CABC80-6243-C26A-6703-8F12ACBEF17F}"/>
          </ac:graphicFrameMkLst>
        </pc:graphicFrameChg>
      </pc:sldChg>
      <pc:sldChg chg="addSp delSp modSp mod">
        <pc:chgData name="Sapan Shah (Nokia)" userId="1adaccbf-251f-4892-9e76-28c57f4387b4" providerId="ADAL" clId="{518FE5A8-BD22-44F9-B43E-B21A66E80CF6}" dt="2025-10-06T03:52:46.342" v="1219" actId="108"/>
        <pc:sldMkLst>
          <pc:docMk/>
          <pc:sldMk cId="0" sldId="365"/>
        </pc:sldMkLst>
        <pc:spChg chg="add mod">
          <ac:chgData name="Sapan Shah (Nokia)" userId="1adaccbf-251f-4892-9e76-28c57f4387b4" providerId="ADAL" clId="{518FE5A8-BD22-44F9-B43E-B21A66E80CF6}" dt="2025-10-06T03:52:46.342" v="1219" actId="108"/>
          <ac:spMkLst>
            <pc:docMk/>
            <pc:sldMk cId="0" sldId="365"/>
            <ac:spMk id="2" creationId="{4BB7FA75-F5C6-0E96-E8A0-8F0DB448A87D}"/>
          </ac:spMkLst>
        </pc:spChg>
        <pc:spChg chg="del">
          <ac:chgData name="Sapan Shah (Nokia)" userId="1adaccbf-251f-4892-9e76-28c57f4387b4" providerId="ADAL" clId="{518FE5A8-BD22-44F9-B43E-B21A66E80CF6}" dt="2025-10-06T03:27:10.416" v="52" actId="478"/>
          <ac:spMkLst>
            <pc:docMk/>
            <pc:sldMk cId="0" sldId="365"/>
            <ac:spMk id="8195" creationId="{A955EC6E-B2A1-4AA5-9F6A-E317D7FE324C}"/>
          </ac:spMkLst>
        </pc:spChg>
      </pc:sldChg>
    </pc:docChg>
  </pc:docChgLst>
  <pc:docChgLst>
    <pc:chgData name="Sapan Shah (Nokia)" userId="1adaccbf-251f-4892-9e76-28c57f4387b4" providerId="ADAL" clId="{898E9D5C-C58A-4BD2-918F-392CDA5CE7F2}"/>
    <pc:docChg chg="undo custSel modSld modMainMaster">
      <pc:chgData name="Sapan Shah (Nokia)" userId="1adaccbf-251f-4892-9e76-28c57f4387b4" providerId="ADAL" clId="{898E9D5C-C58A-4BD2-918F-392CDA5CE7F2}" dt="2025-10-06T12:24:20.078" v="65" actId="1076"/>
      <pc:docMkLst>
        <pc:docMk/>
      </pc:docMkLst>
      <pc:sldChg chg="modSp mod">
        <pc:chgData name="Sapan Shah (Nokia)" userId="1adaccbf-251f-4892-9e76-28c57f4387b4" providerId="ADAL" clId="{898E9D5C-C58A-4BD2-918F-392CDA5CE7F2}" dt="2025-10-06T11:54:56.695" v="21" actId="20577"/>
        <pc:sldMkLst>
          <pc:docMk/>
          <pc:sldMk cId="0" sldId="341"/>
        </pc:sldMkLst>
        <pc:spChg chg="mod">
          <ac:chgData name="Sapan Shah (Nokia)" userId="1adaccbf-251f-4892-9e76-28c57f4387b4" providerId="ADAL" clId="{898E9D5C-C58A-4BD2-918F-392CDA5CE7F2}" dt="2025-10-06T11:54:56.695" v="21" actId="20577"/>
          <ac:spMkLst>
            <pc:docMk/>
            <pc:sldMk cId="0" sldId="341"/>
            <ac:spMk id="5122" creationId="{6BFCA172-672F-4297-B767-9F7EDE373FA1}"/>
          </ac:spMkLst>
        </pc:spChg>
      </pc:sldChg>
      <pc:sldChg chg="modSp mod">
        <pc:chgData name="Sapan Shah (Nokia)" userId="1adaccbf-251f-4892-9e76-28c57f4387b4" providerId="ADAL" clId="{898E9D5C-C58A-4BD2-918F-392CDA5CE7F2}" dt="2025-10-06T12:17:03.915" v="23" actId="207"/>
        <pc:sldMkLst>
          <pc:docMk/>
          <pc:sldMk cId="0" sldId="364"/>
        </pc:sldMkLst>
        <pc:graphicFrameChg chg="modGraphic">
          <ac:chgData name="Sapan Shah (Nokia)" userId="1adaccbf-251f-4892-9e76-28c57f4387b4" providerId="ADAL" clId="{898E9D5C-C58A-4BD2-918F-392CDA5CE7F2}" dt="2025-10-06T12:17:03.915" v="23" actId="207"/>
          <ac:graphicFrameMkLst>
            <pc:docMk/>
            <pc:sldMk cId="0" sldId="364"/>
            <ac:graphicFrameMk id="5" creationId="{3B4B4586-907F-F4EA-541E-FAFB917FC5AB}"/>
          </ac:graphicFrameMkLst>
        </pc:graphicFrameChg>
      </pc:sldChg>
      <pc:sldChg chg="modSp mod">
        <pc:chgData name="Sapan Shah (Nokia)" userId="1adaccbf-251f-4892-9e76-28c57f4387b4" providerId="ADAL" clId="{898E9D5C-C58A-4BD2-918F-392CDA5CE7F2}" dt="2025-10-06T12:24:20.078" v="65" actId="1076"/>
        <pc:sldMkLst>
          <pc:docMk/>
          <pc:sldMk cId="0" sldId="365"/>
        </pc:sldMkLst>
        <pc:spChg chg="mod">
          <ac:chgData name="Sapan Shah (Nokia)" userId="1adaccbf-251f-4892-9e76-28c57f4387b4" providerId="ADAL" clId="{898E9D5C-C58A-4BD2-918F-392CDA5CE7F2}" dt="2025-10-06T12:24:20.078" v="65" actId="1076"/>
          <ac:spMkLst>
            <pc:docMk/>
            <pc:sldMk cId="0" sldId="365"/>
            <ac:spMk id="2" creationId="{4BB7FA75-F5C6-0E96-E8A0-8F0DB448A87D}"/>
          </ac:spMkLst>
        </pc:spChg>
      </pc:sldChg>
      <pc:sldMasterChg chg="modSp mod">
        <pc:chgData name="Sapan Shah (Nokia)" userId="1adaccbf-251f-4892-9e76-28c57f4387b4" providerId="ADAL" clId="{898E9D5C-C58A-4BD2-918F-392CDA5CE7F2}" dt="2025-10-06T11:54:38.398" v="5" actId="20577"/>
        <pc:sldMasterMkLst>
          <pc:docMk/>
          <pc:sldMasterMk cId="0" sldId="2147485146"/>
        </pc:sldMasterMkLst>
        <pc:spChg chg="mod">
          <ac:chgData name="Sapan Shah (Nokia)" userId="1adaccbf-251f-4892-9e76-28c57f4387b4" providerId="ADAL" clId="{898E9D5C-C58A-4BD2-918F-392CDA5CE7F2}" dt="2025-10-06T11:54:38.398" v="5" actId="20577"/>
          <ac:spMkLst>
            <pc:docMk/>
            <pc:sldMasterMk cId="0" sldId="2147485146"/>
            <ac:spMk id="11" creationId="{897F339D-C9FE-4694-B4EA-980A7508C12C}"/>
          </ac:spMkLst>
        </pc:spChg>
        <pc:spChg chg="mod">
          <ac:chgData name="Sapan Shah (Nokia)" userId="1adaccbf-251f-4892-9e76-28c57f4387b4" providerId="ADAL" clId="{898E9D5C-C58A-4BD2-918F-392CDA5CE7F2}" dt="2025-10-06T11:54:31.928" v="0"/>
          <ac:spMkLst>
            <pc:docMk/>
            <pc:sldMasterMk cId="0" sldId="2147485146"/>
            <ac:spMk id="15" creationId="{897F339D-C9FE-4694-B4EA-980A7508C12C}"/>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#69</a:t>
            </a:r>
          </a:p>
          <a:p>
            <a:pPr eaLnBrk="1" hangingPunct="1">
              <a:defRPr/>
            </a:pPr>
            <a:r>
              <a:rPr lang="en-IN" altLang="en-US" sz="1200" b="1" dirty="0">
                <a:latin typeface="Arial "/>
              </a:rPr>
              <a:t>Wuhan, China 13th – 17th October 2025</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S6-254241</a:t>
            </a:r>
            <a:endParaRPr lang="en-GB" altLang="en-US" sz="1200" dirty="0">
              <a:solidFill>
                <a:schemeClr val="bg2"/>
              </a:solidFill>
            </a:endParaRPr>
          </a:p>
        </p:txBody>
      </p:sp>
      <p:sp>
        <p:nvSpPr>
          <p:cNvPr id="11"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Nokia</a:t>
            </a:r>
            <a:endParaRPr lang="en-GB" altLang="en-US" sz="1200" dirty="0">
              <a:solidFill>
                <a:srgbClr val="0066FF"/>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US" sz="3600"/>
              <a:t>Way forward for WT1.3</a:t>
            </a:r>
            <a:r>
              <a:rPr lang="en-US" sz="3600" dirty="0"/>
              <a:t>: 3GPP wide API framework including usage by CN, OAM and RAN groups</a:t>
            </a:r>
            <a:endParaRPr lang="en-GB" altLang="en-US" sz="36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Sapan Shah</a:t>
            </a:r>
          </a:p>
          <a:p>
            <a:pPr marL="0" indent="0" eaLnBrk="1" hangingPunct="1">
              <a:buFontTx/>
              <a:buNone/>
            </a:pPr>
            <a:r>
              <a:rPr lang="en-GB" altLang="en-US" dirty="0"/>
              <a:t>Delegate, Nokia</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rot="19936874">
            <a:off x="2277152" y="3334613"/>
            <a:ext cx="6801956" cy="1107996"/>
          </a:xfrm>
          <a:prstGeom prst="rect">
            <a:avLst/>
          </a:prstGeom>
          <a:noFill/>
        </p:spPr>
        <p:txBody>
          <a:bodyPr wrap="square" rtlCol="0">
            <a:spAutoFit/>
          </a:bodyPr>
          <a:lstStyle/>
          <a:p>
            <a:pPr algn="ctr"/>
            <a:r>
              <a:rPr lang="en-IN" sz="6600" dirty="0">
                <a:solidFill>
                  <a:schemeClr val="bg1">
                    <a:lumMod val="95000"/>
                  </a:schemeClr>
                </a:solidFill>
              </a:rPr>
              <a:t>TEMLATE</a:t>
            </a:r>
          </a:p>
        </p:txBody>
      </p:sp>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WA1: </a:t>
            </a:r>
            <a:r>
              <a:rPr lang="en-US" dirty="0"/>
              <a:t>Exposure Framework Aspects</a:t>
            </a:r>
            <a:r>
              <a:rPr lang="en-GB" altLang="en-US" dirty="0"/>
              <a:t>; WT1.3</a:t>
            </a:r>
            <a:endParaRPr lang="en-GB" altLang="en-US" dirty="0">
              <a:solidFill>
                <a:srgbClr val="0066FF"/>
              </a:solidFill>
            </a:endParaRPr>
          </a:p>
        </p:txBody>
      </p:sp>
      <p:sp>
        <p:nvSpPr>
          <p:cNvPr id="4" name="Content Placeholder 3"/>
          <p:cNvSpPr>
            <a:spLocks noGrp="1"/>
          </p:cNvSpPr>
          <p:nvPr>
            <p:ph idx="1"/>
          </p:nvPr>
        </p:nvSpPr>
        <p:spPr>
          <a:xfrm>
            <a:off x="556312" y="2492733"/>
            <a:ext cx="4820360" cy="3775328"/>
          </a:xfrm>
        </p:spPr>
        <p:txBody>
          <a:bodyPr/>
          <a:lstStyle/>
          <a:p>
            <a:r>
              <a:rPr lang="en-IN" sz="2400" b="1" dirty="0"/>
              <a:t>Summary of comments</a:t>
            </a:r>
          </a:p>
          <a:p>
            <a:pPr lvl="1"/>
            <a:r>
              <a:rPr lang="en-US" sz="2000" dirty="0"/>
              <a:t>Many companies questioned related to inclusion of RAN exposure. </a:t>
            </a:r>
          </a:p>
          <a:p>
            <a:pPr lvl="1"/>
            <a:r>
              <a:rPr lang="en-US" sz="2000" dirty="0"/>
              <a:t>Few companies suggested to include usage by UE side, server side, third party and enabler side.</a:t>
            </a:r>
          </a:p>
          <a:p>
            <a:pPr lvl="1"/>
            <a:r>
              <a:rPr lang="en-US" sz="2000" dirty="0"/>
              <a:t>A proposal was to merge with WT1.8</a:t>
            </a:r>
          </a:p>
          <a:p>
            <a:pPr lvl="1"/>
            <a:r>
              <a:rPr lang="en-US" sz="2000" dirty="0"/>
              <a:t>Majority of the companies are fine with considering CN and OAM exposure.</a:t>
            </a:r>
            <a:endParaRPr lang="en-IN" sz="2000" dirty="0"/>
          </a:p>
        </p:txBody>
      </p:sp>
      <p:graphicFrame>
        <p:nvGraphicFramePr>
          <p:cNvPr id="5" name="Table 4">
            <a:extLst>
              <a:ext uri="{FF2B5EF4-FFF2-40B4-BE49-F238E27FC236}">
                <a16:creationId xmlns:a16="http://schemas.microsoft.com/office/drawing/2014/main" id="{3B4B4586-907F-F4EA-541E-FAFB917FC5AB}"/>
              </a:ext>
            </a:extLst>
          </p:cNvPr>
          <p:cNvGraphicFramePr>
            <a:graphicFrameLocks noGrp="1"/>
          </p:cNvGraphicFramePr>
          <p:nvPr>
            <p:extLst>
              <p:ext uri="{D42A27DB-BD31-4B8C-83A1-F6EECF244321}">
                <p14:modId xmlns:p14="http://schemas.microsoft.com/office/powerpoint/2010/main" val="1923260555"/>
              </p:ext>
            </p:extLst>
          </p:nvPr>
        </p:nvGraphicFramePr>
        <p:xfrm>
          <a:off x="958648" y="1816285"/>
          <a:ext cx="10395152" cy="502920"/>
        </p:xfrm>
        <a:graphic>
          <a:graphicData uri="http://schemas.openxmlformats.org/drawingml/2006/table">
            <a:tbl>
              <a:tblPr firstRow="1" firstCol="1" bandRow="1"/>
              <a:tblGrid>
                <a:gridCol w="2507255">
                  <a:extLst>
                    <a:ext uri="{9D8B030D-6E8A-4147-A177-3AD203B41FA5}">
                      <a16:colId xmlns:a16="http://schemas.microsoft.com/office/drawing/2014/main" val="3756249965"/>
                    </a:ext>
                  </a:extLst>
                </a:gridCol>
                <a:gridCol w="2629299">
                  <a:extLst>
                    <a:ext uri="{9D8B030D-6E8A-4147-A177-3AD203B41FA5}">
                      <a16:colId xmlns:a16="http://schemas.microsoft.com/office/drawing/2014/main" val="1688491353"/>
                    </a:ext>
                  </a:extLst>
                </a:gridCol>
                <a:gridCol w="2629299">
                  <a:extLst>
                    <a:ext uri="{9D8B030D-6E8A-4147-A177-3AD203B41FA5}">
                      <a16:colId xmlns:a16="http://schemas.microsoft.com/office/drawing/2014/main" val="1820307543"/>
                    </a:ext>
                  </a:extLst>
                </a:gridCol>
                <a:gridCol w="2629299">
                  <a:extLst>
                    <a:ext uri="{9D8B030D-6E8A-4147-A177-3AD203B41FA5}">
                      <a16:colId xmlns:a16="http://schemas.microsoft.com/office/drawing/2014/main" val="2110540674"/>
                    </a:ext>
                  </a:extLst>
                </a:gridCol>
              </a:tblGrid>
              <a:tr h="0">
                <a:tc>
                  <a:txBody>
                    <a:bodyPr/>
                    <a:lstStyle/>
                    <a:p>
                      <a:pPr hangingPunct="0">
                        <a:spcAft>
                          <a:spcPts val="900"/>
                        </a:spcAft>
                        <a:buNone/>
                      </a:pPr>
                      <a:r>
                        <a:rPr lang="en-US" sz="1100" dirty="0">
                          <a:effectLst/>
                          <a:latin typeface="Arial" panose="020B0604020202020204" pitchFamily="34" charset="0"/>
                          <a:ea typeface="DengXian" panose="02010600030101010101" pitchFamily="2" charset="-122"/>
                        </a:rPr>
                        <a:t>WT1.3: </a:t>
                      </a:r>
                      <a:r>
                        <a:rPr lang="en-US" sz="1000" dirty="0">
                          <a:effectLst/>
                          <a:latin typeface="Arial" panose="020B0604020202020204" pitchFamily="34" charset="0"/>
                          <a:ea typeface="Malgun Gothic" panose="020B0503020000020004" pitchFamily="34" charset="-127"/>
                        </a:rPr>
                        <a:t>3GPP wide API framework including usage by CN, OAM and RAN groups</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spcAft>
                          <a:spcPts val="900"/>
                        </a:spcAft>
                        <a:buNone/>
                      </a:pPr>
                      <a:r>
                        <a:rPr lang="en-US" sz="1100" dirty="0">
                          <a:effectLst/>
                          <a:latin typeface="Arial" panose="020B0604020202020204" pitchFamily="34" charset="0"/>
                          <a:ea typeface="Malgun Gothic" panose="020B0503020000020004" pitchFamily="34" charset="-127"/>
                        </a:rPr>
                        <a:t>Interdigital, ZTE, Lenovo, CMCC, Samsung, Huawei, Apple, Nokia</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Ericsson</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spcAft>
                          <a:spcPts val="900"/>
                        </a:spcAft>
                        <a:buNone/>
                      </a:pPr>
                      <a:r>
                        <a:rPr lang="en-US" sz="1100" dirty="0">
                          <a:effectLst/>
                          <a:latin typeface="Arial" panose="020B0604020202020204" pitchFamily="34" charset="0"/>
                          <a:ea typeface="Malgun Gothic" panose="020B0503020000020004" pitchFamily="34" charset="-127"/>
                        </a:rPr>
                        <a:t>Clarifications and potential updates requested, Merge with WT1.8, Remove reference to RAN, No fragmentation</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61725369"/>
                  </a:ext>
                </a:extLst>
              </a:tr>
            </a:tbl>
          </a:graphicData>
        </a:graphic>
      </p:graphicFrame>
      <p:graphicFrame>
        <p:nvGraphicFramePr>
          <p:cNvPr id="6" name="Table 5">
            <a:extLst>
              <a:ext uri="{FF2B5EF4-FFF2-40B4-BE49-F238E27FC236}">
                <a16:creationId xmlns:a16="http://schemas.microsoft.com/office/drawing/2014/main" id="{BB3CD246-9D0C-DE00-969A-2929C2823769}"/>
              </a:ext>
            </a:extLst>
          </p:cNvPr>
          <p:cNvGraphicFramePr>
            <a:graphicFrameLocks noGrp="1"/>
          </p:cNvGraphicFramePr>
          <p:nvPr>
            <p:extLst>
              <p:ext uri="{D42A27DB-BD31-4B8C-83A1-F6EECF244321}">
                <p14:modId xmlns:p14="http://schemas.microsoft.com/office/powerpoint/2010/main" val="4292521631"/>
              </p:ext>
            </p:extLst>
          </p:nvPr>
        </p:nvGraphicFramePr>
        <p:xfrm>
          <a:off x="5779008" y="2466099"/>
          <a:ext cx="6126480" cy="3801962"/>
        </p:xfrm>
        <a:graphic>
          <a:graphicData uri="http://schemas.openxmlformats.org/drawingml/2006/table">
            <a:tbl>
              <a:tblPr/>
              <a:tblGrid>
                <a:gridCol w="751887">
                  <a:extLst>
                    <a:ext uri="{9D8B030D-6E8A-4147-A177-3AD203B41FA5}">
                      <a16:colId xmlns:a16="http://schemas.microsoft.com/office/drawing/2014/main" val="1284923022"/>
                    </a:ext>
                  </a:extLst>
                </a:gridCol>
                <a:gridCol w="5374593">
                  <a:extLst>
                    <a:ext uri="{9D8B030D-6E8A-4147-A177-3AD203B41FA5}">
                      <a16:colId xmlns:a16="http://schemas.microsoft.com/office/drawing/2014/main" val="2869328328"/>
                    </a:ext>
                  </a:extLst>
                </a:gridCol>
              </a:tblGrid>
              <a:tr h="181306">
                <a:tc>
                  <a:txBody>
                    <a:bodyPr/>
                    <a:lstStyle/>
                    <a:p>
                      <a:pPr algn="l" fontAlgn="t">
                        <a:buNone/>
                      </a:pPr>
                      <a:r>
                        <a:rPr lang="en-US" sz="1100" b="1" i="1" u="none" strike="noStrike">
                          <a:solidFill>
                            <a:srgbClr val="000000"/>
                          </a:solidFill>
                          <a:effectLst/>
                          <a:latin typeface="Aptos Narrow" panose="020B0004020202020204" pitchFamily="34" charset="0"/>
                        </a:rPr>
                        <a:t>Company</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1" i="1" u="none" strike="noStrike">
                          <a:solidFill>
                            <a:srgbClr val="000000"/>
                          </a:solidFill>
                          <a:effectLst/>
                          <a:latin typeface="Aptos Narrow" panose="020B0004020202020204" pitchFamily="34" charset="0"/>
                        </a:rPr>
                        <a:t>Comment</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74702587"/>
                  </a:ext>
                </a:extLst>
              </a:tr>
              <a:tr h="626147">
                <a:tc>
                  <a:txBody>
                    <a:bodyPr/>
                    <a:lstStyle/>
                    <a:p>
                      <a:pPr algn="l" fontAlgn="t">
                        <a:buNone/>
                      </a:pPr>
                      <a:r>
                        <a:rPr lang="en-US" sz="1100" b="0" i="0" u="none" strike="noStrike">
                          <a:solidFill>
                            <a:srgbClr val="000000"/>
                          </a:solidFill>
                          <a:effectLst/>
                          <a:latin typeface="Aptos Narrow" panose="020B0004020202020204" pitchFamily="34" charset="0"/>
                        </a:rPr>
                        <a:t>InterDigital</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dirty="0">
                          <a:solidFill>
                            <a:srgbClr val="000000"/>
                          </a:solidFill>
                          <a:effectLst/>
                          <a:latin typeface="Aptos Narrow" panose="020B0004020202020204" pitchFamily="34" charset="0"/>
                        </a:rPr>
                        <a:t>Clarifications are needed on aspects related to “RAN exposure” before we can support to study this specific aspect. The unified exposure framework should support CN &amp; OAM exposure (e.g., NEF, SCEF).</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06773091"/>
                  </a:ext>
                </a:extLst>
              </a:tr>
              <a:tr h="181306">
                <a:tc>
                  <a:txBody>
                    <a:bodyPr/>
                    <a:lstStyle/>
                    <a:p>
                      <a:pPr algn="l" fontAlgn="t">
                        <a:buNone/>
                      </a:pPr>
                      <a:r>
                        <a:rPr lang="en-US" sz="1100" b="0" i="0" u="none" strike="noStrike">
                          <a:solidFill>
                            <a:srgbClr val="000000"/>
                          </a:solidFill>
                          <a:effectLst/>
                          <a:latin typeface="Aptos Narrow" panose="020B0004020202020204" pitchFamily="34" charset="0"/>
                        </a:rPr>
                        <a:t>ZTE</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dirty="0">
                          <a:solidFill>
                            <a:srgbClr val="000000"/>
                          </a:solidFill>
                          <a:effectLst/>
                          <a:latin typeface="Aptos Narrow" panose="020B0004020202020204" pitchFamily="34" charset="0"/>
                        </a:rPr>
                        <a:t>Supports</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38978326"/>
                  </a:ext>
                </a:extLst>
              </a:tr>
              <a:tr h="181306">
                <a:tc>
                  <a:txBody>
                    <a:bodyPr/>
                    <a:lstStyle/>
                    <a:p>
                      <a:pPr algn="l" fontAlgn="t">
                        <a:buNone/>
                      </a:pPr>
                      <a:r>
                        <a:rPr lang="en-US" sz="1100" b="0" i="0" u="none" strike="noStrike">
                          <a:solidFill>
                            <a:srgbClr val="000000"/>
                          </a:solidFill>
                          <a:effectLst/>
                          <a:latin typeface="Aptos Narrow" panose="020B0004020202020204" pitchFamily="34" charset="0"/>
                        </a:rPr>
                        <a:t>Lenovo</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Supports - just based on the title</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86804608"/>
                  </a:ext>
                </a:extLst>
              </a:tr>
              <a:tr h="181306">
                <a:tc>
                  <a:txBody>
                    <a:bodyPr/>
                    <a:lstStyle/>
                    <a:p>
                      <a:pPr algn="l" fontAlgn="t">
                        <a:buNone/>
                      </a:pPr>
                      <a:r>
                        <a:rPr lang="en-US" sz="1100" b="0" i="0" u="none" strike="noStrike">
                          <a:solidFill>
                            <a:srgbClr val="000000"/>
                          </a:solidFill>
                          <a:effectLst/>
                          <a:latin typeface="Aptos Narrow" panose="020B0004020202020204" pitchFamily="34" charset="0"/>
                        </a:rPr>
                        <a:t>Nokia</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dirty="0">
                          <a:solidFill>
                            <a:srgbClr val="000000"/>
                          </a:solidFill>
                          <a:effectLst/>
                          <a:latin typeface="Aptos Narrow" panose="020B0004020202020204" pitchFamily="34" charset="0"/>
                        </a:rPr>
                        <a:t>WT 1.3 needs to be merged into WT 8, except RAN part</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24028849"/>
                  </a:ext>
                </a:extLst>
              </a:tr>
              <a:tr h="725223">
                <a:tc>
                  <a:txBody>
                    <a:bodyPr/>
                    <a:lstStyle/>
                    <a:p>
                      <a:pPr algn="l" fontAlgn="t">
                        <a:buNone/>
                      </a:pPr>
                      <a:r>
                        <a:rPr lang="en-US" sz="1100" b="0" i="0" u="none" strike="noStrike">
                          <a:solidFill>
                            <a:srgbClr val="000000"/>
                          </a:solidFill>
                          <a:effectLst/>
                          <a:latin typeface="Aptos Narrow" panose="020B0004020202020204" pitchFamily="34" charset="0"/>
                        </a:rPr>
                        <a:t>CMCC</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Clarification/revision needed. Currently, it seems that the RAN does not yet have the work on capability exposure, making it impossible for us to study RAN-related API frameworks. Please remove any references to the RAN. Additionally, content related to the enabler layer should be added, covering both the UE side and the Server side.</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6721507"/>
                  </a:ext>
                </a:extLst>
              </a:tr>
              <a:tr h="404211">
                <a:tc>
                  <a:txBody>
                    <a:bodyPr/>
                    <a:lstStyle/>
                    <a:p>
                      <a:pPr algn="l" fontAlgn="t">
                        <a:buNone/>
                      </a:pPr>
                      <a:r>
                        <a:rPr lang="en-US" sz="1100" b="0" i="0" u="none" strike="noStrike">
                          <a:solidFill>
                            <a:srgbClr val="000000"/>
                          </a:solidFill>
                          <a:effectLst/>
                          <a:latin typeface="Aptos Narrow" panose="020B0004020202020204" pitchFamily="34" charset="0"/>
                        </a:rPr>
                        <a:t>Samsung</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Supports - 6G is an opportunity to harmonize API framework across 3GPP and avoid creating any fragmentation. Having single framework in 3GPP helps in quick learning curve and adoption</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18779765"/>
                  </a:ext>
                </a:extLst>
              </a:tr>
              <a:tr h="777240">
                <a:tc>
                  <a:txBody>
                    <a:bodyPr/>
                    <a:lstStyle/>
                    <a:p>
                      <a:pPr algn="l" fontAlgn="t">
                        <a:buNone/>
                      </a:pPr>
                      <a:r>
                        <a:rPr lang="en-US" sz="1100" b="0" i="0" u="none" strike="noStrike">
                          <a:solidFill>
                            <a:srgbClr val="000000"/>
                          </a:solidFill>
                          <a:effectLst/>
                          <a:latin typeface="Aptos Narrow" panose="020B0004020202020204" pitchFamily="34" charset="0"/>
                        </a:rPr>
                        <a:t>Huawei</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dirty="0">
                          <a:solidFill>
                            <a:srgbClr val="000000"/>
                          </a:solidFill>
                          <a:effectLst/>
                          <a:latin typeface="Aptos Narrow" panose="020B0004020202020204" pitchFamily="34" charset="0"/>
                        </a:rPr>
                        <a:t>can be potentially supported with the modification as the following: 1) There is no RAN exposure topic in RAN. Please remove RAN. 2) In addition, the potential usage could also contain UE side, third party and enabler layer. So please change the wording to ”3GPP wide API framework including usage by CN, OAM, UE side, enabler layer and third party.</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38481913"/>
                  </a:ext>
                </a:extLst>
              </a:tr>
              <a:tr h="362611">
                <a:tc>
                  <a:txBody>
                    <a:bodyPr/>
                    <a:lstStyle/>
                    <a:p>
                      <a:pPr algn="l" fontAlgn="t">
                        <a:buNone/>
                      </a:pPr>
                      <a:r>
                        <a:rPr lang="en-US" sz="1100" b="0" i="0" u="none" strike="noStrike">
                          <a:solidFill>
                            <a:srgbClr val="000000"/>
                          </a:solidFill>
                          <a:effectLst/>
                          <a:latin typeface="Aptos Narrow" panose="020B0004020202020204" pitchFamily="34" charset="0"/>
                        </a:rPr>
                        <a:t>Apple</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particularly as exposure has been limited to being from the core network to date and not directly from the RAN </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5422731"/>
                  </a:ext>
                </a:extLst>
              </a:tr>
              <a:tr h="181306">
                <a:tc>
                  <a:txBody>
                    <a:bodyPr/>
                    <a:lstStyle/>
                    <a:p>
                      <a:pPr algn="l" fontAlgn="t">
                        <a:buNone/>
                      </a:pPr>
                      <a:r>
                        <a:rPr lang="en-US" sz="1100" b="0" i="0" u="none" strike="noStrike">
                          <a:solidFill>
                            <a:srgbClr val="000000"/>
                          </a:solidFill>
                          <a:effectLst/>
                          <a:latin typeface="Aptos Narrow" panose="020B0004020202020204" pitchFamily="34" charset="0"/>
                        </a:rPr>
                        <a:t>Ericsson</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dirty="0">
                          <a:solidFill>
                            <a:srgbClr val="000000"/>
                          </a:solidFill>
                          <a:effectLst/>
                          <a:latin typeface="Aptos Narrow" panose="020B0004020202020204" pitchFamily="34" charset="0"/>
                        </a:rPr>
                        <a:t>there are WTs which are not within SA6 domain, or not entirely in SA6 responsibility</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31370864"/>
                  </a:ext>
                </a:extLst>
              </a:tr>
            </a:tbl>
          </a:graphicData>
        </a:graphic>
      </p:graphicFrame>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sp>
        <p:nvSpPr>
          <p:cNvPr id="2" name="Content Placeholder 3">
            <a:extLst>
              <a:ext uri="{FF2B5EF4-FFF2-40B4-BE49-F238E27FC236}">
                <a16:creationId xmlns:a16="http://schemas.microsoft.com/office/drawing/2014/main" id="{4BB7FA75-F5C6-0E96-E8A0-8F0DB448A87D}"/>
              </a:ext>
            </a:extLst>
          </p:cNvPr>
          <p:cNvSpPr>
            <a:spLocks noGrp="1"/>
          </p:cNvSpPr>
          <p:nvPr>
            <p:ph idx="1"/>
          </p:nvPr>
        </p:nvSpPr>
        <p:spPr>
          <a:xfrm>
            <a:off x="342900" y="1765381"/>
            <a:ext cx="11506200" cy="4690283"/>
          </a:xfrm>
        </p:spPr>
        <p:txBody>
          <a:bodyPr/>
          <a:lstStyle/>
          <a:p>
            <a:r>
              <a:rPr lang="en-IN" sz="1800" b="1" dirty="0"/>
              <a:t>Justification/Clarification</a:t>
            </a:r>
          </a:p>
          <a:p>
            <a:pPr lvl="1"/>
            <a:r>
              <a:rPr lang="en-US" sz="1600" dirty="0"/>
              <a:t>Regarding SA6 scope and responsibility</a:t>
            </a:r>
          </a:p>
          <a:p>
            <a:pPr lvl="2"/>
            <a:r>
              <a:rPr lang="en-US" sz="1400" dirty="0"/>
              <a:t>CAPIF framework is owned by SA6 and so any enhancements required are within scope of SA6 and responsibility of SA6 also.</a:t>
            </a:r>
          </a:p>
          <a:p>
            <a:pPr lvl="2"/>
            <a:r>
              <a:rPr lang="en-US" sz="1400" dirty="0"/>
              <a:t>Agree that requirements from other working groups (either existing or new) should be considered to make 3GPP wide exposure framework</a:t>
            </a:r>
          </a:p>
          <a:p>
            <a:pPr lvl="2"/>
            <a:r>
              <a:rPr lang="en-US" sz="1400" dirty="0"/>
              <a:t>It is to be noted that - Network exposure has been so far developed in silos, both within and between network domains (e.g. CP and OAM), resulting in a lack of holistic support for use cases. There is a  lack of a common approach for API consumers. </a:t>
            </a:r>
          </a:p>
          <a:p>
            <a:pPr lvl="2"/>
            <a:r>
              <a:rPr lang="en-US" sz="1400" dirty="0"/>
              <a:t>Common and E2E exposure architecture across 3GPP with common principles support is missing and CAPIF can be studied and enhanced to support common exposure.</a:t>
            </a:r>
          </a:p>
          <a:p>
            <a:r>
              <a:rPr lang="en-IN" sz="1800" b="1" dirty="0"/>
              <a:t>Way forward</a:t>
            </a:r>
          </a:p>
          <a:p>
            <a:pPr marL="800100" lvl="1" indent="-342900">
              <a:buFont typeface="+mj-lt"/>
              <a:buAutoNum type="arabicPeriod"/>
            </a:pPr>
            <a:r>
              <a:rPr lang="en-US" sz="1600" dirty="0"/>
              <a:t>Regarding RAN aspect: As multiple companies questioned on RAN aspects – we proposed to remove RAN exposure part as of now to move forward.</a:t>
            </a:r>
            <a:endParaRPr lang="en-IN" sz="1200" dirty="0"/>
          </a:p>
          <a:p>
            <a:pPr marL="800100" lvl="1" indent="-342900">
              <a:buFont typeface="+mj-lt"/>
              <a:buAutoNum type="arabicPeriod"/>
            </a:pPr>
            <a:r>
              <a:rPr lang="en-IN" sz="1600" dirty="0"/>
              <a:t>Suggest to merge WT1.3 with WT1.8 (By added a NOTE to consider requirements from other working groups)</a:t>
            </a:r>
          </a:p>
          <a:p>
            <a:pPr marL="800100" lvl="1" indent="-342900">
              <a:buFont typeface="+mj-lt"/>
              <a:buAutoNum type="arabicPeriod"/>
            </a:pPr>
            <a:r>
              <a:rPr lang="en-US" sz="1600" dirty="0"/>
              <a:t>Enabler layer server can be considered as included with third party AFs (we should keep the text bit generic)</a:t>
            </a:r>
            <a:endParaRPr lang="en-IN" sz="1600" dirty="0"/>
          </a:p>
          <a:p>
            <a:r>
              <a:rPr lang="en-IN" sz="1800" b="1" dirty="0"/>
              <a:t>Proposal</a:t>
            </a:r>
          </a:p>
          <a:p>
            <a:pPr lvl="1"/>
            <a:r>
              <a:rPr lang="en-US" sz="1600" dirty="0"/>
              <a:t>Revised wording: “3GPP wide API framework including usage by CN, OAM, application on the UE and third-party application server”</a:t>
            </a:r>
          </a:p>
          <a:p>
            <a:pPr lvl="1"/>
            <a:r>
              <a:rPr lang="en-US" sz="1600" dirty="0"/>
              <a:t>Add NOTE: “The requirements form other working groups (e.g. SA2, SA4, SA5) should be considered.”</a:t>
            </a:r>
            <a:endParaRPr lang="en-IN" sz="1600" dirty="0"/>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679a257e-872f-4c98-9e8a-0a9c104f72cd"/>
    <ds:schemaRef ds:uri="http://purl.org/dc/dcmitype/"/>
    <ds:schemaRef ds:uri="http://schemas.microsoft.com/office/2006/documentManagement/types"/>
    <ds:schemaRef ds:uri="http://schemas.openxmlformats.org/package/2006/metadata/core-properties"/>
    <ds:schemaRef ds:uri="http://schemas.microsoft.com/office/2006/metadata/properties"/>
    <ds:schemaRef ds:uri="http://purl.org/dc/elements/1.1/"/>
    <ds:schemaRef ds:uri="http://purl.org/dc/terms/"/>
    <ds:schemaRef ds:uri="http://schemas.microsoft.com/office/infopath/2007/PartnerControls"/>
    <ds:schemaRef ds:uri="280d8efa-eff2-4910-88d2-79ca146720c4"/>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5675</TotalTime>
  <Words>656</Words>
  <Application>Microsoft Office PowerPoint</Application>
  <PresentationFormat>Widescreen</PresentationFormat>
  <Paragraphs>48</Paragraphs>
  <Slides>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vt:i4>
      </vt:variant>
    </vt:vector>
  </HeadingPairs>
  <TitlesOfParts>
    <vt:vector size="10" baseType="lpstr">
      <vt:lpstr>Aptos Narrow</vt:lpstr>
      <vt:lpstr>Arial</vt:lpstr>
      <vt:lpstr>Arial </vt:lpstr>
      <vt:lpstr>Calibri</vt:lpstr>
      <vt:lpstr>Calibri Light</vt:lpstr>
      <vt:lpstr>Times New Roman</vt:lpstr>
      <vt:lpstr>Office Theme</vt:lpstr>
      <vt:lpstr>Way forward for WT1.3: 3GPP wide API framework including usage by CN, OAM and RAN groups</vt:lpstr>
      <vt:lpstr>WA1: Exposure Framework Aspects; WT1.3</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Sapan</cp:lastModifiedBy>
  <cp:revision>634</cp:revision>
  <dcterms:created xsi:type="dcterms:W3CDTF">2010-02-05T13:52:04Z</dcterms:created>
  <dcterms:modified xsi:type="dcterms:W3CDTF">2025-10-06T12:24:23Z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