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4" r:id="rId6"/>
    <p:sldId id="365" r:id="rId7"/>
    <p:sldId id="366" r:id="rId8"/>
    <p:sldId id="367" r:id="rId9"/>
    <p:sldId id="368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74" autoAdjust="0"/>
    <p:restoredTop sz="94749" autoAdjust="0"/>
  </p:normalViewPr>
  <p:slideViewPr>
    <p:cSldViewPr snapToGrid="0">
      <p:cViewPr varScale="1">
        <p:scale>
          <a:sx n="135" d="100"/>
          <a:sy n="135" d="100"/>
        </p:scale>
        <p:origin x="1176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20751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Wuhan, China 13th – 17th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S6-254116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4449" y="269148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Apple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322623" cy="2852737"/>
          </a:xfrm>
        </p:spPr>
        <p:txBody>
          <a:bodyPr/>
          <a:lstStyle/>
          <a:p>
            <a:pPr eaLnBrk="1" hangingPunct="1"/>
            <a:r>
              <a:rPr lang="en-GB" altLang="en-US" sz="5400" dirty="0"/>
              <a:t>WT 1.1 &amp; WT1.14</a:t>
            </a:r>
            <a:br>
              <a:rPr lang="en-GB" altLang="en-US" sz="4800" dirty="0"/>
            </a:br>
            <a:r>
              <a:rPr lang="en-GB" altLang="en-US" sz="4000" dirty="0"/>
              <a:t>Application-Layer Enablers for User Consent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722471"/>
            <a:ext cx="7886700" cy="1367179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Walter Featherstone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Apple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85771"/>
            <a:ext cx="9338953" cy="1104917"/>
          </a:xfrm>
        </p:spPr>
        <p:txBody>
          <a:bodyPr/>
          <a:lstStyle/>
          <a:p>
            <a:r>
              <a:rPr lang="en-GB" altLang="en-US" sz="3600" dirty="0"/>
              <a:t>WA1 </a:t>
            </a:r>
            <a:r>
              <a:rPr lang="en-GB" altLang="en-US" sz="3600" dirty="0">
                <a:solidFill>
                  <a:srgbClr val="0066FF"/>
                </a:solidFill>
              </a:rPr>
              <a:t>Exposure Framework Aspects </a:t>
            </a:r>
            <a:r>
              <a:rPr lang="en-GB" altLang="en-US" sz="3600" dirty="0"/>
              <a:t>WT</a:t>
            </a:r>
            <a:r>
              <a:rPr lang="en-GB" altLang="en-US" sz="3600" dirty="0">
                <a:solidFill>
                  <a:srgbClr val="0066FF"/>
                </a:solidFill>
              </a:rPr>
              <a:t>1.1 &amp; 1.14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39387" y="2865120"/>
            <a:ext cx="11508773" cy="3657600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600"/>
              </a:spcBef>
            </a:pPr>
            <a:r>
              <a:rPr lang="en-IN" b="1" dirty="0"/>
              <a:t>Summary of comments</a:t>
            </a:r>
          </a:p>
          <a:p>
            <a:pPr lvl="1"/>
            <a:r>
              <a:rPr lang="en-IN" dirty="0">
                <a:solidFill>
                  <a:srgbClr val="0066FF"/>
                </a:solidFill>
              </a:rPr>
              <a:t>WT1.1: Security, Privacy and Regulatory aspects are in scope of SA3. Management aspects are in scope of SA5. Potential FS_APCOT overlap / dependency</a:t>
            </a:r>
          </a:p>
          <a:p>
            <a:pPr lvl="1"/>
            <a:r>
              <a:rPr lang="en-IN" dirty="0">
                <a:solidFill>
                  <a:srgbClr val="0066FF"/>
                </a:solidFill>
              </a:rPr>
              <a:t>WT1.14: SA2 dependency for harmonization. User consent in is scope of SA3. Clarification on the intent of harmonized use consent. Potential FS_APCOT overlap / dependency.</a:t>
            </a:r>
          </a:p>
          <a:p>
            <a:pPr>
              <a:spcBef>
                <a:spcPts val="600"/>
              </a:spcBef>
            </a:pPr>
            <a:r>
              <a:rPr lang="en-IN" b="1" dirty="0"/>
              <a:t>Justification/Clarification</a:t>
            </a:r>
          </a:p>
          <a:p>
            <a:pPr lvl="1"/>
            <a:r>
              <a:rPr lang="en-IN" dirty="0">
                <a:solidFill>
                  <a:srgbClr val="0066FF"/>
                </a:solidFill>
              </a:rPr>
              <a:t>SA1 (TR 22.870): Consent is a necessity for exposing or processing data in use cases spanning AI/ML, XR, UAV, digital twins, energy, and health. Without a harmonized User Consent Framework each vertical 3GPP service framework may specify consent independently, leading to fragmentation, inconsistent user experiences, duplicated solutions, and regulatory compliance risks </a:t>
            </a:r>
          </a:p>
          <a:p>
            <a:pPr lvl="1"/>
            <a:r>
              <a:rPr lang="en-IN" dirty="0">
                <a:solidFill>
                  <a:srgbClr val="0066FF"/>
                </a:solidFill>
              </a:rPr>
              <a:t>SA2 providing system-level handling of consent data (storage, retrieval, update)</a:t>
            </a:r>
          </a:p>
          <a:p>
            <a:pPr lvl="1"/>
            <a:r>
              <a:rPr lang="en-IN" dirty="0">
                <a:solidFill>
                  <a:srgbClr val="0066FF"/>
                </a:solidFill>
              </a:rPr>
              <a:t>SA3 addresses security, privacy, and regulatory aspects</a:t>
            </a:r>
          </a:p>
          <a:p>
            <a:pPr>
              <a:spcBef>
                <a:spcPts val="600"/>
              </a:spcBef>
            </a:pPr>
            <a:r>
              <a:rPr lang="en-IN" b="1" dirty="0"/>
              <a:t>Way forward (e.g. revised WT, merging etc)</a:t>
            </a:r>
          </a:p>
          <a:p>
            <a:pPr lvl="1"/>
            <a:r>
              <a:rPr lang="en-IN" dirty="0">
                <a:solidFill>
                  <a:srgbClr val="0066FF"/>
                </a:solidFill>
              </a:rPr>
              <a:t>Merge WT1.1 &amp; WT1.14, with revised text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6472159"/>
              </p:ext>
            </p:extLst>
          </p:nvPr>
        </p:nvGraphicFramePr>
        <p:xfrm>
          <a:off x="838201" y="1809635"/>
          <a:ext cx="10630146" cy="96774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 to Explore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WT1.1: 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Secure, Privacy and Regulatory compliant management and exposure</a:t>
                      </a:r>
                      <a:endParaRPr lang="en-IN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Apple</a:t>
                      </a:r>
                      <a:endParaRPr lang="en-IN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Lenovo, Nokia, CMCC, Samsung, Huawei, Ericsson</a:t>
                      </a:r>
                      <a:endParaRPr lang="en-IN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SA3/SA5 scope, Important</a:t>
                      </a:r>
                      <a:endParaRPr lang="en-IN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I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+mn-cs"/>
                        </a:rPr>
                        <a:t>WT1.14: Harmonized 3GPP wide User Consent Framework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I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+mn-cs"/>
                        </a:rPr>
                        <a:t>Interdigital, Apple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I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+mn-cs"/>
                        </a:rPr>
                        <a:t>Lenovo, CMCC, Samsung, Huawei, Ericsson, Nokia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I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DengXian"/>
                          <a:cs typeface="+mn-cs"/>
                        </a:rPr>
                        <a:t>SA2/SA3 scope, Clarifications asked, Gap analysis especially with FS_APCOT, Important, Overlap with SA2/SA3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0099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SA1, TR 22.870 6G UC examples (1)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000" y="1800000"/>
            <a:ext cx="11520000" cy="4500000"/>
          </a:xfrm>
        </p:spPr>
        <p:txBody>
          <a:bodyPr>
            <a:normAutofit lnSpcReduction="10000"/>
          </a:bodyPr>
          <a:lstStyle/>
          <a:p>
            <a:r>
              <a:rPr lang="en-US" sz="1800" b="1" dirty="0"/>
              <a:t>Privacy protection of data exposure, 5.5.7 (5 System and Operational Aspects)</a:t>
            </a:r>
          </a:p>
          <a:p>
            <a:pPr lvl="1"/>
            <a:r>
              <a:rPr lang="en-GB" sz="1600" dirty="0"/>
              <a:t>there is a </a:t>
            </a:r>
            <a:r>
              <a:rPr lang="en-GB" sz="1600" u="sng" dirty="0">
                <a:solidFill>
                  <a:srgbClr val="FF0000"/>
                </a:solidFill>
              </a:rPr>
              <a:t>pressing need for frameworks </a:t>
            </a:r>
            <a:r>
              <a:rPr lang="en-GB" sz="1600" dirty="0"/>
              <a:t>that enhance the efficiency of data collection while addressing </a:t>
            </a:r>
            <a:r>
              <a:rPr lang="en-GB" sz="1600" u="sng" dirty="0"/>
              <a:t>critical aspects of privacy </a:t>
            </a:r>
            <a:r>
              <a:rPr lang="en-GB" sz="1600" dirty="0"/>
              <a:t>through information disclosure practices, such as the abstraction and anonymization of data within mobile network systems.</a:t>
            </a:r>
            <a:endParaRPr lang="en-US" altLang="en-US" sz="1600" dirty="0"/>
          </a:p>
          <a:p>
            <a:pPr lvl="1"/>
            <a:r>
              <a:rPr lang="en-US" altLang="en-US" sz="1600" dirty="0"/>
              <a:t>As the 6G system is expected to provide more novel services beyond connectivity as well as a </a:t>
            </a:r>
            <a:r>
              <a:rPr lang="en-US" altLang="en-US" sz="1600" u="sng" dirty="0"/>
              <a:t>plethora of new capabilities,</a:t>
            </a:r>
            <a:r>
              <a:rPr lang="en-US" altLang="en-US" sz="1600" dirty="0"/>
              <a:t> the </a:t>
            </a:r>
            <a:r>
              <a:rPr lang="en-US" altLang="en-US" sz="1600" u="sng" dirty="0"/>
              <a:t>data collected and exposed is more versatile and could be different in nature, volume, formats</a:t>
            </a:r>
            <a:r>
              <a:rPr lang="en-US" altLang="en-US" sz="1600" dirty="0"/>
              <a:t>, etc. When the data is provided to authorized 3rd parties via 6G core network, the </a:t>
            </a:r>
            <a:r>
              <a:rPr lang="en-US" altLang="en-US" sz="1600" u="sng" dirty="0">
                <a:solidFill>
                  <a:srgbClr val="FF0000"/>
                </a:solidFill>
              </a:rPr>
              <a:t>privacy of the user/subscriber identities</a:t>
            </a:r>
            <a:r>
              <a:rPr lang="en-US" altLang="en-US" sz="1600" dirty="0"/>
              <a:t> and UE’s identifiers should be protected.</a:t>
            </a:r>
          </a:p>
          <a:p>
            <a:pPr lvl="1"/>
            <a:r>
              <a:rPr lang="en-US" altLang="en-US" sz="1600" dirty="0"/>
              <a:t>[PR 5.5.7.3-2] Subject to national or regional regulatory requirement, the 6G system shall provide </a:t>
            </a:r>
            <a:r>
              <a:rPr lang="en-US" altLang="en-US" sz="1600" u="sng" dirty="0">
                <a:solidFill>
                  <a:srgbClr val="FF0000"/>
                </a:solidFill>
              </a:rPr>
              <a:t>user privacy protection</a:t>
            </a:r>
            <a:r>
              <a:rPr lang="en-US" altLang="en-US" sz="1600" dirty="0"/>
              <a:t>, location privacy, identity protection for UEs accessing 6G network for services (e.g. communication, sensing, AI inferencing), and for the corresponding </a:t>
            </a:r>
            <a:r>
              <a:rPr lang="en-US" altLang="en-US" sz="1600" u="sng" dirty="0">
                <a:solidFill>
                  <a:srgbClr val="FF0000"/>
                </a:solidFill>
              </a:rPr>
              <a:t>information exposure </a:t>
            </a:r>
            <a:r>
              <a:rPr lang="en-US" altLang="en-US" sz="1600" dirty="0"/>
              <a:t>to an authorized 3rd party.</a:t>
            </a:r>
          </a:p>
          <a:p>
            <a:r>
              <a:rPr lang="en-GB" sz="1800" b="1" dirty="0"/>
              <a:t>Efficient data collection and control mechanisms, 5.9.2</a:t>
            </a:r>
          </a:p>
          <a:p>
            <a:pPr lvl="1"/>
            <a:r>
              <a:rPr lang="en-GB" sz="1600" i="1" dirty="0"/>
              <a:t>The use case spans multiple verticals, e.g., AI/ML, sensing, XR service and digital twin network </a:t>
            </a:r>
          </a:p>
          <a:p>
            <a:pPr lvl="1"/>
            <a:r>
              <a:rPr lang="en-GB" sz="1600" dirty="0"/>
              <a:t>[PR 5.9.2.2-3] Subject to </a:t>
            </a:r>
            <a:r>
              <a:rPr lang="en-GB" sz="1600" u="sng" dirty="0"/>
              <a:t>user consent</a:t>
            </a:r>
            <a:r>
              <a:rPr lang="en-GB" sz="1600" dirty="0"/>
              <a:t>, regulation and operator's policy, the 6G system shall support secure means to </a:t>
            </a:r>
            <a:r>
              <a:rPr lang="en-GB" sz="1600" u="sng" dirty="0">
                <a:solidFill>
                  <a:srgbClr val="FF0000"/>
                </a:solidFill>
              </a:rPr>
              <a:t>expose 6G System Data</a:t>
            </a:r>
            <a:r>
              <a:rPr lang="en-GB" sz="1600" dirty="0"/>
              <a:t> to authorized trusted third-party, authorized network function or authorized UE. </a:t>
            </a:r>
          </a:p>
          <a:p>
            <a:r>
              <a:rPr lang="en-US" altLang="en-US" sz="1800" b="1" dirty="0"/>
              <a:t>Health and personal data (child health assistant), 6.22 (6 AI)</a:t>
            </a:r>
          </a:p>
          <a:p>
            <a:pPr lvl="1"/>
            <a:r>
              <a:rPr lang="en-US" altLang="en-US" sz="1600" i="1" dirty="0"/>
              <a:t>Provides a demonstration of the end-user challenge (child vs parent consent)</a:t>
            </a:r>
          </a:p>
          <a:p>
            <a:pPr lvl="1"/>
            <a:r>
              <a:rPr lang="en-US" altLang="en-US" sz="1600" dirty="0"/>
              <a:t>[PR 6.22.6-3] Based on </a:t>
            </a:r>
            <a:r>
              <a:rPr lang="en-US" altLang="en-US" sz="1600" u="sng" dirty="0"/>
              <a:t>user consent </a:t>
            </a:r>
            <a:r>
              <a:rPr lang="en-US" altLang="en-US" sz="1600" dirty="0"/>
              <a:t>and operator's policy, the 6G network shall support a secure mechanism to </a:t>
            </a:r>
            <a:r>
              <a:rPr lang="en-US" altLang="en-US" sz="1600" u="sng" dirty="0"/>
              <a:t>expose information</a:t>
            </a:r>
            <a:r>
              <a:rPr lang="en-US" altLang="en-US" sz="1600" dirty="0"/>
              <a:t> of AI application (e.g. AI agent application) on UE (e.g. related user </a:t>
            </a:r>
            <a:r>
              <a:rPr lang="en-US" altLang="en-US" sz="1600" i="1" dirty="0">
                <a:solidFill>
                  <a:srgbClr val="FF0000"/>
                </a:solidFill>
              </a:rPr>
              <a:t>(child)</a:t>
            </a:r>
            <a:r>
              <a:rPr lang="en-US" altLang="en-US" sz="1600" dirty="0"/>
              <a:t>) to AI application (e.g. AI agent application) on other UE </a:t>
            </a:r>
            <a:r>
              <a:rPr lang="en-US" altLang="en-US" sz="1600" i="1" dirty="0">
                <a:solidFill>
                  <a:srgbClr val="FF0000"/>
                </a:solidFill>
              </a:rPr>
              <a:t>(parent)</a:t>
            </a:r>
            <a:r>
              <a:rPr lang="en-US" altLang="en-US" sz="1600" dirty="0"/>
              <a:t>.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27774-0CCF-E9E2-1691-6411C038B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9F80874-B1BA-E8D2-0F64-442905233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SA1, TR 22.870 6G UC examples (2)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74B33B6A-B2C5-0D83-E877-ECE9E740D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000" y="1800000"/>
            <a:ext cx="11520000" cy="4500000"/>
          </a:xfrm>
        </p:spPr>
        <p:txBody>
          <a:bodyPr>
            <a:normAutofit lnSpcReduction="10000"/>
          </a:bodyPr>
          <a:lstStyle/>
          <a:p>
            <a:r>
              <a:rPr lang="en-GB" sz="1800" b="1" dirty="0"/>
              <a:t>AI/ML and Generative AI service exposure, 6.4, 6.13 &amp; 6.39</a:t>
            </a:r>
          </a:p>
          <a:p>
            <a:pPr lvl="1"/>
            <a:r>
              <a:rPr lang="en-GB" sz="1600" i="1" dirty="0"/>
              <a:t>The use cases and associated requirements indicate consent is a cross-cutting enabler for exposing AI/ML-related capabilities</a:t>
            </a:r>
          </a:p>
          <a:p>
            <a:pPr lvl="1"/>
            <a:r>
              <a:rPr lang="en-GB" sz="1600" dirty="0"/>
              <a:t>[PR 6.4.6-1 to 3] Subject to </a:t>
            </a:r>
            <a:r>
              <a:rPr lang="en-GB" sz="1600" u="sng" dirty="0"/>
              <a:t>user consent</a:t>
            </a:r>
            <a:r>
              <a:rPr lang="en-GB" sz="1600" dirty="0"/>
              <a:t>, the 6G system shall support mechanisms …</a:t>
            </a:r>
          </a:p>
          <a:p>
            <a:pPr lvl="1"/>
            <a:r>
              <a:rPr lang="en-GB" sz="1600" dirty="0"/>
              <a:t>[PR 6.13.6-2] Subject to </a:t>
            </a:r>
            <a:r>
              <a:rPr lang="en-GB" sz="1600" u="sng" dirty="0"/>
              <a:t>user consent</a:t>
            </a:r>
            <a:r>
              <a:rPr lang="en-GB" sz="1600" dirty="0"/>
              <a:t> and operator’s policy, the 6G network shall support mechanisms for a 3rd party AI-based application on UE (e.g. UAV) to invoke an AI service upon request.</a:t>
            </a:r>
          </a:p>
          <a:p>
            <a:pPr lvl="1"/>
            <a:r>
              <a:rPr lang="en-GB" sz="1600" dirty="0"/>
              <a:t>[PR 6.39.6.1] Subject to </a:t>
            </a:r>
            <a:r>
              <a:rPr lang="en-GB" sz="1600" u="sng" dirty="0"/>
              <a:t>user consent</a:t>
            </a:r>
            <a:r>
              <a:rPr lang="en-GB" sz="1600" dirty="0"/>
              <a:t> and operator’s policy, the 6G network shall provide efficient mechanisms to support the collaboration of UEs.</a:t>
            </a:r>
          </a:p>
          <a:p>
            <a:r>
              <a:rPr lang="en-US" altLang="en-US" sz="1800" b="1" dirty="0"/>
              <a:t>XR / immersive services, 9.14 (9 Immersive Communication)</a:t>
            </a:r>
          </a:p>
          <a:p>
            <a:pPr lvl="1"/>
            <a:r>
              <a:rPr lang="en-US" altLang="en-US" sz="1600" i="1" dirty="0"/>
              <a:t>XR deals with highly sensitive personal data (biometrics, haptics, gestures) requiring explicit user consent</a:t>
            </a:r>
          </a:p>
          <a:p>
            <a:pPr lvl="1"/>
            <a:r>
              <a:rPr lang="en-US" altLang="en-US" sz="1600" dirty="0"/>
              <a:t>[PR 9.14.6-1] Based on operator policy and </a:t>
            </a:r>
            <a:r>
              <a:rPr lang="en-US" altLang="en-US" sz="1600" u="sng" dirty="0"/>
              <a:t>user consent</a:t>
            </a:r>
            <a:r>
              <a:rPr lang="en-US" altLang="en-US" sz="1600" dirty="0"/>
              <a:t>, the 6G system shall provide means to </a:t>
            </a:r>
            <a:r>
              <a:rPr lang="en-US" altLang="en-US" sz="1600" u="sng" dirty="0">
                <a:solidFill>
                  <a:srgbClr val="FF0000"/>
                </a:solidFill>
              </a:rPr>
              <a:t>receive information about the target user service experience </a:t>
            </a:r>
            <a:r>
              <a:rPr lang="en-US" altLang="en-US" sz="1600" dirty="0"/>
              <a:t>from authorized 3rd party applications (such as real-time multimedia services.) </a:t>
            </a:r>
          </a:p>
          <a:p>
            <a:r>
              <a:rPr lang="en-US" sz="1800" b="1" dirty="0"/>
              <a:t>UAV/UAM data storage and exposure, 11.1 &amp; 11.6 (11 Further Use Cases on Industry and Verticals)</a:t>
            </a:r>
          </a:p>
          <a:p>
            <a:pPr lvl="1"/>
            <a:r>
              <a:rPr lang="en-GB" sz="1600" i="1" dirty="0"/>
              <a:t>Includes vertical-specific consent requirements that would benefit from a harmonized framework</a:t>
            </a:r>
          </a:p>
          <a:p>
            <a:pPr lvl="1"/>
            <a:r>
              <a:rPr lang="en-GB" sz="1600" dirty="0"/>
              <a:t>[PR 11.1.6-002] The 6G System shall support services provided to the UAM applications (</a:t>
            </a:r>
            <a:r>
              <a:rPr lang="en-GB" sz="1600" u="sng" dirty="0"/>
              <a:t>for the passengers and devices onboard the aircraft</a:t>
            </a:r>
            <a:r>
              <a:rPr lang="en-GB" sz="1600" dirty="0"/>
              <a:t>) with the following KPI requirements</a:t>
            </a:r>
            <a:r>
              <a:rPr lang="en-US" altLang="en-US" sz="1600" dirty="0"/>
              <a:t>.</a:t>
            </a:r>
          </a:p>
          <a:p>
            <a:pPr lvl="1"/>
            <a:r>
              <a:rPr lang="en-US" altLang="en-US" sz="1600" dirty="0"/>
              <a:t>[PR 11.6.6-2] Subject to regulatory requirements and user consent, the 6G network shall provide secure means to </a:t>
            </a:r>
            <a:r>
              <a:rPr lang="en-US" altLang="en-US" sz="1600" u="sng" dirty="0"/>
              <a:t>expose to an authorized 3rd party application </a:t>
            </a:r>
            <a:r>
              <a:rPr lang="en-US" altLang="en-US" sz="1600" dirty="0"/>
              <a:t>the information related to a UAV or a UAM aircraft from the </a:t>
            </a:r>
            <a:r>
              <a:rPr lang="en-US" altLang="en-US" sz="1600" u="sng" dirty="0"/>
              <a:t>stored service data</a:t>
            </a:r>
            <a:r>
              <a:rPr lang="en-US" altLang="en-US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451073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0F012-F63E-F87D-1C18-816A17C4D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C0637A5-D93C-F68C-6A45-36B6322D5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Justification / Clarification 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79D8D96-0B55-C4B3-69C3-B0E8C6A8B7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000" y="1716874"/>
            <a:ext cx="11373195" cy="476705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en-GB" sz="1700" b="1" dirty="0"/>
              <a:t>In the context of 6G there will be new vertical applications, AI/ML integration &amp; stricter global privacy regulations</a:t>
            </a:r>
          </a:p>
          <a:p>
            <a:pPr lvl="1"/>
            <a:r>
              <a:rPr lang="en-GB" sz="1500" i="1" dirty="0"/>
              <a:t>Consent is already referenced across multiple 6G use cases (reference 3GPP TR 22.280), aligning with 6G requirements provides the right timing &amp; context for harmonization</a:t>
            </a:r>
          </a:p>
          <a:p>
            <a:r>
              <a:rPr lang="en-GB" sz="1700" b="1" dirty="0"/>
              <a:t>Fragmented consent handling risks inconsistent user experience, duplicated solutions, and compliance issues</a:t>
            </a:r>
          </a:p>
          <a:p>
            <a:pPr lvl="1"/>
            <a:r>
              <a:rPr lang="en-GB" sz="1500" i="1" dirty="0"/>
              <a:t>CAPIF RNAA and UDM-based consent operate independently with no defined relationship</a:t>
            </a:r>
          </a:p>
          <a:p>
            <a:r>
              <a:rPr lang="en-GB" sz="1700" b="1" dirty="0"/>
              <a:t>A unified framework </a:t>
            </a:r>
            <a:r>
              <a:rPr lang="en-GB" sz="1700" b="1" u="sng" dirty="0"/>
              <a:t>across relevant 3GPP WGs</a:t>
            </a:r>
            <a:r>
              <a:rPr lang="en-GB" sz="1700" b="1" dirty="0"/>
              <a:t> will ensure consistent, interoperable, and regulation-compliant handling of user data, safeguarding trust</a:t>
            </a:r>
          </a:p>
          <a:p>
            <a:pPr lvl="1"/>
            <a:r>
              <a:rPr lang="en-GB" sz="1500" i="1" dirty="0"/>
              <a:t>Focus on how consent data is represented, exposed, and enforced consistently across 3GPP frameworks</a:t>
            </a:r>
          </a:p>
          <a:p>
            <a:r>
              <a:rPr lang="en-GB" sz="1700" b="1" dirty="0"/>
              <a:t>The objective is to study application-layer enablers &amp; exposure mechanisms that integrate with the system-level handling and management of consent data for a harmonized User Consent Framework</a:t>
            </a:r>
          </a:p>
          <a:p>
            <a:pPr lvl="1"/>
            <a:r>
              <a:rPr lang="en-GB" sz="1500" i="1" dirty="0"/>
              <a:t>SA6, as the home of cross-cutting enablers, will be a key contributor to a harmonized approach for 6G</a:t>
            </a:r>
          </a:p>
          <a:p>
            <a:r>
              <a:rPr lang="en-GB" sz="1700" b="1" dirty="0"/>
              <a:t>The goal is to ensure consistent consent handling across all 3GPP services and vertical applications</a:t>
            </a:r>
          </a:p>
          <a:p>
            <a:pPr lvl="1"/>
            <a:r>
              <a:rPr lang="en-GB" sz="1500" i="1" dirty="0"/>
              <a:t>3GPP functions handle consent at the subscriber level, though the end-user may not always be the subscriber</a:t>
            </a:r>
          </a:p>
          <a:p>
            <a:r>
              <a:rPr lang="en-GB" sz="1700" b="1" dirty="0"/>
              <a:t>Based on relevant SA1 requirements, align </a:t>
            </a:r>
            <a:r>
              <a:rPr lang="en-US" altLang="en-US" sz="1700" b="1" dirty="0"/>
              <a:t>with SA2 (system-level handling of consent data and procedures) and SA3 (security, privacy, regulatory) for interoperable, regulation</a:t>
            </a:r>
            <a:r>
              <a:rPr lang="en-GB" sz="1700" b="1" dirty="0"/>
              <a:t>-compliant service enablement</a:t>
            </a:r>
          </a:p>
          <a:p>
            <a:pPr lvl="1">
              <a:lnSpc>
                <a:spcPct val="100000"/>
              </a:lnSpc>
            </a:pPr>
            <a:r>
              <a:rPr lang="en-GB" sz="1500" i="1" dirty="0"/>
              <a:t>SA6 for application-layer service enablers (e.g., CAPIF, SEAL, Edge), SA2 for system-level service frameworks (e.g., NEF, NWDAF, LCS)</a:t>
            </a:r>
          </a:p>
          <a:p>
            <a:pPr lvl="1">
              <a:lnSpc>
                <a:spcPct val="100000"/>
              </a:lnSpc>
            </a:pPr>
            <a:r>
              <a:rPr lang="en-GB" sz="1500" i="1" dirty="0"/>
              <a:t>SA6 must study </a:t>
            </a:r>
            <a:r>
              <a:rPr lang="en-GB" sz="1500" b="1" i="1" dirty="0"/>
              <a:t>now</a:t>
            </a:r>
            <a:r>
              <a:rPr lang="en-GB" sz="1500" i="1" dirty="0"/>
              <a:t> how consent is consistently exposed and enforced across application-layer enablers, otherwise there will be divergence across the verticals and external ecosystem will leave us behind</a:t>
            </a:r>
          </a:p>
        </p:txBody>
      </p:sp>
    </p:spTree>
    <p:extLst>
      <p:ext uri="{BB962C8B-B14F-4D97-AF65-F5344CB8AC3E}">
        <p14:creationId xmlns:p14="http://schemas.microsoft.com/office/powerpoint/2010/main" val="402075192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1B35C1-18F5-0740-1BD3-4814A812A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8290DA58-A5EF-5E93-1EEF-FCF87FB80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13439D8-261E-10B1-FE96-FBEC8E1D6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000" y="1800000"/>
            <a:ext cx="11520000" cy="4500000"/>
          </a:xfrm>
        </p:spPr>
        <p:txBody>
          <a:bodyPr>
            <a:normAutofit/>
          </a:bodyPr>
          <a:lstStyle/>
          <a:p>
            <a:r>
              <a:rPr lang="en-GB" sz="3200" b="1" dirty="0"/>
              <a:t>WT1.x Application-Layer Enablers for User Consent</a:t>
            </a:r>
          </a:p>
          <a:p>
            <a:pPr lvl="1"/>
            <a:r>
              <a:rPr lang="en-GB" dirty="0"/>
              <a:t>In the era of 6G, the work task is to study application-layer enablers and exposure mechanisms as part of a harmonized User Consent Framework for 3GPP service frameworks, ensuring that vertical applications can consistently make use of it through standardized exposure and enforcement at the application layer.</a:t>
            </a:r>
          </a:p>
          <a:p>
            <a:pPr lvl="1"/>
            <a:r>
              <a:rPr lang="en-US" altLang="en-US" dirty="0"/>
              <a:t>NOTE 1: It is assumed that consent capture and lifecycle initiation are could be performed outside 3GPP (e.g., operator portals/apps, GSMA OPG, CAMARA), with results integrated into the 3GPP framework.</a:t>
            </a:r>
          </a:p>
          <a:p>
            <a:pPr lvl="1"/>
            <a:r>
              <a:rPr lang="en-US" altLang="en-US" dirty="0"/>
              <a:t>NOTE 2: This work task will be based </a:t>
            </a:r>
            <a:r>
              <a:rPr lang="en-GB" dirty="0"/>
              <a:t>on relevant SA1 6G requirements, and will </a:t>
            </a:r>
            <a:r>
              <a:rPr lang="en-US" altLang="en-US" dirty="0"/>
              <a:t>rely on SA2 providing system-level handling of consent data and procedures (e.g., storage, retrieval, update) and SA3 for addressing security, privacy, and regulatory aspects.</a:t>
            </a:r>
          </a:p>
        </p:txBody>
      </p:sp>
    </p:spTree>
    <p:extLst>
      <p:ext uri="{BB962C8B-B14F-4D97-AF65-F5344CB8AC3E}">
        <p14:creationId xmlns:p14="http://schemas.microsoft.com/office/powerpoint/2010/main" val="22119317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5925</TotalTime>
  <Words>1378</Words>
  <Application>Microsoft Macintosh PowerPoint</Application>
  <PresentationFormat>Widescreen</PresentationFormat>
  <Paragraphs>69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WT 1.1 &amp; WT1.14 Application-Layer Enablers for User Consent</vt:lpstr>
      <vt:lpstr>WA1 Exposure Framework Aspects WT1.1 &amp; 1.14</vt:lpstr>
      <vt:lpstr>SA1, TR 22.870 6G UC examples (1)</vt:lpstr>
      <vt:lpstr>SA1, TR 22.870 6G UC examples (2)</vt:lpstr>
      <vt:lpstr>Justification / Clarification 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WF</cp:lastModifiedBy>
  <cp:revision>638</cp:revision>
  <dcterms:created xsi:type="dcterms:W3CDTF">2010-02-05T13:52:04Z</dcterms:created>
  <dcterms:modified xsi:type="dcterms:W3CDTF">2025-10-06T09:42:27Z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