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0"/>
  </p:notesMasterIdLst>
  <p:handoutMasterIdLst>
    <p:handoutMasterId r:id="rId11"/>
  </p:handoutMasterIdLst>
  <p:sldIdLst>
    <p:sldId id="528" r:id="rId2"/>
    <p:sldId id="551" r:id="rId3"/>
    <p:sldId id="569" r:id="rId4"/>
    <p:sldId id="554" r:id="rId5"/>
    <p:sldId id="537" r:id="rId6"/>
    <p:sldId id="568" r:id="rId7"/>
    <p:sldId id="565" r:id="rId8"/>
    <p:sldId id="54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B1D254"/>
    <a:srgbClr val="0066FF"/>
    <a:srgbClr val="3399FF"/>
    <a:srgbClr val="EAEFF7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100" d="100"/>
          <a:sy n="100" d="100"/>
        </p:scale>
        <p:origin x="76" y="284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B5C43D-BC45-2816-CE60-49F997C8CD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487025" y="1463675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9252464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SA6#69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DA4365-A17B-D21D-5E46-5FDA8D960BD6}"/>
              </a:ext>
            </a:extLst>
          </p:cNvPr>
          <p:cNvSpPr txBox="1"/>
          <p:nvPr/>
        </p:nvSpPr>
        <p:spPr>
          <a:xfrm>
            <a:off x="180743" y="286939"/>
            <a:ext cx="9569311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effectLst/>
                <a:ea typeface="SimSun" panose="02010600030101010101" pitchFamily="2" charset="-122"/>
              </a:rPr>
              <a:t>3GPP TSG-SA WG6 Meeting #69</a:t>
            </a:r>
            <a:r>
              <a:rPr lang="en-GB" b="1" dirty="0">
                <a:effectLst/>
                <a:ea typeface="SimSun" panose="02010600030101010101" pitchFamily="2" charset="-122"/>
              </a:rPr>
              <a:t>						S6-254006</a:t>
            </a:r>
            <a:endParaRPr lang="en-US" dirty="0">
              <a:effectLst/>
              <a:ea typeface="SimSun" panose="02010600030101010101" pitchFamily="2" charset="-122"/>
            </a:endParaRPr>
          </a:p>
          <a:p>
            <a:r>
              <a:rPr lang="en-GB" b="1" dirty="0">
                <a:ea typeface="Malgun Gothic" panose="020B0503020000020004" pitchFamily="34" charset="-127"/>
              </a:rPr>
              <a:t>Wuhan, P. R. China</a:t>
            </a:r>
            <a:r>
              <a:rPr lang="en-GB" b="1" dirty="0">
                <a:effectLst/>
                <a:ea typeface="Malgun Gothic" panose="020B0503020000020004" pitchFamily="34" charset="-127"/>
              </a:rPr>
              <a:t>, 13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th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– </a:t>
            </a:r>
            <a:r>
              <a:rPr lang="en-GB" b="1" dirty="0">
                <a:ea typeface="Malgun Gothic" panose="020B0503020000020004" pitchFamily="34" charset="-127"/>
              </a:rPr>
              <a:t>17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th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</a:t>
            </a:r>
            <a:r>
              <a:rPr lang="en-GB" b="1" dirty="0">
                <a:ea typeface="Malgun Gothic" panose="020B0503020000020004" pitchFamily="34" charset="-127"/>
              </a:rPr>
              <a:t>October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2025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378300"/>
              </p:ext>
            </p:extLst>
          </p:nvPr>
        </p:nvGraphicFramePr>
        <p:xfrm>
          <a:off x="265862" y="1696182"/>
          <a:ext cx="11034150" cy="425920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4252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00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SA6#68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Discreet listening and monitoring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FS_MCDISC_Ph2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(03/2025)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Logging and recording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FS_MCLOG_Ph2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Service Enabler Architecture Layer (SEAL) Phase 4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FS_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(09/2024)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AI/ML service Phase 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FS_AIML_App_Ph2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FS_XRM_Ph3_APP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MMTel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FS_MMTel_Ph2_APP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4792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SEAL data delivery Phase 3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FS_SEALDD_Ph3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71D2C-8F53-1937-CC3B-62E2517B83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AC7624EF-5254-871A-C851-99C976084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Studies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493976A-3C4D-3563-57B6-B73064A7DF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7314218"/>
              </p:ext>
            </p:extLst>
          </p:nvPr>
        </p:nvGraphicFramePr>
        <p:xfrm>
          <a:off x="265862" y="1696182"/>
          <a:ext cx="11034150" cy="3944675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77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7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SA6#68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 Phase 4</a:t>
                      </a:r>
                      <a:endParaRPr lang="en-US" sz="14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FS_5GSAT_Ph4_APP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for Ambient IoT services Phase 2</a:t>
                      </a:r>
                    </a:p>
                  </a:txBody>
                  <a:tcPr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FS_AmbientIoT_Ph2_APP</a:t>
                      </a:r>
                    </a:p>
                  </a:txBody>
                  <a:tcPr marL="4202" marR="4202" marT="4202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user consent </a:t>
                      </a:r>
                    </a:p>
                  </a:txBody>
                  <a:tcPr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FS_APCOT</a:t>
                      </a:r>
                    </a:p>
                  </a:txBody>
                  <a:tcPr marL="4202" marR="4202" marT="4202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of CAPIF Phase 4 </a:t>
                      </a:r>
                    </a:p>
                  </a:txBody>
                  <a:tcPr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FS_CAPIF_Ph4</a:t>
                      </a:r>
                    </a:p>
                  </a:txBody>
                  <a:tcPr marL="4202" marR="4202" marT="4202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to support Energy Saving Phase 2</a:t>
                      </a:r>
                    </a:p>
                  </a:txBody>
                  <a:tcPr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FS_EnergySys_Ph2_APP</a:t>
                      </a:r>
                    </a:p>
                  </a:txBody>
                  <a:tcPr marL="4202" marR="4202" marT="4202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use of Sensing results for Vertical Applications</a:t>
                      </a:r>
                    </a:p>
                  </a:txBody>
                  <a:tcPr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FS_Sensing_APP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569315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43067"/>
              </p:ext>
            </p:extLst>
          </p:nvPr>
        </p:nvGraphicFramePr>
        <p:xfrm>
          <a:off x="243902" y="1688898"/>
          <a:ext cx="11204480" cy="389125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26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9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SA6#67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SA6#68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Enhanced Mission Critical Services Architecture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enhMC_Ph2-MC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30%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FRMCS Phase 6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FRMCS_Ph6</a:t>
                      </a:r>
                    </a:p>
                    <a:p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45%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Mission Critical Services for UE-to-UE and UE-to-Network over multi-hop relay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MultiHop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-MC 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mobile metaverse services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Metaverse_Ph2-APP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65%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Guidelines for 3GPP Application Enablement usage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AppEnable_EXT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5%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80071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Service Enabler Architecture Layer (SEAL) Phase 4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SEAL_Ph4-APP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(09/2025)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27711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</a:t>
            </a:r>
            <a:r>
              <a:rPr lang="en-GB" altLang="en-US" sz="2400" u="sng" dirty="0">
                <a:highlight>
                  <a:srgbClr val="FFFF00"/>
                </a:highlight>
              </a:rPr>
              <a:t>Wednesday October 22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nd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</a:t>
            </a:r>
            <a:r>
              <a:rPr lang="en-US" altLang="en-US" sz="2400" dirty="0">
                <a:highlight>
                  <a:srgbClr val="FFFF00"/>
                </a:highlight>
              </a:rPr>
              <a:t>before End-of-Meeting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GB" altLang="en-US" sz="2400" dirty="0"/>
              <a:t>Pre-SA6#70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Potential Topics</a:t>
            </a:r>
          </a:p>
          <a:p>
            <a:pPr marL="1225039" lvl="2" indent="-295323">
              <a:defRPr/>
            </a:pPr>
            <a:r>
              <a:rPr lang="en-GB" altLang="en-US" sz="1400" dirty="0"/>
              <a:t> </a:t>
            </a:r>
          </a:p>
          <a:p>
            <a:pPr marL="1225039" lvl="2" indent="-295323">
              <a:defRPr/>
            </a:pPr>
            <a:endParaRPr lang="en-GB" altLang="en-US" sz="1400" dirty="0"/>
          </a:p>
          <a:p>
            <a:pPr marL="1225039" lvl="2" indent="-295323">
              <a:defRPr/>
            </a:pPr>
            <a:endParaRPr lang="en-GB" altLang="en-US" sz="1400" dirty="0"/>
          </a:p>
          <a:p>
            <a:pPr marL="767839" lvl="1" indent="-295323">
              <a:defRPr/>
            </a:pPr>
            <a:r>
              <a:rPr lang="en-GB" altLang="en-US" sz="1800" dirty="0"/>
              <a:t>Date Exclusions</a:t>
            </a:r>
          </a:p>
          <a:p>
            <a:pPr marL="1225039" lvl="2" indent="-295323">
              <a:defRPr/>
            </a:pPr>
            <a:r>
              <a:rPr lang="en-GB" altLang="en-US" sz="1400" dirty="0"/>
              <a:t>??</a:t>
            </a:r>
            <a:endParaRPr lang="en-GB" altLang="en-US" sz="1800" dirty="0"/>
          </a:p>
          <a:p>
            <a:pPr marL="1225039" lvl="2" indent="-295323">
              <a:defRPr/>
            </a:pPr>
            <a:endParaRPr lang="en-GB" altLang="en-US" sz="1400" dirty="0"/>
          </a:p>
          <a:p>
            <a:pPr marL="1225039" lvl="2" indent="-295323">
              <a:defRPr/>
            </a:pPr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Rel-20 6G-study planning</a:t>
            </a:r>
            <a:br>
              <a:rPr lang="en-GB" altLang="fr-FR" dirty="0"/>
            </a:br>
            <a:r>
              <a:rPr lang="en-GB" altLang="fr-FR" dirty="0"/>
              <a:t>(to be updated)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BE5BBBB-F6DD-87B5-0FF5-5F9F234B83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6190378"/>
              </p:ext>
            </p:extLst>
          </p:nvPr>
        </p:nvGraphicFramePr>
        <p:xfrm>
          <a:off x="298450" y="1676400"/>
          <a:ext cx="11055351" cy="4565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4423">
                  <a:extLst>
                    <a:ext uri="{9D8B030D-6E8A-4147-A177-3AD203B41FA5}">
                      <a16:colId xmlns:a16="http://schemas.microsoft.com/office/drawing/2014/main" val="3426062631"/>
                    </a:ext>
                  </a:extLst>
                </a:gridCol>
                <a:gridCol w="1674783">
                  <a:extLst>
                    <a:ext uri="{9D8B030D-6E8A-4147-A177-3AD203B41FA5}">
                      <a16:colId xmlns:a16="http://schemas.microsoft.com/office/drawing/2014/main" val="3579191926"/>
                    </a:ext>
                  </a:extLst>
                </a:gridCol>
                <a:gridCol w="1674783">
                  <a:extLst>
                    <a:ext uri="{9D8B030D-6E8A-4147-A177-3AD203B41FA5}">
                      <a16:colId xmlns:a16="http://schemas.microsoft.com/office/drawing/2014/main" val="973963836"/>
                    </a:ext>
                  </a:extLst>
                </a:gridCol>
                <a:gridCol w="1675898">
                  <a:extLst>
                    <a:ext uri="{9D8B030D-6E8A-4147-A177-3AD203B41FA5}">
                      <a16:colId xmlns:a16="http://schemas.microsoft.com/office/drawing/2014/main" val="3442246819"/>
                    </a:ext>
                  </a:extLst>
                </a:gridCol>
                <a:gridCol w="1674783">
                  <a:extLst>
                    <a:ext uri="{9D8B030D-6E8A-4147-A177-3AD203B41FA5}">
                      <a16:colId xmlns:a16="http://schemas.microsoft.com/office/drawing/2014/main" val="1542802509"/>
                    </a:ext>
                  </a:extLst>
                </a:gridCol>
                <a:gridCol w="1674783">
                  <a:extLst>
                    <a:ext uri="{9D8B030D-6E8A-4147-A177-3AD203B41FA5}">
                      <a16:colId xmlns:a16="http://schemas.microsoft.com/office/drawing/2014/main" val="479284389"/>
                    </a:ext>
                  </a:extLst>
                </a:gridCol>
                <a:gridCol w="1675898">
                  <a:extLst>
                    <a:ext uri="{9D8B030D-6E8A-4147-A177-3AD203B41FA5}">
                      <a16:colId xmlns:a16="http://schemas.microsoft.com/office/drawing/2014/main" val="3318614444"/>
                    </a:ext>
                  </a:extLst>
                </a:gridCol>
              </a:tblGrid>
              <a:tr h="415060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SA6#68</a:t>
                      </a:r>
                    </a:p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(Aug 25-29)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Moderated Discussion#1</a:t>
                      </a:r>
                    </a:p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(Sep 1 to 14)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SA6#69</a:t>
                      </a:r>
                    </a:p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(Oct 13-17)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Moderated Discussion#2</a:t>
                      </a:r>
                    </a:p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()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SA6#70</a:t>
                      </a:r>
                    </a:p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(Nov 17-21)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Post SA6#70 untill end of Study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extLst>
                  <a:ext uri="{0D108BD9-81ED-4DB2-BD59-A6C34878D82A}">
                    <a16:rowId xmlns:a16="http://schemas.microsoft.com/office/drawing/2014/main" val="344627593"/>
                  </a:ext>
                </a:extLst>
              </a:tr>
              <a:tr h="2282825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Input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1. Company proposed work tasks and </a:t>
                      </a:r>
                      <a:r>
                        <a:rPr lang="en-US" sz="900" u="sng">
                          <a:effectLst/>
                        </a:rPr>
                        <a:t>initial analysis SA1 TR 22.870.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 </a:t>
                      </a:r>
                    </a:p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2. Discussion on Working methods (NWM, email, conf calls) for Moderated discussions.</a:t>
                      </a:r>
                    </a:p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 </a:t>
                      </a:r>
                    </a:p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3. Discuss the questions for Moderated Discussions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Candidate </a:t>
                      </a:r>
                      <a:r>
                        <a:rPr lang="en-US" sz="900" u="sng">
                          <a:effectLst/>
                        </a:rPr>
                        <a:t>Work Tasks from SA6#68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 u="sng">
                          <a:effectLst/>
                        </a:rPr>
                        <a:t>Dates: Sep 1 to 14 (2 weeks)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1. Moderator collated </a:t>
                      </a:r>
                      <a:r>
                        <a:rPr lang="en-US" sz="900" u="sng">
                          <a:effectLst/>
                        </a:rPr>
                        <a:t>Work Tasks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2. Company proposed </a:t>
                      </a:r>
                      <a:r>
                        <a:rPr lang="en-US" sz="900" u="sng">
                          <a:effectLst/>
                        </a:rPr>
                        <a:t>Work Tasks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r>
                        <a:rPr lang="en-US" sz="900" u="sng">
                          <a:effectLst/>
                        </a:rPr>
                        <a:t>to SA6#69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Candidate </a:t>
                      </a:r>
                      <a:r>
                        <a:rPr lang="en-US" sz="900" u="sng">
                          <a:effectLst/>
                        </a:rPr>
                        <a:t>Work Tasks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r>
                        <a:rPr lang="en-US" sz="900" u="sng">
                          <a:effectLst/>
                        </a:rPr>
                        <a:t>from SA6#69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 u="sng">
                          <a:effectLst/>
                        </a:rPr>
                        <a:t>Dates: Oct 20 to 26 (1 week)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1. Moderator collates </a:t>
                      </a:r>
                      <a:r>
                        <a:rPr lang="en-US" sz="900" u="sng">
                          <a:effectLst/>
                        </a:rPr>
                        <a:t>Work Tasks 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2. Company proposed </a:t>
                      </a:r>
                      <a:r>
                        <a:rPr lang="en-US" sz="900" u="sng">
                          <a:effectLst/>
                        </a:rPr>
                        <a:t>Work Tasks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r>
                        <a:rPr lang="en-US" sz="900" u="sng">
                          <a:effectLst/>
                        </a:rPr>
                        <a:t>to SA6#70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Company proposed key issues, </a:t>
                      </a:r>
                      <a:r>
                        <a:rPr lang="en-US" sz="900" u="sng">
                          <a:effectLst/>
                        </a:rPr>
                        <a:t>solutions</a:t>
                      </a:r>
                      <a:r>
                        <a:rPr lang="en-US" sz="900">
                          <a:effectLst/>
                        </a:rPr>
                        <a:t> etc. to the agreed Work-Tasks 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extLst>
                  <a:ext uri="{0D108BD9-81ED-4DB2-BD59-A6C34878D82A}">
                    <a16:rowId xmlns:a16="http://schemas.microsoft.com/office/drawing/2014/main" val="415016377"/>
                  </a:ext>
                </a:extLst>
              </a:tr>
              <a:tr h="1867765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Output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1. Populate candidate </a:t>
                      </a:r>
                      <a:r>
                        <a:rPr lang="en-US" sz="900" u="sng">
                          <a:effectLst/>
                        </a:rPr>
                        <a:t>Work Tasks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 u="sng">
                          <a:effectLst/>
                        </a:rPr>
                        <a:t>2. Finalize tool and plan for Moderated Discussions.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 u="sng">
                          <a:effectLst/>
                        </a:rPr>
                        <a:t>3. Agree to questions for Moderated Discussions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Moderator collates </a:t>
                      </a:r>
                      <a:r>
                        <a:rPr lang="en-US" sz="900" u="sng">
                          <a:effectLst/>
                        </a:rPr>
                        <a:t>Work Tasks and prepares discussion summary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Intermediate SID based on the agreed </a:t>
                      </a:r>
                      <a:r>
                        <a:rPr lang="en-US" sz="900" u="sng">
                          <a:effectLst/>
                        </a:rPr>
                        <a:t>Work Tasks (Round 1)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Moderator collates </a:t>
                      </a:r>
                      <a:r>
                        <a:rPr lang="en-US" sz="900" u="sng">
                          <a:effectLst/>
                        </a:rPr>
                        <a:t>Work Tasks and prepares discussion summary 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Finalize </a:t>
                      </a:r>
                      <a:r>
                        <a:rPr lang="en-US" sz="900" u="sng">
                          <a:effectLst/>
                        </a:rPr>
                        <a:t>Work Tasks (Round 2).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 u="sng">
                          <a:effectLst/>
                        </a:rPr>
                        <a:t>Finalize SID</a:t>
                      </a:r>
                      <a:r>
                        <a:rPr lang="en-US" sz="900">
                          <a:effectLst/>
                        </a:rPr>
                        <a:t> considering agreed Work Tasks and submit for SA plenary approval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 dirty="0">
                          <a:effectLst/>
                        </a:rPr>
                        <a:t>Finalize TR with </a:t>
                      </a:r>
                      <a:r>
                        <a:rPr lang="en-US" sz="900" u="sng" dirty="0">
                          <a:effectLst/>
                        </a:rPr>
                        <a:t>relevant Key Issues, Solutions and Conclusions</a:t>
                      </a:r>
                      <a:r>
                        <a:rPr lang="en-US" sz="900" dirty="0">
                          <a:effectLst/>
                        </a:rPr>
                        <a:t> for all </a:t>
                      </a:r>
                      <a:r>
                        <a:rPr lang="en-US" sz="900" u="sng" dirty="0">
                          <a:effectLst/>
                        </a:rPr>
                        <a:t>Work Tasks </a:t>
                      </a:r>
                      <a:r>
                        <a:rPr lang="en-US" sz="900" dirty="0">
                          <a:effectLst/>
                        </a:rPr>
                        <a:t>by end of release.</a:t>
                      </a:r>
                    </a:p>
                    <a:p>
                      <a:pPr marL="0" marR="0">
                        <a:buNone/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buNone/>
                      </a:pPr>
                      <a:r>
                        <a:rPr lang="en-US" sz="900" dirty="0">
                          <a:effectLst/>
                        </a:rPr>
                        <a:t>The conclusions of this study will form the basis for normative </a:t>
                      </a:r>
                      <a:r>
                        <a:rPr lang="en-US" sz="900" u="sng" dirty="0">
                          <a:effectLst/>
                        </a:rPr>
                        <a:t>6G application enablement work.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extLst>
                  <a:ext uri="{0D108BD9-81ED-4DB2-BD59-A6C34878D82A}">
                    <a16:rowId xmlns:a16="http://schemas.microsoft.com/office/drawing/2014/main" val="7778483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216704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schedule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EB5FDE5-7BC7-096C-2514-3C7D7073B0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5481615"/>
              </p:ext>
            </p:extLst>
          </p:nvPr>
        </p:nvGraphicFramePr>
        <p:xfrm>
          <a:off x="1000149" y="1674465"/>
          <a:ext cx="8237176" cy="46204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772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631255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597149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Meeting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148707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2025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583895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17 – 21 November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Dallas (TX), USA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2579862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0861699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9 – 13 Feb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India,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4373485"/>
                  </a:ext>
                </a:extLst>
              </a:tr>
              <a:tr h="74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13 – 17 April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8133183"/>
                  </a:ext>
                </a:extLst>
              </a:tr>
              <a:tr h="189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May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69286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August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Prague, Czech Republic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51714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12 – 16 October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Prague, Czech Republic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5614993"/>
                  </a:ext>
                </a:extLst>
              </a:tr>
              <a:tr h="42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16 – 20 November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Calgary, Canada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5666999"/>
                  </a:ext>
                </a:extLst>
              </a:tr>
              <a:tr h="13195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2027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5206933"/>
                  </a:ext>
                </a:extLst>
              </a:tr>
              <a:tr h="1319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22 – 26 Feb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South Korea,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1001554"/>
                  </a:ext>
                </a:extLst>
              </a:tr>
              <a:tr h="178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19 – 23 April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5087738"/>
                  </a:ext>
                </a:extLst>
              </a:tr>
              <a:tr h="1364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May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52320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30 Aug. – 3 Sept.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350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11 – 15 October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3888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15 – 19 November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4909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46773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45590</TotalTime>
  <Words>1099</Words>
  <Application>Microsoft Office PowerPoint</Application>
  <PresentationFormat>Widescreen</PresentationFormat>
  <Paragraphs>284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Malgun Gothic</vt:lpstr>
      <vt:lpstr>SimSun</vt:lpstr>
      <vt:lpstr>Arial</vt:lpstr>
      <vt:lpstr>Calibri</vt:lpstr>
      <vt:lpstr>Calibri Light</vt:lpstr>
      <vt:lpstr>Times New Roman</vt:lpstr>
      <vt:lpstr>Office Theme</vt:lpstr>
      <vt:lpstr>   SA6#69 Work Plan Review</vt:lpstr>
      <vt:lpstr>Overview: Rel-20 Studies</vt:lpstr>
      <vt:lpstr>Overview: Rel-20 Studies</vt:lpstr>
      <vt:lpstr>Overview: Rel-20 Work-Items</vt:lpstr>
      <vt:lpstr>Conference calls and other items</vt:lpstr>
      <vt:lpstr>SA6 Rel-20 6G-study planning (to be updated)</vt:lpstr>
      <vt:lpstr>SA6 meeting schedule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 (Consultant)</cp:lastModifiedBy>
  <cp:revision>2340</cp:revision>
  <dcterms:created xsi:type="dcterms:W3CDTF">2010-02-05T13:52:04Z</dcterms:created>
  <dcterms:modified xsi:type="dcterms:W3CDTF">2025-09-29T17:32:26Z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