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5146" r:id="rId4"/>
  </p:sldMasterIdLst>
  <p:notesMasterIdLst>
    <p:notesMasterId r:id="rId8"/>
  </p:notesMasterIdLst>
  <p:handoutMasterIdLst>
    <p:handoutMasterId r:id="rId9"/>
  </p:handoutMasterIdLst>
  <p:sldIdLst>
    <p:sldId id="341" r:id="rId5"/>
    <p:sldId id="1138" r:id="rId6"/>
    <p:sldId id="1139" r:id="rId7"/>
  </p:sldIdLst>
  <p:sldSz cx="12192000" cy="6858000"/>
  <p:notesSz cx="6921500" cy="10083800"/>
  <p:defaultTextStyle>
    <a:defPPr>
      <a:defRPr lang="en-GB"/>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15:guide id="1" orient="horz" pos="3176">
          <p15:clr>
            <a:srgbClr val="A4A3A4"/>
          </p15:clr>
        </p15:guide>
        <p15:guide id="2" pos="21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00FF"/>
    <a:srgbClr val="FFFFFF"/>
    <a:srgbClr val="FF6600"/>
    <a:srgbClr val="1A4669"/>
    <a:srgbClr val="C6D254"/>
    <a:srgbClr val="B1D254"/>
    <a:srgbClr val="2A6EA8"/>
    <a:srgbClr val="0F5C77"/>
    <a:srgbClr val="12709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043A1B0-48CC-4AD1-98AB-69B55361F964}" v="1" dt="2025-08-18T11:25:55.319"/>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627" autoAdjust="0"/>
    <p:restoredTop sz="94679" autoAdjust="0"/>
  </p:normalViewPr>
  <p:slideViewPr>
    <p:cSldViewPr snapToGrid="0">
      <p:cViewPr varScale="1">
        <p:scale>
          <a:sx n="70" d="100"/>
          <a:sy n="70" d="100"/>
        </p:scale>
        <p:origin x="436" y="52"/>
      </p:cViewPr>
      <p:guideLst>
        <p:guide orient="horz" pos="2160"/>
        <p:guide pos="384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snapToGrid="0">
      <p:cViewPr varScale="1">
        <p:scale>
          <a:sx n="42" d="100"/>
          <a:sy n="42" d="100"/>
        </p:scale>
        <p:origin x="-2850" y="-96"/>
      </p:cViewPr>
      <p:guideLst>
        <p:guide orient="horz" pos="3176"/>
        <p:guide pos="218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theme" Target="theme/theme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viewProps" Target="viewProps.xml"/><Relationship Id="rId5" Type="http://schemas.openxmlformats.org/officeDocument/2006/relationships/slide" Target="slides/slide1.xml"/><Relationship Id="rId10"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handoutMaster" Target="handoutMasters/handoutMaster1.xml"/><Relationship Id="rId14" Type="http://schemas.microsoft.com/office/2015/10/relationships/revisionInfo" Target="revisionInfo.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a:extLst>
              <a:ext uri="{FF2B5EF4-FFF2-40B4-BE49-F238E27FC236}">
                <a16:creationId xmlns:a16="http://schemas.microsoft.com/office/drawing/2014/main" id="{789072D9-2976-48D6-91CC-F3B81D5BC3D5}"/>
              </a:ext>
            </a:extLst>
          </p:cNvPr>
          <p:cNvSpPr>
            <a:spLocks noGrp="1" noChangeArrowheads="1"/>
          </p:cNvSpPr>
          <p:nvPr>
            <p:ph type="hdr" sz="quarter"/>
          </p:nvPr>
        </p:nvSpPr>
        <p:spPr bwMode="auto">
          <a:xfrm>
            <a:off x="0" y="0"/>
            <a:ext cx="3000375" cy="504825"/>
          </a:xfrm>
          <a:prstGeom prst="rect">
            <a:avLst/>
          </a:prstGeom>
          <a:noFill/>
          <a:ln w="9525">
            <a:noFill/>
            <a:miter lim="800000"/>
            <a:headEnd/>
            <a:tailEnd/>
          </a:ln>
          <a:effectLst/>
        </p:spPr>
        <p:txBody>
          <a:bodyPr vert="horz" wrap="square" lIns="94426" tIns="47213" rIns="94426" bIns="47213" numCol="1" anchor="t" anchorCtr="0" compatLnSpc="1">
            <a:prstTxWarp prst="textNoShape">
              <a:avLst/>
            </a:prstTxWarp>
          </a:bodyPr>
          <a:lstStyle>
            <a:lvl1pPr defTabSz="944563" eaLnBrk="1" hangingPunct="1">
              <a:defRPr sz="1200">
                <a:latin typeface="Times New Roman" pitchFamily="18" charset="0"/>
                <a:cs typeface="+mn-cs"/>
              </a:defRPr>
            </a:lvl1pPr>
          </a:lstStyle>
          <a:p>
            <a:pPr>
              <a:defRPr/>
            </a:pPr>
            <a:endParaRPr lang="en-GB"/>
          </a:p>
        </p:txBody>
      </p:sp>
      <p:sp>
        <p:nvSpPr>
          <p:cNvPr id="9219" name="Rectangle 3">
            <a:extLst>
              <a:ext uri="{FF2B5EF4-FFF2-40B4-BE49-F238E27FC236}">
                <a16:creationId xmlns:a16="http://schemas.microsoft.com/office/drawing/2014/main" id="{5337DD13-51AD-4B02-8A68-D1AEA3BFD1E7}"/>
              </a:ext>
            </a:extLst>
          </p:cNvPr>
          <p:cNvSpPr>
            <a:spLocks noGrp="1" noChangeArrowheads="1"/>
          </p:cNvSpPr>
          <p:nvPr>
            <p:ph type="dt" sz="quarter" idx="1"/>
          </p:nvPr>
        </p:nvSpPr>
        <p:spPr bwMode="auto">
          <a:xfrm>
            <a:off x="3921125" y="0"/>
            <a:ext cx="3000375" cy="504825"/>
          </a:xfrm>
          <a:prstGeom prst="rect">
            <a:avLst/>
          </a:prstGeom>
          <a:noFill/>
          <a:ln w="9525">
            <a:noFill/>
            <a:miter lim="800000"/>
            <a:headEnd/>
            <a:tailEnd/>
          </a:ln>
          <a:effectLst/>
        </p:spPr>
        <p:txBody>
          <a:bodyPr vert="horz" wrap="square" lIns="94426" tIns="47213" rIns="94426" bIns="47213" numCol="1" anchor="t" anchorCtr="0" compatLnSpc="1">
            <a:prstTxWarp prst="textNoShape">
              <a:avLst/>
            </a:prstTxWarp>
          </a:bodyPr>
          <a:lstStyle>
            <a:lvl1pPr algn="r" defTabSz="944563" eaLnBrk="1" hangingPunct="1">
              <a:defRPr sz="1200">
                <a:latin typeface="Times New Roman" pitchFamily="18" charset="0"/>
                <a:cs typeface="+mn-cs"/>
              </a:defRPr>
            </a:lvl1pPr>
          </a:lstStyle>
          <a:p>
            <a:pPr>
              <a:defRPr/>
            </a:pPr>
            <a:endParaRPr lang="en-GB"/>
          </a:p>
        </p:txBody>
      </p:sp>
      <p:sp>
        <p:nvSpPr>
          <p:cNvPr id="9220" name="Rectangle 4">
            <a:extLst>
              <a:ext uri="{FF2B5EF4-FFF2-40B4-BE49-F238E27FC236}">
                <a16:creationId xmlns:a16="http://schemas.microsoft.com/office/drawing/2014/main" id="{A3DFC17F-0481-4905-8632-1C02E3E3DC52}"/>
              </a:ext>
            </a:extLst>
          </p:cNvPr>
          <p:cNvSpPr>
            <a:spLocks noGrp="1" noChangeArrowheads="1"/>
          </p:cNvSpPr>
          <p:nvPr>
            <p:ph type="ftr" sz="quarter" idx="2"/>
          </p:nvPr>
        </p:nvSpPr>
        <p:spPr bwMode="auto">
          <a:xfrm>
            <a:off x="0" y="9578975"/>
            <a:ext cx="3000375" cy="504825"/>
          </a:xfrm>
          <a:prstGeom prst="rect">
            <a:avLst/>
          </a:prstGeom>
          <a:noFill/>
          <a:ln w="9525">
            <a:noFill/>
            <a:miter lim="800000"/>
            <a:headEnd/>
            <a:tailEnd/>
          </a:ln>
          <a:effectLst/>
        </p:spPr>
        <p:txBody>
          <a:bodyPr vert="horz" wrap="square" lIns="94426" tIns="47213" rIns="94426" bIns="47213" numCol="1" anchor="b" anchorCtr="0" compatLnSpc="1">
            <a:prstTxWarp prst="textNoShape">
              <a:avLst/>
            </a:prstTxWarp>
          </a:bodyPr>
          <a:lstStyle>
            <a:lvl1pPr defTabSz="944563" eaLnBrk="1" hangingPunct="1">
              <a:defRPr sz="1200">
                <a:latin typeface="Times New Roman" pitchFamily="18" charset="0"/>
                <a:cs typeface="+mn-cs"/>
              </a:defRPr>
            </a:lvl1pPr>
          </a:lstStyle>
          <a:p>
            <a:pPr>
              <a:defRPr/>
            </a:pPr>
            <a:endParaRPr lang="en-GB"/>
          </a:p>
        </p:txBody>
      </p:sp>
      <p:sp>
        <p:nvSpPr>
          <p:cNvPr id="9221" name="Rectangle 5">
            <a:extLst>
              <a:ext uri="{FF2B5EF4-FFF2-40B4-BE49-F238E27FC236}">
                <a16:creationId xmlns:a16="http://schemas.microsoft.com/office/drawing/2014/main" id="{EE81EF3A-A1DE-4C8C-8602-3BA1B0BECDBF}"/>
              </a:ext>
            </a:extLst>
          </p:cNvPr>
          <p:cNvSpPr>
            <a:spLocks noGrp="1" noChangeArrowheads="1"/>
          </p:cNvSpPr>
          <p:nvPr>
            <p:ph type="sldNum" sz="quarter" idx="3"/>
          </p:nvPr>
        </p:nvSpPr>
        <p:spPr bwMode="auto">
          <a:xfrm>
            <a:off x="3921125" y="9578975"/>
            <a:ext cx="3000375" cy="504825"/>
          </a:xfrm>
          <a:prstGeom prst="rect">
            <a:avLst/>
          </a:prstGeom>
          <a:noFill/>
          <a:ln w="9525">
            <a:noFill/>
            <a:miter lim="800000"/>
            <a:headEnd/>
            <a:tailEnd/>
          </a:ln>
          <a:effectLst/>
        </p:spPr>
        <p:txBody>
          <a:bodyPr vert="horz" wrap="square" lIns="94426" tIns="47213" rIns="94426" bIns="47213" numCol="1" anchor="b" anchorCtr="0" compatLnSpc="1">
            <a:prstTxWarp prst="textNoShape">
              <a:avLst/>
            </a:prstTxWarp>
          </a:bodyPr>
          <a:lstStyle>
            <a:lvl1pPr algn="r" defTabSz="944563" eaLnBrk="1" hangingPunct="1">
              <a:defRPr sz="1200">
                <a:latin typeface="Times New Roman" panose="02020603050405020304" pitchFamily="18" charset="0"/>
              </a:defRPr>
            </a:lvl1pPr>
          </a:lstStyle>
          <a:p>
            <a:pPr>
              <a:defRPr/>
            </a:pPr>
            <a:fld id="{A3198B39-BF8D-4494-9821-E6701364FD81}" type="slidenum">
              <a:rPr lang="en-GB" altLang="en-US"/>
              <a:pPr>
                <a:defRPr/>
              </a:pPr>
              <a:t>‹#›</a:t>
            </a:fld>
            <a:endParaRPr lang="en-GB" alt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id="{A072CA75-53D7-445B-9EF5-6CAEF1776D6A}"/>
              </a:ext>
            </a:extLst>
          </p:cNvPr>
          <p:cNvSpPr>
            <a:spLocks noGrp="1" noChangeArrowheads="1"/>
          </p:cNvSpPr>
          <p:nvPr>
            <p:ph type="hdr" sz="quarter"/>
          </p:nvPr>
        </p:nvSpPr>
        <p:spPr bwMode="auto">
          <a:xfrm>
            <a:off x="0" y="0"/>
            <a:ext cx="3000375" cy="504825"/>
          </a:xfrm>
          <a:prstGeom prst="rect">
            <a:avLst/>
          </a:prstGeom>
          <a:noFill/>
          <a:ln w="9525">
            <a:noFill/>
            <a:miter lim="800000"/>
            <a:headEnd/>
            <a:tailEnd/>
          </a:ln>
          <a:effectLst/>
        </p:spPr>
        <p:txBody>
          <a:bodyPr vert="horz" wrap="square" lIns="94426" tIns="47213" rIns="94426" bIns="47213" numCol="1" anchor="t" anchorCtr="0" compatLnSpc="1">
            <a:prstTxWarp prst="textNoShape">
              <a:avLst/>
            </a:prstTxWarp>
          </a:bodyPr>
          <a:lstStyle>
            <a:lvl1pPr defTabSz="944563" eaLnBrk="1" hangingPunct="1">
              <a:defRPr sz="1200">
                <a:latin typeface="Times New Roman" pitchFamily="18" charset="0"/>
                <a:cs typeface="+mn-cs"/>
              </a:defRPr>
            </a:lvl1pPr>
          </a:lstStyle>
          <a:p>
            <a:pPr>
              <a:defRPr/>
            </a:pPr>
            <a:endParaRPr lang="en-GB"/>
          </a:p>
        </p:txBody>
      </p:sp>
      <p:sp>
        <p:nvSpPr>
          <p:cNvPr id="4099" name="Rectangle 3">
            <a:extLst>
              <a:ext uri="{FF2B5EF4-FFF2-40B4-BE49-F238E27FC236}">
                <a16:creationId xmlns:a16="http://schemas.microsoft.com/office/drawing/2014/main" id="{6A4E70E9-E8A6-4EC8-9A63-B36D42527792}"/>
              </a:ext>
            </a:extLst>
          </p:cNvPr>
          <p:cNvSpPr>
            <a:spLocks noGrp="1" noChangeArrowheads="1"/>
          </p:cNvSpPr>
          <p:nvPr>
            <p:ph type="dt" idx="1"/>
          </p:nvPr>
        </p:nvSpPr>
        <p:spPr bwMode="auto">
          <a:xfrm>
            <a:off x="3921125" y="0"/>
            <a:ext cx="3000375" cy="504825"/>
          </a:xfrm>
          <a:prstGeom prst="rect">
            <a:avLst/>
          </a:prstGeom>
          <a:noFill/>
          <a:ln w="9525">
            <a:noFill/>
            <a:miter lim="800000"/>
            <a:headEnd/>
            <a:tailEnd/>
          </a:ln>
          <a:effectLst/>
        </p:spPr>
        <p:txBody>
          <a:bodyPr vert="horz" wrap="square" lIns="94426" tIns="47213" rIns="94426" bIns="47213" numCol="1" anchor="t" anchorCtr="0" compatLnSpc="1">
            <a:prstTxWarp prst="textNoShape">
              <a:avLst/>
            </a:prstTxWarp>
          </a:bodyPr>
          <a:lstStyle>
            <a:lvl1pPr algn="r" defTabSz="944563" eaLnBrk="1" hangingPunct="1">
              <a:defRPr sz="1200">
                <a:latin typeface="Times New Roman" pitchFamily="18" charset="0"/>
                <a:cs typeface="+mn-cs"/>
              </a:defRPr>
            </a:lvl1pPr>
          </a:lstStyle>
          <a:p>
            <a:pPr>
              <a:defRPr/>
            </a:pPr>
            <a:endParaRPr lang="en-GB"/>
          </a:p>
        </p:txBody>
      </p:sp>
      <p:sp>
        <p:nvSpPr>
          <p:cNvPr id="3076" name="Rectangle 4">
            <a:extLst>
              <a:ext uri="{FF2B5EF4-FFF2-40B4-BE49-F238E27FC236}">
                <a16:creationId xmlns:a16="http://schemas.microsoft.com/office/drawing/2014/main" id="{B0437FF1-442D-43A2-8C73-F8F083ADF658}"/>
              </a:ext>
            </a:extLst>
          </p:cNvPr>
          <p:cNvSpPr>
            <a:spLocks noGrp="1" noRot="1" noChangeAspect="1" noChangeArrowheads="1" noTextEdit="1"/>
          </p:cNvSpPr>
          <p:nvPr>
            <p:ph type="sldImg" idx="2"/>
          </p:nvPr>
        </p:nvSpPr>
        <p:spPr bwMode="auto">
          <a:xfrm>
            <a:off x="100013" y="755650"/>
            <a:ext cx="6721475" cy="3781425"/>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01" name="Rectangle 5">
            <a:extLst>
              <a:ext uri="{FF2B5EF4-FFF2-40B4-BE49-F238E27FC236}">
                <a16:creationId xmlns:a16="http://schemas.microsoft.com/office/drawing/2014/main" id="{0EA3C5F4-38C2-4B34-837F-12B7982390FF}"/>
              </a:ext>
            </a:extLst>
          </p:cNvPr>
          <p:cNvSpPr>
            <a:spLocks noGrp="1" noChangeArrowheads="1"/>
          </p:cNvSpPr>
          <p:nvPr>
            <p:ph type="body" sz="quarter" idx="3"/>
          </p:nvPr>
        </p:nvSpPr>
        <p:spPr bwMode="auto">
          <a:xfrm>
            <a:off x="923925" y="4789488"/>
            <a:ext cx="5073650" cy="4538662"/>
          </a:xfrm>
          <a:prstGeom prst="rect">
            <a:avLst/>
          </a:prstGeom>
          <a:noFill/>
          <a:ln w="9525">
            <a:noFill/>
            <a:miter lim="800000"/>
            <a:headEnd/>
            <a:tailEnd/>
          </a:ln>
          <a:effectLst/>
        </p:spPr>
        <p:txBody>
          <a:bodyPr vert="horz" wrap="square" lIns="94426" tIns="47213" rIns="94426" bIns="47213"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4102" name="Rectangle 6">
            <a:extLst>
              <a:ext uri="{FF2B5EF4-FFF2-40B4-BE49-F238E27FC236}">
                <a16:creationId xmlns:a16="http://schemas.microsoft.com/office/drawing/2014/main" id="{FCA29B65-32F6-409B-983D-A505954C0DCE}"/>
              </a:ext>
            </a:extLst>
          </p:cNvPr>
          <p:cNvSpPr>
            <a:spLocks noGrp="1" noChangeArrowheads="1"/>
          </p:cNvSpPr>
          <p:nvPr>
            <p:ph type="ftr" sz="quarter" idx="4"/>
          </p:nvPr>
        </p:nvSpPr>
        <p:spPr bwMode="auto">
          <a:xfrm>
            <a:off x="0" y="9578975"/>
            <a:ext cx="3000375" cy="504825"/>
          </a:xfrm>
          <a:prstGeom prst="rect">
            <a:avLst/>
          </a:prstGeom>
          <a:noFill/>
          <a:ln w="9525">
            <a:noFill/>
            <a:miter lim="800000"/>
            <a:headEnd/>
            <a:tailEnd/>
          </a:ln>
          <a:effectLst/>
        </p:spPr>
        <p:txBody>
          <a:bodyPr vert="horz" wrap="square" lIns="94426" tIns="47213" rIns="94426" bIns="47213" numCol="1" anchor="b" anchorCtr="0" compatLnSpc="1">
            <a:prstTxWarp prst="textNoShape">
              <a:avLst/>
            </a:prstTxWarp>
          </a:bodyPr>
          <a:lstStyle>
            <a:lvl1pPr defTabSz="944563" eaLnBrk="1" hangingPunct="1">
              <a:defRPr sz="1200">
                <a:latin typeface="Times New Roman" pitchFamily="18" charset="0"/>
                <a:cs typeface="+mn-cs"/>
              </a:defRPr>
            </a:lvl1pPr>
          </a:lstStyle>
          <a:p>
            <a:pPr>
              <a:defRPr/>
            </a:pPr>
            <a:endParaRPr lang="en-GB"/>
          </a:p>
        </p:txBody>
      </p:sp>
      <p:sp>
        <p:nvSpPr>
          <p:cNvPr id="4103" name="Rectangle 7">
            <a:extLst>
              <a:ext uri="{FF2B5EF4-FFF2-40B4-BE49-F238E27FC236}">
                <a16:creationId xmlns:a16="http://schemas.microsoft.com/office/drawing/2014/main" id="{C32814BC-4525-4F02-B0DA-914D143EF2AC}"/>
              </a:ext>
            </a:extLst>
          </p:cNvPr>
          <p:cNvSpPr>
            <a:spLocks noGrp="1" noChangeArrowheads="1"/>
          </p:cNvSpPr>
          <p:nvPr>
            <p:ph type="sldNum" sz="quarter" idx="5"/>
          </p:nvPr>
        </p:nvSpPr>
        <p:spPr bwMode="auto">
          <a:xfrm>
            <a:off x="3921125" y="9578975"/>
            <a:ext cx="3000375" cy="504825"/>
          </a:xfrm>
          <a:prstGeom prst="rect">
            <a:avLst/>
          </a:prstGeom>
          <a:noFill/>
          <a:ln w="9525">
            <a:noFill/>
            <a:miter lim="800000"/>
            <a:headEnd/>
            <a:tailEnd/>
          </a:ln>
          <a:effectLst/>
        </p:spPr>
        <p:txBody>
          <a:bodyPr vert="horz" wrap="square" lIns="94426" tIns="47213" rIns="94426" bIns="47213" numCol="1" anchor="b" anchorCtr="0" compatLnSpc="1">
            <a:prstTxWarp prst="textNoShape">
              <a:avLst/>
            </a:prstTxWarp>
          </a:bodyPr>
          <a:lstStyle>
            <a:lvl1pPr algn="r" defTabSz="944563" eaLnBrk="1" hangingPunct="1">
              <a:defRPr sz="1200">
                <a:latin typeface="Times New Roman" panose="02020603050405020304" pitchFamily="18" charset="0"/>
              </a:defRPr>
            </a:lvl1pPr>
          </a:lstStyle>
          <a:p>
            <a:pPr>
              <a:defRPr/>
            </a:pPr>
            <a:fld id="{ECB452CC-48C9-4997-9257-C682E2A70ECE}" type="slidenum">
              <a:rPr lang="en-GB" altLang="en-US"/>
              <a:pPr>
                <a:defRPr/>
              </a:pPr>
              <a:t>‹#›</a:t>
            </a:fld>
            <a:endParaRPr lang="en-GB"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dirty="0"/>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Font typeface="Arial" panose="020B0604020202020204" pitchFamily="34" charset="0"/>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Tree>
    <p:extLst>
      <p:ext uri="{BB962C8B-B14F-4D97-AF65-F5344CB8AC3E}">
        <p14:creationId xmlns:p14="http://schemas.microsoft.com/office/powerpoint/2010/main" val="25764062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3719935987"/>
      </p:ext>
    </p:extLst>
  </p:cSld>
  <p:clrMapOvr>
    <a:masterClrMapping/>
  </p:clrMapOvr>
  <p:transition>
    <p:wipe dir="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Tree>
    <p:extLst>
      <p:ext uri="{BB962C8B-B14F-4D97-AF65-F5344CB8AC3E}">
        <p14:creationId xmlns:p14="http://schemas.microsoft.com/office/powerpoint/2010/main" val="366363657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2.jpeg"/><Relationship Id="rId5" Type="http://schemas.openxmlformats.org/officeDocument/2006/relationships/image" Target="../media/image1.jpeg"/><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 name="Snip Single Corner Rectangle 11">
            <a:extLst>
              <a:ext uri="{FF2B5EF4-FFF2-40B4-BE49-F238E27FC236}">
                <a16:creationId xmlns:a16="http://schemas.microsoft.com/office/drawing/2014/main" id="{4CEAFC18-F740-420D-8DA7-68B0EC97C46E}"/>
              </a:ext>
            </a:extLst>
          </p:cNvPr>
          <p:cNvSpPr/>
          <p:nvPr userDrawn="1"/>
        </p:nvSpPr>
        <p:spPr>
          <a:xfrm>
            <a:off x="0" y="6413500"/>
            <a:ext cx="12199938" cy="182563"/>
          </a:xfrm>
          <a:prstGeom prst="snip1Rect">
            <a:avLst/>
          </a:prstGeom>
        </p:spPr>
        <p:style>
          <a:lnRef idx="0">
            <a:schemeClr val="accent3"/>
          </a:lnRef>
          <a:fillRef idx="3">
            <a:schemeClr val="accent3"/>
          </a:fillRef>
          <a:effectRef idx="3">
            <a:schemeClr val="accent3"/>
          </a:effectRef>
          <a:fontRef idx="minor">
            <a:schemeClr val="lt1"/>
          </a:fontRef>
        </p:style>
        <p:txBody>
          <a:bodyPr anchor="ctr"/>
          <a:lstStyle/>
          <a:p>
            <a:pPr algn="ctr">
              <a:defRPr/>
            </a:pPr>
            <a:endParaRPr lang="en-GB">
              <a:solidFill>
                <a:schemeClr val="bg1"/>
              </a:solidFill>
            </a:endParaRPr>
          </a:p>
        </p:txBody>
      </p:sp>
      <p:sp>
        <p:nvSpPr>
          <p:cNvPr id="1027" name="Title Placeholder 1">
            <a:extLst>
              <a:ext uri="{FF2B5EF4-FFF2-40B4-BE49-F238E27FC236}">
                <a16:creationId xmlns:a16="http://schemas.microsoft.com/office/drawing/2014/main" id="{4AFE2B5B-1B45-4E7A-A25D-B141A077B612}"/>
              </a:ext>
            </a:extLst>
          </p:cNvPr>
          <p:cNvSpPr>
            <a:spLocks noGrp="1"/>
          </p:cNvSpPr>
          <p:nvPr>
            <p:ph type="title"/>
          </p:nvPr>
        </p:nvSpPr>
        <p:spPr bwMode="auto">
          <a:xfrm>
            <a:off x="838200" y="560387"/>
            <a:ext cx="10515600" cy="11303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dirty="0"/>
              <a:t>Click to edit Master title style</a:t>
            </a:r>
          </a:p>
        </p:txBody>
      </p:sp>
      <p:sp>
        <p:nvSpPr>
          <p:cNvPr id="1028" name="Text Placeholder 2">
            <a:extLst>
              <a:ext uri="{FF2B5EF4-FFF2-40B4-BE49-F238E27FC236}">
                <a16:creationId xmlns:a16="http://schemas.microsoft.com/office/drawing/2014/main" id="{008F4169-1069-4316-B1D5-466056FF0739}"/>
              </a:ext>
            </a:extLst>
          </p:cNvPr>
          <p:cNvSpPr>
            <a:spLocks noGrp="1"/>
          </p:cNvSpPr>
          <p:nvPr>
            <p:ph type="body" idx="1"/>
          </p:nvPr>
        </p:nvSpPr>
        <p:spPr bwMode="auto">
          <a:xfrm>
            <a:off x="838200" y="1825625"/>
            <a:ext cx="10515600" cy="4351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dirty="0"/>
              <a:t> 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7" name="Snip Single Corner Rectangle 6">
            <a:extLst>
              <a:ext uri="{FF2B5EF4-FFF2-40B4-BE49-F238E27FC236}">
                <a16:creationId xmlns:a16="http://schemas.microsoft.com/office/drawing/2014/main" id="{C220C726-1B32-4CFD-B6FE-8C6E0C6B668C}"/>
              </a:ext>
            </a:extLst>
          </p:cNvPr>
          <p:cNvSpPr/>
          <p:nvPr userDrawn="1"/>
        </p:nvSpPr>
        <p:spPr>
          <a:xfrm>
            <a:off x="-7938" y="1455738"/>
            <a:ext cx="11483976" cy="269875"/>
          </a:xfrm>
          <a:prstGeom prst="snip1Rect">
            <a:avLst/>
          </a:prstGeom>
        </p:spPr>
        <p:style>
          <a:lnRef idx="0">
            <a:schemeClr val="accent6"/>
          </a:lnRef>
          <a:fillRef idx="3">
            <a:schemeClr val="accent6"/>
          </a:fillRef>
          <a:effectRef idx="3">
            <a:schemeClr val="accent6"/>
          </a:effectRef>
          <a:fontRef idx="minor">
            <a:schemeClr val="lt1"/>
          </a:fontRef>
        </p:style>
        <p:txBody>
          <a:bodyPr anchor="ctr"/>
          <a:lstStyle/>
          <a:p>
            <a:pPr algn="ctr">
              <a:defRPr/>
            </a:pPr>
            <a:endParaRPr lang="en-GB">
              <a:solidFill>
                <a:schemeClr val="bg1"/>
              </a:solidFill>
            </a:endParaRPr>
          </a:p>
        </p:txBody>
      </p:sp>
      <p:sp>
        <p:nvSpPr>
          <p:cNvPr id="9" name="TextBox 7">
            <a:extLst>
              <a:ext uri="{FF2B5EF4-FFF2-40B4-BE49-F238E27FC236}">
                <a16:creationId xmlns:a16="http://schemas.microsoft.com/office/drawing/2014/main" id="{ED4BE506-C0F9-461F-89BC-4B3F6F61A38D}"/>
              </a:ext>
            </a:extLst>
          </p:cNvPr>
          <p:cNvSpPr txBox="1">
            <a:spLocks noChangeArrowheads="1"/>
          </p:cNvSpPr>
          <p:nvPr userDrawn="1"/>
        </p:nvSpPr>
        <p:spPr bwMode="auto">
          <a:xfrm>
            <a:off x="11191875" y="6592888"/>
            <a:ext cx="987425"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r>
              <a:rPr lang="en-GB" altLang="en-US" sz="800" dirty="0">
                <a:ln w="0"/>
                <a:latin typeface="Calibri" panose="020F0502020204030204" pitchFamily="34" charset="0"/>
              </a:rPr>
              <a:t>© 3GPP 2023</a:t>
            </a:r>
          </a:p>
        </p:txBody>
      </p:sp>
      <p:pic>
        <p:nvPicPr>
          <p:cNvPr id="1031" name="Picture 1">
            <a:extLst>
              <a:ext uri="{FF2B5EF4-FFF2-40B4-BE49-F238E27FC236}">
                <a16:creationId xmlns:a16="http://schemas.microsoft.com/office/drawing/2014/main" id="{5E9ECA3E-FE52-464F-8707-38070FE65DBF}"/>
              </a:ext>
            </a:extLst>
          </p:cNvPr>
          <p:cNvPicPr>
            <a:picLocks noChangeAspect="1"/>
          </p:cNvPicPr>
          <p:nvPr userDrawn="1"/>
        </p:nvPicPr>
        <p:blipFill>
          <a:blip r:embed="rId5">
            <a:extLst>
              <a:ext uri="{28A0092B-C50C-407E-A947-70E740481C1C}">
                <a14:useLocalDpi xmlns:a14="http://schemas.microsoft.com/office/drawing/2010/main" val="0"/>
              </a:ext>
            </a:extLst>
          </a:blip>
          <a:srcRect/>
          <a:stretch>
            <a:fillRect/>
          </a:stretch>
        </p:blipFill>
        <p:spPr bwMode="auto">
          <a:xfrm>
            <a:off x="9867900" y="476250"/>
            <a:ext cx="1408113" cy="819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4" name="TextBox 2">
            <a:extLst>
              <a:ext uri="{FF2B5EF4-FFF2-40B4-BE49-F238E27FC236}">
                <a16:creationId xmlns:a16="http://schemas.microsoft.com/office/drawing/2014/main" id="{4C62F9F5-7ED7-4782-9DFF-6089C2DCD9EC}"/>
              </a:ext>
            </a:extLst>
          </p:cNvPr>
          <p:cNvSpPr txBox="1">
            <a:spLocks noChangeArrowheads="1"/>
          </p:cNvSpPr>
          <p:nvPr userDrawn="1"/>
        </p:nvSpPr>
        <p:spPr bwMode="auto">
          <a:xfrm>
            <a:off x="11495088" y="6351588"/>
            <a:ext cx="396875" cy="306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defRPr/>
            </a:pPr>
            <a:fld id="{5420701A-B243-422E-826E-78BD4E22F668}" type="slidenum">
              <a:rPr lang="en-GB" altLang="en-US" sz="1400" smtClean="0">
                <a:latin typeface="Calibri" panose="020F0502020204030204" pitchFamily="34" charset="0"/>
              </a:rPr>
              <a:pPr>
                <a:defRPr/>
              </a:pPr>
              <a:t>‹#›</a:t>
            </a:fld>
            <a:endParaRPr lang="en-GB" altLang="en-US" sz="1400">
              <a:latin typeface="Calibri" panose="020F0502020204030204" pitchFamily="34" charset="0"/>
            </a:endParaRPr>
          </a:p>
        </p:txBody>
      </p:sp>
    </p:spTree>
  </p:cSld>
  <p:clrMap bg1="lt1" tx1="dk1" bg2="lt2" tx2="dk2" accent1="accent1" accent2="accent2" accent3="accent3" accent4="accent4" accent5="accent5" accent6="accent6" hlink="hlink" folHlink="folHlink"/>
  <p:sldLayoutIdLst>
    <p:sldLayoutId id="2147485163" r:id="rId1"/>
    <p:sldLayoutId id="2147485161" r:id="rId2"/>
    <p:sldLayoutId id="2147485162" r:id="rId3"/>
  </p:sldLayoutIdLst>
  <p:transition>
    <p:wipe dir="r"/>
  </p:transition>
  <p:hf hdr="0" ftr="0"/>
  <p:txStyles>
    <p:title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p:titleStyle>
    <p:bodyStyle>
      <a:lvl1pPr marL="228600" indent="-228600" algn="l" rtl="0" eaLnBrk="0" fontAlgn="base" hangingPunct="0">
        <a:lnSpc>
          <a:spcPct val="90000"/>
        </a:lnSpc>
        <a:spcBef>
          <a:spcPts val="1000"/>
        </a:spcBef>
        <a:spcAft>
          <a:spcPct val="0"/>
        </a:spcAft>
        <a:buBlip>
          <a:blip r:embed="rId6"/>
        </a:buBlip>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Clr>
          <a:srgbClr val="C00000"/>
        </a:buClr>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hyperlink" Target="file:///C:\Users\sama\Desktop\3GPP_local\Docs\S2-2506576.zip" TargetMode="External"/><Relationship Id="rId3" Type="http://schemas.openxmlformats.org/officeDocument/2006/relationships/hyperlink" Target="file:///C:\Users\sama\Desktop\3GPP_local\Docs\S2-2506494.zip" TargetMode="External"/><Relationship Id="rId7" Type="http://schemas.openxmlformats.org/officeDocument/2006/relationships/hyperlink" Target="file:///C:\Users\sama\Desktop\3GPP_local\Docs\S2-2507207.zip" TargetMode="External"/><Relationship Id="rId2" Type="http://schemas.openxmlformats.org/officeDocument/2006/relationships/hyperlink" Target="file:///C:\Users\sama\Desktop\3GPP_local\Docs\S2-2507056.zip" TargetMode="External"/><Relationship Id="rId1" Type="http://schemas.openxmlformats.org/officeDocument/2006/relationships/slideLayout" Target="../slideLayouts/slideLayout2.xml"/><Relationship Id="rId6" Type="http://schemas.openxmlformats.org/officeDocument/2006/relationships/hyperlink" Target="file:///C:\Users\sama\Desktop\3GPP_local\Docs\S2-2507053.zip" TargetMode="External"/><Relationship Id="rId5" Type="http://schemas.openxmlformats.org/officeDocument/2006/relationships/hyperlink" Target="file:///C:\Users\sama\Desktop\3GPP_local\Docs\S2-2506322.zip" TargetMode="External"/><Relationship Id="rId4" Type="http://schemas.openxmlformats.org/officeDocument/2006/relationships/hyperlink" Target="file:///C:\Users\sama\Desktop\3GPP_local\Docs\S2-2506636.zip"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a:extLst>
              <a:ext uri="{FF2B5EF4-FFF2-40B4-BE49-F238E27FC236}">
                <a16:creationId xmlns:a16="http://schemas.microsoft.com/office/drawing/2014/main" id="{6BFCA172-672F-4297-B767-9F7EDE373FA1}"/>
              </a:ext>
            </a:extLst>
          </p:cNvPr>
          <p:cNvSpPr>
            <a:spLocks noGrp="1"/>
          </p:cNvSpPr>
          <p:nvPr>
            <p:ph type="title"/>
          </p:nvPr>
        </p:nvSpPr>
        <p:spPr>
          <a:xfrm>
            <a:off x="1007364" y="2032535"/>
            <a:ext cx="10177272" cy="1634691"/>
          </a:xfrm>
        </p:spPr>
        <p:txBody>
          <a:bodyPr/>
          <a:lstStyle/>
          <a:p>
            <a:pPr algn="ctr" eaLnBrk="1" hangingPunct="1"/>
            <a:r>
              <a:rPr lang="en-GB" sz="4800" b="1" dirty="0"/>
              <a:t>SA2#170 FS_6G_ARC</a:t>
            </a:r>
            <a:br>
              <a:rPr lang="en-GB" sz="4400" dirty="0"/>
            </a:br>
            <a:r>
              <a:rPr lang="en-GB" sz="4400" dirty="0"/>
              <a:t>(Drafting#1)</a:t>
            </a:r>
            <a:endParaRPr lang="en-GB" altLang="en-US" sz="4400" dirty="0"/>
          </a:p>
        </p:txBody>
      </p:sp>
      <p:sp>
        <p:nvSpPr>
          <p:cNvPr id="2" name="Title 1">
            <a:extLst>
              <a:ext uri="{FF2B5EF4-FFF2-40B4-BE49-F238E27FC236}">
                <a16:creationId xmlns:a16="http://schemas.microsoft.com/office/drawing/2014/main" id="{ADA7EBB1-4FAE-A85E-B59E-ACB9970CAA2F}"/>
              </a:ext>
            </a:extLst>
          </p:cNvPr>
          <p:cNvSpPr txBox="1">
            <a:spLocks/>
          </p:cNvSpPr>
          <p:nvPr/>
        </p:nvSpPr>
        <p:spPr bwMode="auto">
          <a:xfrm>
            <a:off x="691896" y="4378693"/>
            <a:ext cx="10177272" cy="14357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lvl1pPr algn="l" rtl="0" eaLnBrk="0" fontAlgn="base" hangingPunct="0">
              <a:lnSpc>
                <a:spcPct val="90000"/>
              </a:lnSpc>
              <a:spcBef>
                <a:spcPct val="0"/>
              </a:spcBef>
              <a:spcAft>
                <a:spcPct val="0"/>
              </a:spcAft>
              <a:defRPr sz="60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a:lstStyle>
          <a:p>
            <a:pPr algn="ctr" eaLnBrk="1" hangingPunct="1"/>
            <a:r>
              <a:rPr lang="en-GB" sz="2400" b="1" dirty="0"/>
              <a:t>Rapporteurs:</a:t>
            </a:r>
          </a:p>
          <a:p>
            <a:pPr algn="ctr" eaLnBrk="1" hangingPunct="1"/>
            <a:r>
              <a:rPr lang="en-GB" altLang="en-US" sz="2400" b="1" dirty="0"/>
              <a:t>Malla Reddy Sama (NTT DOCOMO)</a:t>
            </a:r>
          </a:p>
          <a:p>
            <a:pPr algn="ctr" eaLnBrk="1" hangingPunct="1"/>
            <a:r>
              <a:rPr lang="en-GB" altLang="en-US" sz="2400" b="1" dirty="0"/>
              <a:t>Stefan Rommer (Ericsson)</a:t>
            </a:r>
          </a:p>
          <a:p>
            <a:pPr algn="ctr" eaLnBrk="1" hangingPunct="1"/>
            <a:endParaRPr lang="en-GB" altLang="en-US" sz="2400" b="1" dirty="0"/>
          </a:p>
        </p:txBody>
      </p:sp>
      <p:pic>
        <p:nvPicPr>
          <p:cNvPr id="1026" name="Picture 2">
            <a:extLst>
              <a:ext uri="{FF2B5EF4-FFF2-40B4-BE49-F238E27FC236}">
                <a16:creationId xmlns:a16="http://schemas.microsoft.com/office/drawing/2014/main" id="{74619B3B-05FF-8653-E743-B794CEF3A40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01901" y="100583"/>
            <a:ext cx="1682931" cy="1308947"/>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ransition>
    <p:wipe dir="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1F16E3-AAE7-DF6F-709F-04688CD6EA58}"/>
              </a:ext>
            </a:extLst>
          </p:cNvPr>
          <p:cNvSpPr>
            <a:spLocks noGrp="1"/>
          </p:cNvSpPr>
          <p:nvPr>
            <p:ph type="title"/>
          </p:nvPr>
        </p:nvSpPr>
        <p:spPr/>
        <p:txBody>
          <a:bodyPr/>
          <a:lstStyle/>
          <a:p>
            <a:r>
              <a:rPr lang="en-GB" dirty="0"/>
              <a:t>Agenda</a:t>
            </a:r>
            <a:endParaRPr lang="en-DE" dirty="0"/>
          </a:p>
        </p:txBody>
      </p:sp>
      <p:sp>
        <p:nvSpPr>
          <p:cNvPr id="3" name="Content Placeholder 2">
            <a:extLst>
              <a:ext uri="{FF2B5EF4-FFF2-40B4-BE49-F238E27FC236}">
                <a16:creationId xmlns:a16="http://schemas.microsoft.com/office/drawing/2014/main" id="{E6ABAD3F-6CBA-3577-E9D6-37403FEC235A}"/>
              </a:ext>
            </a:extLst>
          </p:cNvPr>
          <p:cNvSpPr>
            <a:spLocks noGrp="1"/>
          </p:cNvSpPr>
          <p:nvPr>
            <p:ph idx="1"/>
          </p:nvPr>
        </p:nvSpPr>
        <p:spPr/>
        <p:txBody>
          <a:bodyPr/>
          <a:lstStyle/>
          <a:p>
            <a:r>
              <a:rPr lang="en-GB" dirty="0"/>
              <a:t>Sync on </a:t>
            </a:r>
            <a:r>
              <a:rPr lang="en-GB" dirty="0" err="1"/>
              <a:t>tdoc</a:t>
            </a:r>
            <a:r>
              <a:rPr lang="en-GB" dirty="0"/>
              <a:t> handling as shared by the pen-holders on the reflector.</a:t>
            </a:r>
          </a:p>
          <a:p>
            <a:r>
              <a:rPr lang="en-GB" dirty="0" err="1"/>
              <a:t>Tdoc</a:t>
            </a:r>
            <a:r>
              <a:rPr lang="en-GB" dirty="0"/>
              <a:t> handling (see in next slides): To make our drafting sessions effective and inclusive, we kindly ask for your support</a:t>
            </a:r>
          </a:p>
          <a:p>
            <a:pPr lvl="1"/>
            <a:r>
              <a:rPr lang="en-GB" b="1" dirty="0"/>
              <a:t>For presenters</a:t>
            </a:r>
            <a:r>
              <a:rPr lang="en-GB" dirty="0"/>
              <a:t>: Please keep presentations </a:t>
            </a:r>
            <a:r>
              <a:rPr lang="en-GB" b="1" dirty="0"/>
              <a:t>brief and to the point</a:t>
            </a:r>
            <a:r>
              <a:rPr lang="en-GB" dirty="0"/>
              <a:t>. The goal is to allow more time for constructive discussion rather than walking us through every detail on the </a:t>
            </a:r>
            <a:r>
              <a:rPr lang="en-GB" dirty="0" err="1"/>
              <a:t>tdoc</a:t>
            </a:r>
            <a:r>
              <a:rPr lang="en-GB" dirty="0"/>
              <a:t>. </a:t>
            </a:r>
          </a:p>
          <a:p>
            <a:pPr lvl="1"/>
            <a:r>
              <a:rPr lang="en-GB" b="1" dirty="0"/>
              <a:t>For commenters</a:t>
            </a:r>
            <a:r>
              <a:rPr lang="en-GB" dirty="0"/>
              <a:t>: We kindly ask that comments focus on the main aspects such as concern (objections) or suggested changes. Please try to avoid going in circles or adding unnecessary detail, and we kindly ask everyone to keep interventions concise, so that the majority of participants have the opportunity to comment. </a:t>
            </a:r>
          </a:p>
          <a:p>
            <a:pPr marL="457200" lvl="1" indent="0">
              <a:buNone/>
            </a:pPr>
            <a:r>
              <a:rPr lang="en-GB" dirty="0"/>
              <a:t> (Think of it as “espresso-style” comments: short, strong, and energizing ☕🙂)</a:t>
            </a:r>
          </a:p>
          <a:p>
            <a:pPr lvl="1"/>
            <a:endParaRPr lang="en-DE" dirty="0"/>
          </a:p>
        </p:txBody>
      </p:sp>
    </p:spTree>
    <p:extLst>
      <p:ext uri="{BB962C8B-B14F-4D97-AF65-F5344CB8AC3E}">
        <p14:creationId xmlns:p14="http://schemas.microsoft.com/office/powerpoint/2010/main" val="470770177"/>
      </p:ext>
    </p:extLst>
  </p:cSld>
  <p:clrMapOvr>
    <a:masterClrMapping/>
  </p:clrMapOvr>
  <p:transition>
    <p:wipe dir="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8DC798-06AB-5308-CEF1-BC0D1130C659}"/>
              </a:ext>
            </a:extLst>
          </p:cNvPr>
          <p:cNvSpPr>
            <a:spLocks noGrp="1"/>
          </p:cNvSpPr>
          <p:nvPr>
            <p:ph type="title"/>
          </p:nvPr>
        </p:nvSpPr>
        <p:spPr/>
        <p:txBody>
          <a:bodyPr/>
          <a:lstStyle/>
          <a:p>
            <a:r>
              <a:rPr lang="en-GB" dirty="0"/>
              <a:t>Drafting </a:t>
            </a:r>
            <a:r>
              <a:rPr lang="en-GB" dirty="0" err="1"/>
              <a:t>tdoc</a:t>
            </a:r>
            <a:r>
              <a:rPr lang="en-GB" dirty="0"/>
              <a:t> list</a:t>
            </a:r>
            <a:endParaRPr lang="en-DE" dirty="0"/>
          </a:p>
        </p:txBody>
      </p:sp>
      <p:graphicFrame>
        <p:nvGraphicFramePr>
          <p:cNvPr id="5" name="Content Placeholder 4">
            <a:extLst>
              <a:ext uri="{FF2B5EF4-FFF2-40B4-BE49-F238E27FC236}">
                <a16:creationId xmlns:a16="http://schemas.microsoft.com/office/drawing/2014/main" id="{63AA39ED-9E7D-8343-48B4-05310FEF875F}"/>
              </a:ext>
            </a:extLst>
          </p:cNvPr>
          <p:cNvGraphicFramePr>
            <a:graphicFrameLocks noGrp="1"/>
          </p:cNvGraphicFramePr>
          <p:nvPr>
            <p:ph idx="1"/>
            <p:extLst>
              <p:ext uri="{D42A27DB-BD31-4B8C-83A1-F6EECF244321}">
                <p14:modId xmlns:p14="http://schemas.microsoft.com/office/powerpoint/2010/main" val="1045540884"/>
              </p:ext>
            </p:extLst>
          </p:nvPr>
        </p:nvGraphicFramePr>
        <p:xfrm>
          <a:off x="411480" y="1821533"/>
          <a:ext cx="11402569" cy="1607467"/>
        </p:xfrm>
        <a:graphic>
          <a:graphicData uri="http://schemas.openxmlformats.org/drawingml/2006/table">
            <a:tbl>
              <a:tblPr firstRow="1" firstCol="1" bandRow="1"/>
              <a:tblGrid>
                <a:gridCol w="719539">
                  <a:extLst>
                    <a:ext uri="{9D8B030D-6E8A-4147-A177-3AD203B41FA5}">
                      <a16:colId xmlns:a16="http://schemas.microsoft.com/office/drawing/2014/main" val="1223556358"/>
                    </a:ext>
                  </a:extLst>
                </a:gridCol>
                <a:gridCol w="863446">
                  <a:extLst>
                    <a:ext uri="{9D8B030D-6E8A-4147-A177-3AD203B41FA5}">
                      <a16:colId xmlns:a16="http://schemas.microsoft.com/office/drawing/2014/main" val="4061214406"/>
                    </a:ext>
                  </a:extLst>
                </a:gridCol>
                <a:gridCol w="839744">
                  <a:extLst>
                    <a:ext uri="{9D8B030D-6E8A-4147-A177-3AD203B41FA5}">
                      <a16:colId xmlns:a16="http://schemas.microsoft.com/office/drawing/2014/main" val="3052900139"/>
                    </a:ext>
                  </a:extLst>
                </a:gridCol>
                <a:gridCol w="643352">
                  <a:extLst>
                    <a:ext uri="{9D8B030D-6E8A-4147-A177-3AD203B41FA5}">
                      <a16:colId xmlns:a16="http://schemas.microsoft.com/office/drawing/2014/main" val="1971713419"/>
                    </a:ext>
                  </a:extLst>
                </a:gridCol>
                <a:gridCol w="3119410">
                  <a:extLst>
                    <a:ext uri="{9D8B030D-6E8A-4147-A177-3AD203B41FA5}">
                      <a16:colId xmlns:a16="http://schemas.microsoft.com/office/drawing/2014/main" val="2595227919"/>
                    </a:ext>
                  </a:extLst>
                </a:gridCol>
                <a:gridCol w="1560129">
                  <a:extLst>
                    <a:ext uri="{9D8B030D-6E8A-4147-A177-3AD203B41FA5}">
                      <a16:colId xmlns:a16="http://schemas.microsoft.com/office/drawing/2014/main" val="792251120"/>
                    </a:ext>
                  </a:extLst>
                </a:gridCol>
                <a:gridCol w="321677">
                  <a:extLst>
                    <a:ext uri="{9D8B030D-6E8A-4147-A177-3AD203B41FA5}">
                      <a16:colId xmlns:a16="http://schemas.microsoft.com/office/drawing/2014/main" val="510591012"/>
                    </a:ext>
                  </a:extLst>
                </a:gridCol>
                <a:gridCol w="1343421">
                  <a:extLst>
                    <a:ext uri="{9D8B030D-6E8A-4147-A177-3AD203B41FA5}">
                      <a16:colId xmlns:a16="http://schemas.microsoft.com/office/drawing/2014/main" val="3614485819"/>
                    </a:ext>
                  </a:extLst>
                </a:gridCol>
                <a:gridCol w="1991851">
                  <a:extLst>
                    <a:ext uri="{9D8B030D-6E8A-4147-A177-3AD203B41FA5}">
                      <a16:colId xmlns:a16="http://schemas.microsoft.com/office/drawing/2014/main" val="2015692415"/>
                    </a:ext>
                  </a:extLst>
                </a:gridCol>
              </a:tblGrid>
              <a:tr h="404571">
                <a:tc>
                  <a:txBody>
                    <a:bodyPr/>
                    <a:lstStyle/>
                    <a:p>
                      <a:pPr>
                        <a:buNone/>
                      </a:pPr>
                      <a:r>
                        <a:rPr lang="en-GB" sz="1200">
                          <a:solidFill>
                            <a:srgbClr val="000000"/>
                          </a:solidFill>
                          <a:effectLst/>
                          <a:latin typeface="Arial" panose="020B0604020202020204" pitchFamily="34" charset="0"/>
                          <a:ea typeface="Times New Roman" panose="02020603050405020304" pitchFamily="18" charset="0"/>
                          <a:cs typeface="Arial" panose="020B0604020202020204" pitchFamily="34" charset="0"/>
                        </a:rPr>
                        <a:t>20.6.1.2</a:t>
                      </a:r>
                      <a:endParaRPr lang="en-DE" sz="1400">
                        <a:effectLst/>
                        <a:latin typeface="Arial" panose="020B0604020202020204" pitchFamily="34" charset="0"/>
                        <a:ea typeface="DengXian" panose="02010600030101010101" pitchFamily="2" charset="-122"/>
                        <a:cs typeface="Times New Roman" panose="02020603050405020304" pitchFamily="18" charset="0"/>
                      </a:endParaRPr>
                    </a:p>
                  </a:txBody>
                  <a:tcPr marL="5862" marR="5862" marT="5862" marB="5862">
                    <a:lnL>
                      <a:noFill/>
                    </a:lnL>
                    <a:lnR>
                      <a:noFill/>
                    </a:lnR>
                    <a:lnT>
                      <a:noFill/>
                    </a:lnT>
                    <a:lnB>
                      <a:noFill/>
                    </a:lnB>
                    <a:solidFill>
                      <a:srgbClr val="FFFFFF"/>
                    </a:solidFill>
                  </a:tcPr>
                </a:tc>
                <a:tc>
                  <a:txBody>
                    <a:bodyPr/>
                    <a:lstStyle/>
                    <a:p>
                      <a:pPr>
                        <a:buNone/>
                      </a:pPr>
                      <a:r>
                        <a:rPr lang="en-GB" sz="1200" b="1" u="sng">
                          <a:solidFill>
                            <a:srgbClr val="000000"/>
                          </a:solidFill>
                          <a:effectLst/>
                          <a:latin typeface="Arial" panose="020B0604020202020204" pitchFamily="34" charset="0"/>
                          <a:ea typeface="Times New Roman" panose="02020603050405020304" pitchFamily="18" charset="0"/>
                          <a:cs typeface="Arial" panose="020B0604020202020204" pitchFamily="34" charset="0"/>
                          <a:hlinkClick r:id="rId2" action="ppaction://hlinkfile"/>
                        </a:rPr>
                        <a:t>S2-2507056</a:t>
                      </a:r>
                      <a:endParaRPr lang="en-DE" sz="1400">
                        <a:effectLst/>
                        <a:latin typeface="Arial" panose="020B0604020202020204" pitchFamily="34" charset="0"/>
                        <a:ea typeface="DengXian" panose="02010600030101010101" pitchFamily="2" charset="-122"/>
                        <a:cs typeface="Times New Roman" panose="02020603050405020304" pitchFamily="18" charset="0"/>
                      </a:endParaRPr>
                    </a:p>
                  </a:txBody>
                  <a:tcPr marL="5862" marR="5862" marT="5862" marB="5862">
                    <a:lnL>
                      <a:noFill/>
                    </a:lnL>
                    <a:lnR>
                      <a:noFill/>
                    </a:lnR>
                    <a:lnT>
                      <a:noFill/>
                    </a:lnT>
                    <a:lnB>
                      <a:noFill/>
                    </a:lnB>
                    <a:solidFill>
                      <a:srgbClr val="FFFFFF"/>
                    </a:solidFill>
                  </a:tcPr>
                </a:tc>
                <a:tc>
                  <a:txBody>
                    <a:bodyPr/>
                    <a:lstStyle/>
                    <a:p>
                      <a:pPr>
                        <a:buNone/>
                      </a:pPr>
                      <a:r>
                        <a:rPr lang="en-GB" sz="1200">
                          <a:solidFill>
                            <a:srgbClr val="000000"/>
                          </a:solidFill>
                          <a:effectLst/>
                          <a:latin typeface="Arial" panose="020B0604020202020204" pitchFamily="34" charset="0"/>
                          <a:ea typeface="Times New Roman" panose="02020603050405020304" pitchFamily="18" charset="0"/>
                          <a:cs typeface="Arial" panose="020B0604020202020204" pitchFamily="34" charset="0"/>
                        </a:rPr>
                        <a:t>P-CR</a:t>
                      </a:r>
                      <a:endParaRPr lang="en-DE" sz="1400">
                        <a:effectLst/>
                        <a:latin typeface="Arial" panose="020B0604020202020204" pitchFamily="34" charset="0"/>
                        <a:ea typeface="DengXian" panose="02010600030101010101" pitchFamily="2" charset="-122"/>
                        <a:cs typeface="Times New Roman" panose="02020603050405020304" pitchFamily="18" charset="0"/>
                      </a:endParaRPr>
                    </a:p>
                  </a:txBody>
                  <a:tcPr marL="5862" marR="5862" marT="5862" marB="5862">
                    <a:lnL>
                      <a:noFill/>
                    </a:lnL>
                    <a:lnR>
                      <a:noFill/>
                    </a:lnR>
                    <a:lnT>
                      <a:noFill/>
                    </a:lnT>
                    <a:lnB>
                      <a:noFill/>
                    </a:lnB>
                    <a:solidFill>
                      <a:srgbClr val="FFFFFF"/>
                    </a:solidFill>
                  </a:tcPr>
                </a:tc>
                <a:tc>
                  <a:txBody>
                    <a:bodyPr/>
                    <a:lstStyle/>
                    <a:p>
                      <a:pPr>
                        <a:buNone/>
                      </a:pPr>
                      <a:r>
                        <a:rPr lang="en-GB" sz="1200">
                          <a:solidFill>
                            <a:srgbClr val="000000"/>
                          </a:solidFill>
                          <a:effectLst/>
                          <a:latin typeface="Arial" panose="020B0604020202020204" pitchFamily="34" charset="0"/>
                          <a:ea typeface="Times New Roman" panose="02020603050405020304" pitchFamily="18" charset="0"/>
                          <a:cs typeface="Arial" panose="020B0604020202020204" pitchFamily="34" charset="0"/>
                        </a:rPr>
                        <a:t>Approval</a:t>
                      </a:r>
                      <a:endParaRPr lang="en-DE" sz="1400">
                        <a:effectLst/>
                        <a:latin typeface="Arial" panose="020B0604020202020204" pitchFamily="34" charset="0"/>
                        <a:ea typeface="DengXian" panose="02010600030101010101" pitchFamily="2" charset="-122"/>
                        <a:cs typeface="Times New Roman" panose="02020603050405020304" pitchFamily="18" charset="0"/>
                      </a:endParaRPr>
                    </a:p>
                  </a:txBody>
                  <a:tcPr marL="5862" marR="5862" marT="5862" marB="5862">
                    <a:lnL>
                      <a:noFill/>
                    </a:lnL>
                    <a:lnR>
                      <a:noFill/>
                    </a:lnR>
                    <a:lnT>
                      <a:noFill/>
                    </a:lnT>
                    <a:lnB>
                      <a:noFill/>
                    </a:lnB>
                    <a:solidFill>
                      <a:srgbClr val="FFFFFF"/>
                    </a:solidFill>
                  </a:tcPr>
                </a:tc>
                <a:tc>
                  <a:txBody>
                    <a:bodyPr/>
                    <a:lstStyle/>
                    <a:p>
                      <a:pPr>
                        <a:buNone/>
                      </a:pPr>
                      <a:r>
                        <a:rPr lang="en-GB" sz="1200">
                          <a:solidFill>
                            <a:srgbClr val="000000"/>
                          </a:solidFill>
                          <a:effectLst/>
                          <a:latin typeface="Arial" panose="020B0604020202020204" pitchFamily="34" charset="0"/>
                          <a:ea typeface="Times New Roman" panose="02020603050405020304" pitchFamily="18" charset="0"/>
                          <a:cs typeface="Arial" panose="020B0604020202020204" pitchFamily="34" charset="0"/>
                        </a:rPr>
                        <a:t>23.801-01: [WT#1.2, all topics] Work task 1.2 Resiliency scope</a:t>
                      </a:r>
                      <a:endParaRPr lang="en-DE" sz="1400">
                        <a:effectLst/>
                        <a:latin typeface="Arial" panose="020B0604020202020204" pitchFamily="34" charset="0"/>
                        <a:ea typeface="DengXian" panose="02010600030101010101" pitchFamily="2" charset="-122"/>
                        <a:cs typeface="Times New Roman" panose="02020603050405020304" pitchFamily="18" charset="0"/>
                      </a:endParaRPr>
                    </a:p>
                  </a:txBody>
                  <a:tcPr marL="5862" marR="5862" marT="5862" marB="5862">
                    <a:lnL>
                      <a:noFill/>
                    </a:lnL>
                    <a:lnR>
                      <a:noFill/>
                    </a:lnR>
                    <a:lnT>
                      <a:noFill/>
                    </a:lnT>
                    <a:lnB>
                      <a:noFill/>
                    </a:lnB>
                    <a:solidFill>
                      <a:srgbClr val="FFFFFF"/>
                    </a:solidFill>
                  </a:tcPr>
                </a:tc>
                <a:tc>
                  <a:txBody>
                    <a:bodyPr/>
                    <a:lstStyle/>
                    <a:p>
                      <a:pPr>
                        <a:buNone/>
                      </a:pPr>
                      <a:r>
                        <a:rPr lang="en-GB" sz="1200">
                          <a:solidFill>
                            <a:srgbClr val="000000"/>
                          </a:solidFill>
                          <a:effectLst/>
                          <a:latin typeface="Arial" panose="020B0604020202020204" pitchFamily="34" charset="0"/>
                          <a:ea typeface="Times New Roman" panose="02020603050405020304" pitchFamily="18" charset="0"/>
                          <a:cs typeface="Arial" panose="020B0604020202020204" pitchFamily="34" charset="0"/>
                        </a:rPr>
                        <a:t>Nokia</a:t>
                      </a:r>
                      <a:endParaRPr lang="en-DE" sz="1400">
                        <a:effectLst/>
                        <a:latin typeface="Arial" panose="020B0604020202020204" pitchFamily="34" charset="0"/>
                        <a:ea typeface="DengXian" panose="02010600030101010101" pitchFamily="2" charset="-122"/>
                        <a:cs typeface="Times New Roman" panose="02020603050405020304" pitchFamily="18" charset="0"/>
                      </a:endParaRPr>
                    </a:p>
                  </a:txBody>
                  <a:tcPr marL="5862" marR="5862" marT="5862" marB="5862">
                    <a:lnL>
                      <a:noFill/>
                    </a:lnL>
                    <a:lnR>
                      <a:noFill/>
                    </a:lnR>
                    <a:lnT>
                      <a:noFill/>
                    </a:lnT>
                    <a:lnB>
                      <a:noFill/>
                    </a:lnB>
                    <a:solidFill>
                      <a:srgbClr val="FFFFFF"/>
                    </a:solidFill>
                  </a:tcPr>
                </a:tc>
                <a:tc>
                  <a:txBody>
                    <a:bodyPr/>
                    <a:lstStyle/>
                    <a:p>
                      <a:pPr>
                        <a:buNone/>
                      </a:pPr>
                      <a:r>
                        <a:rPr lang="en-GB" sz="1200">
                          <a:solidFill>
                            <a:srgbClr val="000000"/>
                          </a:solidFill>
                          <a:effectLst/>
                          <a:latin typeface="Arial" panose="020B0604020202020204" pitchFamily="34" charset="0"/>
                          <a:ea typeface="Times New Roman" panose="02020603050405020304" pitchFamily="18" charset="0"/>
                          <a:cs typeface="Arial" panose="020B0604020202020204" pitchFamily="34" charset="0"/>
                        </a:rPr>
                        <a:t>Rel-20</a:t>
                      </a:r>
                      <a:endParaRPr lang="en-DE" sz="1400">
                        <a:effectLst/>
                        <a:latin typeface="Arial" panose="020B0604020202020204" pitchFamily="34" charset="0"/>
                        <a:ea typeface="DengXian" panose="02010600030101010101" pitchFamily="2" charset="-122"/>
                        <a:cs typeface="Times New Roman" panose="02020603050405020304" pitchFamily="18" charset="0"/>
                      </a:endParaRPr>
                    </a:p>
                  </a:txBody>
                  <a:tcPr marL="5862" marR="5862" marT="5862" marB="5862">
                    <a:lnL>
                      <a:noFill/>
                    </a:lnL>
                    <a:lnR>
                      <a:noFill/>
                    </a:lnR>
                    <a:lnT>
                      <a:noFill/>
                    </a:lnT>
                    <a:lnB>
                      <a:noFill/>
                    </a:lnB>
                    <a:solidFill>
                      <a:srgbClr val="FFFFFF"/>
                    </a:solidFill>
                  </a:tcPr>
                </a:tc>
                <a:tc>
                  <a:txBody>
                    <a:bodyPr/>
                    <a:lstStyle/>
                    <a:p>
                      <a:pPr>
                        <a:buNone/>
                      </a:pPr>
                      <a:r>
                        <a:rPr lang="en-GB" sz="1200">
                          <a:solidFill>
                            <a:srgbClr val="000000"/>
                          </a:solidFill>
                          <a:effectLst/>
                          <a:latin typeface="Arial" panose="020B0604020202020204" pitchFamily="34" charset="0"/>
                          <a:ea typeface="Times New Roman" panose="02020603050405020304" pitchFamily="18" charset="0"/>
                          <a:cs typeface="Arial" panose="020B0604020202020204" pitchFamily="34" charset="0"/>
                        </a:rPr>
                        <a:t>FS_6G_ARC</a:t>
                      </a:r>
                      <a:endParaRPr lang="en-DE" sz="1400">
                        <a:effectLst/>
                        <a:latin typeface="Arial" panose="020B0604020202020204" pitchFamily="34" charset="0"/>
                        <a:ea typeface="DengXian" panose="02010600030101010101" pitchFamily="2" charset="-122"/>
                        <a:cs typeface="Times New Roman" panose="02020603050405020304" pitchFamily="18" charset="0"/>
                      </a:endParaRPr>
                    </a:p>
                  </a:txBody>
                  <a:tcPr marL="5862" marR="5862" marT="5862" marB="5862">
                    <a:lnL>
                      <a:noFill/>
                    </a:lnL>
                    <a:lnR>
                      <a:noFill/>
                    </a:lnR>
                    <a:lnT>
                      <a:noFill/>
                    </a:lnT>
                    <a:lnB>
                      <a:noFill/>
                    </a:lnB>
                    <a:solidFill>
                      <a:srgbClr val="FFFFFF"/>
                    </a:solidFill>
                  </a:tcPr>
                </a:tc>
                <a:tc>
                  <a:txBody>
                    <a:bodyPr/>
                    <a:lstStyle/>
                    <a:p>
                      <a:pPr>
                        <a:buNone/>
                      </a:pPr>
                      <a:r>
                        <a:rPr lang="en-GB" sz="1200" b="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Handle</a:t>
                      </a:r>
                      <a:endParaRPr lang="en-DE" sz="1400">
                        <a:effectLst/>
                        <a:latin typeface="Arial" panose="020B0604020202020204" pitchFamily="34" charset="0"/>
                        <a:ea typeface="DengXian" panose="02010600030101010101" pitchFamily="2" charset="-122"/>
                        <a:cs typeface="Times New Roman" panose="02020603050405020304" pitchFamily="18" charset="0"/>
                      </a:endParaRPr>
                    </a:p>
                  </a:txBody>
                  <a:tcPr marL="5862" marR="5862" marT="5862" marB="5862">
                    <a:lnL>
                      <a:noFill/>
                    </a:lnL>
                    <a:lnR>
                      <a:noFill/>
                    </a:lnR>
                    <a:lnT>
                      <a:noFill/>
                    </a:lnT>
                    <a:lnB>
                      <a:noFill/>
                    </a:lnB>
                    <a:solidFill>
                      <a:srgbClr val="FFFFFF"/>
                    </a:solidFill>
                  </a:tcPr>
                </a:tc>
                <a:extLst>
                  <a:ext uri="{0D108BD9-81ED-4DB2-BD59-A6C34878D82A}">
                    <a16:rowId xmlns:a16="http://schemas.microsoft.com/office/drawing/2014/main" val="679899745"/>
                  </a:ext>
                </a:extLst>
              </a:tr>
              <a:tr h="404571">
                <a:tc>
                  <a:txBody>
                    <a:bodyPr/>
                    <a:lstStyle/>
                    <a:p>
                      <a:pPr>
                        <a:buNone/>
                      </a:pPr>
                      <a:r>
                        <a:rPr lang="en-GB" sz="1200">
                          <a:solidFill>
                            <a:srgbClr val="000000"/>
                          </a:solidFill>
                          <a:effectLst/>
                          <a:latin typeface="Arial" panose="020B0604020202020204" pitchFamily="34" charset="0"/>
                          <a:ea typeface="Times New Roman" panose="02020603050405020304" pitchFamily="18" charset="0"/>
                          <a:cs typeface="Arial" panose="020B0604020202020204" pitchFamily="34" charset="0"/>
                        </a:rPr>
                        <a:t>20.6.0</a:t>
                      </a:r>
                      <a:endParaRPr lang="en-DE" sz="1400">
                        <a:effectLst/>
                        <a:latin typeface="Arial" panose="020B0604020202020204" pitchFamily="34" charset="0"/>
                        <a:ea typeface="DengXian" panose="02010600030101010101" pitchFamily="2" charset="-122"/>
                        <a:cs typeface="Times New Roman" panose="02020603050405020304" pitchFamily="18" charset="0"/>
                      </a:endParaRPr>
                    </a:p>
                  </a:txBody>
                  <a:tcPr marL="5862" marR="5862" marT="5862" marB="5862">
                    <a:lnL>
                      <a:noFill/>
                    </a:lnL>
                    <a:lnR>
                      <a:noFill/>
                    </a:lnR>
                    <a:lnT>
                      <a:noFill/>
                    </a:lnT>
                    <a:lnB>
                      <a:noFill/>
                    </a:lnB>
                    <a:solidFill>
                      <a:srgbClr val="FFFFFF"/>
                    </a:solidFill>
                  </a:tcPr>
                </a:tc>
                <a:tc>
                  <a:txBody>
                    <a:bodyPr/>
                    <a:lstStyle/>
                    <a:p>
                      <a:pPr>
                        <a:buNone/>
                      </a:pPr>
                      <a:r>
                        <a:rPr lang="en-GB" sz="1200" b="1" u="sng">
                          <a:solidFill>
                            <a:srgbClr val="000000"/>
                          </a:solidFill>
                          <a:effectLst/>
                          <a:latin typeface="Arial" panose="020B0604020202020204" pitchFamily="34" charset="0"/>
                          <a:ea typeface="Times New Roman" panose="02020603050405020304" pitchFamily="18" charset="0"/>
                          <a:cs typeface="Arial" panose="020B0604020202020204" pitchFamily="34" charset="0"/>
                          <a:hlinkClick r:id="rId3" action="ppaction://hlinkfile"/>
                        </a:rPr>
                        <a:t>S2-2506494</a:t>
                      </a:r>
                      <a:endParaRPr lang="en-DE" sz="1400">
                        <a:effectLst/>
                        <a:latin typeface="Arial" panose="020B0604020202020204" pitchFamily="34" charset="0"/>
                        <a:ea typeface="DengXian" panose="02010600030101010101" pitchFamily="2" charset="-122"/>
                        <a:cs typeface="Times New Roman" panose="02020603050405020304" pitchFamily="18" charset="0"/>
                      </a:endParaRPr>
                    </a:p>
                  </a:txBody>
                  <a:tcPr marL="5862" marR="5862" marT="5862" marB="5862">
                    <a:lnL>
                      <a:noFill/>
                    </a:lnL>
                    <a:lnR>
                      <a:noFill/>
                    </a:lnR>
                    <a:lnT>
                      <a:noFill/>
                    </a:lnT>
                    <a:lnB>
                      <a:noFill/>
                    </a:lnB>
                    <a:solidFill>
                      <a:srgbClr val="FFFFFF"/>
                    </a:solidFill>
                  </a:tcPr>
                </a:tc>
                <a:tc>
                  <a:txBody>
                    <a:bodyPr/>
                    <a:lstStyle/>
                    <a:p>
                      <a:pPr>
                        <a:buNone/>
                      </a:pPr>
                      <a:r>
                        <a:rPr lang="en-GB" sz="1200">
                          <a:solidFill>
                            <a:srgbClr val="000000"/>
                          </a:solidFill>
                          <a:effectLst/>
                          <a:latin typeface="Arial" panose="020B0604020202020204" pitchFamily="34" charset="0"/>
                          <a:ea typeface="Times New Roman" panose="02020603050405020304" pitchFamily="18" charset="0"/>
                          <a:cs typeface="Arial" panose="020B0604020202020204" pitchFamily="34" charset="0"/>
                        </a:rPr>
                        <a:t>P-CR</a:t>
                      </a:r>
                      <a:endParaRPr lang="en-DE" sz="1400">
                        <a:effectLst/>
                        <a:latin typeface="Arial" panose="020B0604020202020204" pitchFamily="34" charset="0"/>
                        <a:ea typeface="DengXian" panose="02010600030101010101" pitchFamily="2" charset="-122"/>
                        <a:cs typeface="Times New Roman" panose="02020603050405020304" pitchFamily="18" charset="0"/>
                      </a:endParaRPr>
                    </a:p>
                  </a:txBody>
                  <a:tcPr marL="5862" marR="5862" marT="5862" marB="5862">
                    <a:lnL>
                      <a:noFill/>
                    </a:lnL>
                    <a:lnR>
                      <a:noFill/>
                    </a:lnR>
                    <a:lnT>
                      <a:noFill/>
                    </a:lnT>
                    <a:lnB>
                      <a:noFill/>
                    </a:lnB>
                    <a:solidFill>
                      <a:srgbClr val="FFFFFF"/>
                    </a:solidFill>
                  </a:tcPr>
                </a:tc>
                <a:tc>
                  <a:txBody>
                    <a:bodyPr/>
                    <a:lstStyle/>
                    <a:p>
                      <a:pPr>
                        <a:buNone/>
                      </a:pPr>
                      <a:r>
                        <a:rPr lang="en-GB" sz="1200">
                          <a:solidFill>
                            <a:srgbClr val="000000"/>
                          </a:solidFill>
                          <a:effectLst/>
                          <a:latin typeface="Arial" panose="020B0604020202020204" pitchFamily="34" charset="0"/>
                          <a:ea typeface="Times New Roman" panose="02020603050405020304" pitchFamily="18" charset="0"/>
                          <a:cs typeface="Arial" panose="020B0604020202020204" pitchFamily="34" charset="0"/>
                        </a:rPr>
                        <a:t>Approval</a:t>
                      </a:r>
                      <a:endParaRPr lang="en-DE" sz="1400">
                        <a:effectLst/>
                        <a:latin typeface="Arial" panose="020B0604020202020204" pitchFamily="34" charset="0"/>
                        <a:ea typeface="DengXian" panose="02010600030101010101" pitchFamily="2" charset="-122"/>
                        <a:cs typeface="Times New Roman" panose="02020603050405020304" pitchFamily="18" charset="0"/>
                      </a:endParaRPr>
                    </a:p>
                  </a:txBody>
                  <a:tcPr marL="5862" marR="5862" marT="5862" marB="5862">
                    <a:lnL>
                      <a:noFill/>
                    </a:lnL>
                    <a:lnR>
                      <a:noFill/>
                    </a:lnR>
                    <a:lnT>
                      <a:noFill/>
                    </a:lnT>
                    <a:lnB>
                      <a:noFill/>
                    </a:lnB>
                    <a:solidFill>
                      <a:srgbClr val="FFFFFF"/>
                    </a:solidFill>
                  </a:tcPr>
                </a:tc>
                <a:tc>
                  <a:txBody>
                    <a:bodyPr/>
                    <a:lstStyle/>
                    <a:p>
                      <a:pPr>
                        <a:buNone/>
                      </a:pPr>
                      <a:r>
                        <a:rPr lang="en-GB" sz="12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23.801-01: [WT#1.x] On energy-related aspects</a:t>
                      </a:r>
                      <a:endParaRPr lang="en-DE" sz="1400" dirty="0">
                        <a:effectLst/>
                        <a:latin typeface="Arial" panose="020B0604020202020204" pitchFamily="34" charset="0"/>
                        <a:ea typeface="DengXian" panose="02010600030101010101" pitchFamily="2" charset="-122"/>
                        <a:cs typeface="Times New Roman" panose="02020603050405020304" pitchFamily="18" charset="0"/>
                      </a:endParaRPr>
                    </a:p>
                  </a:txBody>
                  <a:tcPr marL="5862" marR="5862" marT="5862" marB="5862">
                    <a:lnL>
                      <a:noFill/>
                    </a:lnL>
                    <a:lnR>
                      <a:noFill/>
                    </a:lnR>
                    <a:lnT>
                      <a:noFill/>
                    </a:lnT>
                    <a:lnB>
                      <a:noFill/>
                    </a:lnB>
                    <a:solidFill>
                      <a:srgbClr val="FFFFFF"/>
                    </a:solidFill>
                  </a:tcPr>
                </a:tc>
                <a:tc>
                  <a:txBody>
                    <a:bodyPr/>
                    <a:lstStyle/>
                    <a:p>
                      <a:pPr>
                        <a:buNone/>
                      </a:pPr>
                      <a:r>
                        <a:rPr lang="en-GB" sz="1200">
                          <a:solidFill>
                            <a:srgbClr val="000000"/>
                          </a:solidFill>
                          <a:effectLst/>
                          <a:latin typeface="Arial" panose="020B0604020202020204" pitchFamily="34" charset="0"/>
                          <a:ea typeface="Times New Roman" panose="02020603050405020304" pitchFamily="18" charset="0"/>
                          <a:cs typeface="Arial" panose="020B0604020202020204" pitchFamily="34" charset="0"/>
                        </a:rPr>
                        <a:t>Nokia, NEC</a:t>
                      </a:r>
                      <a:endParaRPr lang="en-DE" sz="1400">
                        <a:effectLst/>
                        <a:latin typeface="Arial" panose="020B0604020202020204" pitchFamily="34" charset="0"/>
                        <a:ea typeface="DengXian" panose="02010600030101010101" pitchFamily="2" charset="-122"/>
                        <a:cs typeface="Times New Roman" panose="02020603050405020304" pitchFamily="18" charset="0"/>
                      </a:endParaRPr>
                    </a:p>
                  </a:txBody>
                  <a:tcPr marL="5862" marR="5862" marT="5862" marB="5862">
                    <a:lnL>
                      <a:noFill/>
                    </a:lnL>
                    <a:lnR>
                      <a:noFill/>
                    </a:lnR>
                    <a:lnT>
                      <a:noFill/>
                    </a:lnT>
                    <a:lnB>
                      <a:noFill/>
                    </a:lnB>
                    <a:solidFill>
                      <a:srgbClr val="FFFFFF"/>
                    </a:solidFill>
                  </a:tcPr>
                </a:tc>
                <a:tc>
                  <a:txBody>
                    <a:bodyPr/>
                    <a:lstStyle/>
                    <a:p>
                      <a:pPr>
                        <a:buNone/>
                      </a:pPr>
                      <a:r>
                        <a:rPr lang="en-GB" sz="1200">
                          <a:solidFill>
                            <a:srgbClr val="000000"/>
                          </a:solidFill>
                          <a:effectLst/>
                          <a:latin typeface="Arial" panose="020B0604020202020204" pitchFamily="34" charset="0"/>
                          <a:ea typeface="Times New Roman" panose="02020603050405020304" pitchFamily="18" charset="0"/>
                          <a:cs typeface="Arial" panose="020B0604020202020204" pitchFamily="34" charset="0"/>
                        </a:rPr>
                        <a:t>Rel-20</a:t>
                      </a:r>
                      <a:endParaRPr lang="en-DE" sz="1400">
                        <a:effectLst/>
                        <a:latin typeface="Arial" panose="020B0604020202020204" pitchFamily="34" charset="0"/>
                        <a:ea typeface="DengXian" panose="02010600030101010101" pitchFamily="2" charset="-122"/>
                        <a:cs typeface="Times New Roman" panose="02020603050405020304" pitchFamily="18" charset="0"/>
                      </a:endParaRPr>
                    </a:p>
                  </a:txBody>
                  <a:tcPr marL="5862" marR="5862" marT="5862" marB="5862">
                    <a:lnL>
                      <a:noFill/>
                    </a:lnL>
                    <a:lnR>
                      <a:noFill/>
                    </a:lnR>
                    <a:lnT>
                      <a:noFill/>
                    </a:lnT>
                    <a:lnB>
                      <a:noFill/>
                    </a:lnB>
                    <a:solidFill>
                      <a:srgbClr val="FFFFFF"/>
                    </a:solidFill>
                  </a:tcPr>
                </a:tc>
                <a:tc>
                  <a:txBody>
                    <a:bodyPr/>
                    <a:lstStyle/>
                    <a:p>
                      <a:pPr>
                        <a:buNone/>
                      </a:pPr>
                      <a:r>
                        <a:rPr lang="en-GB" sz="1200">
                          <a:solidFill>
                            <a:srgbClr val="000000"/>
                          </a:solidFill>
                          <a:effectLst/>
                          <a:latin typeface="Arial" panose="020B0604020202020204" pitchFamily="34" charset="0"/>
                          <a:ea typeface="Times New Roman" panose="02020603050405020304" pitchFamily="18" charset="0"/>
                          <a:cs typeface="Arial" panose="020B0604020202020204" pitchFamily="34" charset="0"/>
                        </a:rPr>
                        <a:t>FS_6G_ARC</a:t>
                      </a:r>
                      <a:endParaRPr lang="en-DE" sz="1400">
                        <a:effectLst/>
                        <a:latin typeface="Arial" panose="020B0604020202020204" pitchFamily="34" charset="0"/>
                        <a:ea typeface="DengXian" panose="02010600030101010101" pitchFamily="2" charset="-122"/>
                        <a:cs typeface="Times New Roman" panose="02020603050405020304" pitchFamily="18" charset="0"/>
                      </a:endParaRPr>
                    </a:p>
                  </a:txBody>
                  <a:tcPr marL="5862" marR="5862" marT="5862" marB="5862">
                    <a:lnL>
                      <a:noFill/>
                    </a:lnL>
                    <a:lnR>
                      <a:noFill/>
                    </a:lnR>
                    <a:lnT>
                      <a:noFill/>
                    </a:lnT>
                    <a:lnB>
                      <a:noFill/>
                    </a:lnB>
                    <a:solidFill>
                      <a:srgbClr val="FFFFFF"/>
                    </a:solidFill>
                  </a:tcPr>
                </a:tc>
                <a:tc>
                  <a:txBody>
                    <a:bodyPr/>
                    <a:lstStyle/>
                    <a:p>
                      <a:pPr>
                        <a:buNone/>
                      </a:pPr>
                      <a:r>
                        <a:rPr lang="en-GB" sz="1200" b="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Handle</a:t>
                      </a:r>
                      <a:endParaRPr lang="en-DE" sz="1400">
                        <a:effectLst/>
                        <a:latin typeface="Arial" panose="020B0604020202020204" pitchFamily="34" charset="0"/>
                        <a:ea typeface="DengXian" panose="02010600030101010101" pitchFamily="2" charset="-122"/>
                        <a:cs typeface="Times New Roman" panose="02020603050405020304" pitchFamily="18" charset="0"/>
                      </a:endParaRPr>
                    </a:p>
                  </a:txBody>
                  <a:tcPr marL="5862" marR="5862" marT="5862" marB="5862">
                    <a:lnL>
                      <a:noFill/>
                    </a:lnL>
                    <a:lnR>
                      <a:noFill/>
                    </a:lnR>
                    <a:lnT>
                      <a:noFill/>
                    </a:lnT>
                    <a:lnB>
                      <a:noFill/>
                    </a:lnB>
                    <a:solidFill>
                      <a:srgbClr val="FFFFFF"/>
                    </a:solidFill>
                  </a:tcPr>
                </a:tc>
                <a:extLst>
                  <a:ext uri="{0D108BD9-81ED-4DB2-BD59-A6C34878D82A}">
                    <a16:rowId xmlns:a16="http://schemas.microsoft.com/office/drawing/2014/main" val="809872784"/>
                  </a:ext>
                </a:extLst>
              </a:tr>
              <a:tr h="798325">
                <a:tc>
                  <a:txBody>
                    <a:bodyPr/>
                    <a:lstStyle/>
                    <a:p>
                      <a:pPr>
                        <a:buNone/>
                      </a:pPr>
                      <a:r>
                        <a:rPr lang="en-GB" sz="12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20.6.0</a:t>
                      </a:r>
                      <a:endParaRPr lang="en-DE" sz="1400" dirty="0">
                        <a:effectLst/>
                        <a:latin typeface="Arial" panose="020B0604020202020204" pitchFamily="34" charset="0"/>
                        <a:ea typeface="DengXian" panose="02010600030101010101" pitchFamily="2" charset="-122"/>
                        <a:cs typeface="Times New Roman" panose="02020603050405020304" pitchFamily="18" charset="0"/>
                      </a:endParaRPr>
                    </a:p>
                  </a:txBody>
                  <a:tcPr marL="5862" marR="5862" marT="5862" marB="5862">
                    <a:lnL>
                      <a:noFill/>
                    </a:lnL>
                    <a:lnR>
                      <a:noFill/>
                    </a:lnR>
                    <a:lnT>
                      <a:noFill/>
                    </a:lnT>
                    <a:lnB>
                      <a:noFill/>
                    </a:lnB>
                    <a:solidFill>
                      <a:srgbClr val="FFFFFF"/>
                    </a:solidFill>
                  </a:tcPr>
                </a:tc>
                <a:tc>
                  <a:txBody>
                    <a:bodyPr/>
                    <a:lstStyle/>
                    <a:p>
                      <a:pPr>
                        <a:buNone/>
                      </a:pPr>
                      <a:r>
                        <a:rPr lang="en-GB" sz="1200" b="1" u="sng">
                          <a:solidFill>
                            <a:srgbClr val="000000"/>
                          </a:solidFill>
                          <a:effectLst/>
                          <a:latin typeface="Arial" panose="020B0604020202020204" pitchFamily="34" charset="0"/>
                          <a:ea typeface="Times New Roman" panose="02020603050405020304" pitchFamily="18" charset="0"/>
                          <a:cs typeface="Arial" panose="020B0604020202020204" pitchFamily="34" charset="0"/>
                          <a:hlinkClick r:id="rId4" action="ppaction://hlinkfile"/>
                        </a:rPr>
                        <a:t>S2-2506636</a:t>
                      </a:r>
                      <a:endParaRPr lang="en-DE" sz="1400">
                        <a:effectLst/>
                        <a:latin typeface="Arial" panose="020B0604020202020204" pitchFamily="34" charset="0"/>
                        <a:ea typeface="DengXian" panose="02010600030101010101" pitchFamily="2" charset="-122"/>
                        <a:cs typeface="Times New Roman" panose="02020603050405020304" pitchFamily="18" charset="0"/>
                      </a:endParaRPr>
                    </a:p>
                  </a:txBody>
                  <a:tcPr marL="5862" marR="5862" marT="5862" marB="5862">
                    <a:lnL>
                      <a:noFill/>
                    </a:lnL>
                    <a:lnR>
                      <a:noFill/>
                    </a:lnR>
                    <a:lnT>
                      <a:noFill/>
                    </a:lnT>
                    <a:lnB>
                      <a:noFill/>
                    </a:lnB>
                    <a:solidFill>
                      <a:srgbClr val="FFFFFF"/>
                    </a:solidFill>
                  </a:tcPr>
                </a:tc>
                <a:tc>
                  <a:txBody>
                    <a:bodyPr/>
                    <a:lstStyle/>
                    <a:p>
                      <a:pPr>
                        <a:buNone/>
                      </a:pPr>
                      <a:r>
                        <a:rPr lang="en-GB" sz="1200">
                          <a:solidFill>
                            <a:srgbClr val="000000"/>
                          </a:solidFill>
                          <a:effectLst/>
                          <a:latin typeface="Arial" panose="020B0604020202020204" pitchFamily="34" charset="0"/>
                          <a:ea typeface="Times New Roman" panose="02020603050405020304" pitchFamily="18" charset="0"/>
                          <a:cs typeface="Arial" panose="020B0604020202020204" pitchFamily="34" charset="0"/>
                        </a:rPr>
                        <a:t>P-CR</a:t>
                      </a:r>
                      <a:endParaRPr lang="en-DE" sz="1400">
                        <a:effectLst/>
                        <a:latin typeface="Arial" panose="020B0604020202020204" pitchFamily="34" charset="0"/>
                        <a:ea typeface="DengXian" panose="02010600030101010101" pitchFamily="2" charset="-122"/>
                        <a:cs typeface="Times New Roman" panose="02020603050405020304" pitchFamily="18" charset="0"/>
                      </a:endParaRPr>
                    </a:p>
                  </a:txBody>
                  <a:tcPr marL="5862" marR="5862" marT="5862" marB="5862">
                    <a:lnL>
                      <a:noFill/>
                    </a:lnL>
                    <a:lnR>
                      <a:noFill/>
                    </a:lnR>
                    <a:lnT>
                      <a:noFill/>
                    </a:lnT>
                    <a:lnB>
                      <a:noFill/>
                    </a:lnB>
                    <a:solidFill>
                      <a:srgbClr val="FFFFFF"/>
                    </a:solidFill>
                  </a:tcPr>
                </a:tc>
                <a:tc>
                  <a:txBody>
                    <a:bodyPr/>
                    <a:lstStyle/>
                    <a:p>
                      <a:pPr>
                        <a:buNone/>
                      </a:pPr>
                      <a:r>
                        <a:rPr lang="en-GB" sz="1200">
                          <a:solidFill>
                            <a:srgbClr val="000000"/>
                          </a:solidFill>
                          <a:effectLst/>
                          <a:latin typeface="Arial" panose="020B0604020202020204" pitchFamily="34" charset="0"/>
                          <a:ea typeface="Times New Roman" panose="02020603050405020304" pitchFamily="18" charset="0"/>
                          <a:cs typeface="Arial" panose="020B0604020202020204" pitchFamily="34" charset="0"/>
                        </a:rPr>
                        <a:t>Approval</a:t>
                      </a:r>
                      <a:endParaRPr lang="en-DE" sz="1400">
                        <a:effectLst/>
                        <a:latin typeface="Arial" panose="020B0604020202020204" pitchFamily="34" charset="0"/>
                        <a:ea typeface="DengXian" panose="02010600030101010101" pitchFamily="2" charset="-122"/>
                        <a:cs typeface="Times New Roman" panose="02020603050405020304" pitchFamily="18" charset="0"/>
                      </a:endParaRPr>
                    </a:p>
                  </a:txBody>
                  <a:tcPr marL="5862" marR="5862" marT="5862" marB="5862">
                    <a:lnL>
                      <a:noFill/>
                    </a:lnL>
                    <a:lnR>
                      <a:noFill/>
                    </a:lnR>
                    <a:lnT>
                      <a:noFill/>
                    </a:lnT>
                    <a:lnB>
                      <a:noFill/>
                    </a:lnB>
                    <a:solidFill>
                      <a:srgbClr val="FFFFFF"/>
                    </a:solidFill>
                  </a:tcPr>
                </a:tc>
                <a:tc>
                  <a:txBody>
                    <a:bodyPr/>
                    <a:lstStyle/>
                    <a:p>
                      <a:pPr>
                        <a:buNone/>
                      </a:pPr>
                      <a:r>
                        <a:rPr lang="en-GB" sz="12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23.801-01: [General aspects, Energy efficiency] End-to-end energy saving and energy efficiency</a:t>
                      </a:r>
                      <a:endParaRPr lang="en-DE" sz="1400" dirty="0">
                        <a:effectLst/>
                        <a:latin typeface="Arial" panose="020B0604020202020204" pitchFamily="34" charset="0"/>
                        <a:ea typeface="DengXian" panose="02010600030101010101" pitchFamily="2" charset="-122"/>
                        <a:cs typeface="Times New Roman" panose="02020603050405020304" pitchFamily="18" charset="0"/>
                      </a:endParaRPr>
                    </a:p>
                  </a:txBody>
                  <a:tcPr marL="5862" marR="5862" marT="5862" marB="5862">
                    <a:lnL>
                      <a:noFill/>
                    </a:lnL>
                    <a:lnR>
                      <a:noFill/>
                    </a:lnR>
                    <a:lnT>
                      <a:noFill/>
                    </a:lnT>
                    <a:lnB>
                      <a:noFill/>
                    </a:lnB>
                    <a:solidFill>
                      <a:srgbClr val="FFFFFF"/>
                    </a:solidFill>
                  </a:tcPr>
                </a:tc>
                <a:tc>
                  <a:txBody>
                    <a:bodyPr/>
                    <a:lstStyle/>
                    <a:p>
                      <a:pPr>
                        <a:buNone/>
                      </a:pPr>
                      <a:r>
                        <a:rPr lang="en-GB" sz="1200">
                          <a:solidFill>
                            <a:srgbClr val="000000"/>
                          </a:solidFill>
                          <a:effectLst/>
                          <a:latin typeface="Arial" panose="020B0604020202020204" pitchFamily="34" charset="0"/>
                          <a:ea typeface="Times New Roman" panose="02020603050405020304" pitchFamily="18" charset="0"/>
                          <a:cs typeface="Arial" panose="020B0604020202020204" pitchFamily="34" charset="0"/>
                        </a:rPr>
                        <a:t>vivo</a:t>
                      </a:r>
                      <a:endParaRPr lang="en-DE" sz="1400">
                        <a:effectLst/>
                        <a:latin typeface="Arial" panose="020B0604020202020204" pitchFamily="34" charset="0"/>
                        <a:ea typeface="DengXian" panose="02010600030101010101" pitchFamily="2" charset="-122"/>
                        <a:cs typeface="Times New Roman" panose="02020603050405020304" pitchFamily="18" charset="0"/>
                      </a:endParaRPr>
                    </a:p>
                  </a:txBody>
                  <a:tcPr marL="5862" marR="5862" marT="5862" marB="5862">
                    <a:lnL>
                      <a:noFill/>
                    </a:lnL>
                    <a:lnR>
                      <a:noFill/>
                    </a:lnR>
                    <a:lnT>
                      <a:noFill/>
                    </a:lnT>
                    <a:lnB>
                      <a:noFill/>
                    </a:lnB>
                    <a:solidFill>
                      <a:srgbClr val="FFFFFF"/>
                    </a:solidFill>
                  </a:tcPr>
                </a:tc>
                <a:tc>
                  <a:txBody>
                    <a:bodyPr/>
                    <a:lstStyle/>
                    <a:p>
                      <a:pPr>
                        <a:buNone/>
                      </a:pPr>
                      <a:r>
                        <a:rPr lang="en-GB" sz="1200">
                          <a:solidFill>
                            <a:srgbClr val="000000"/>
                          </a:solidFill>
                          <a:effectLst/>
                          <a:latin typeface="Arial" panose="020B0604020202020204" pitchFamily="34" charset="0"/>
                          <a:ea typeface="Times New Roman" panose="02020603050405020304" pitchFamily="18" charset="0"/>
                          <a:cs typeface="Arial" panose="020B0604020202020204" pitchFamily="34" charset="0"/>
                        </a:rPr>
                        <a:t>Rel-20</a:t>
                      </a:r>
                      <a:endParaRPr lang="en-DE" sz="1400">
                        <a:effectLst/>
                        <a:latin typeface="Arial" panose="020B0604020202020204" pitchFamily="34" charset="0"/>
                        <a:ea typeface="DengXian" panose="02010600030101010101" pitchFamily="2" charset="-122"/>
                        <a:cs typeface="Times New Roman" panose="02020603050405020304" pitchFamily="18" charset="0"/>
                      </a:endParaRPr>
                    </a:p>
                  </a:txBody>
                  <a:tcPr marL="5862" marR="5862" marT="5862" marB="5862">
                    <a:lnL>
                      <a:noFill/>
                    </a:lnL>
                    <a:lnR>
                      <a:noFill/>
                    </a:lnR>
                    <a:lnT>
                      <a:noFill/>
                    </a:lnT>
                    <a:lnB>
                      <a:noFill/>
                    </a:lnB>
                    <a:solidFill>
                      <a:srgbClr val="FFFFFF"/>
                    </a:solidFill>
                  </a:tcPr>
                </a:tc>
                <a:tc>
                  <a:txBody>
                    <a:bodyPr/>
                    <a:lstStyle/>
                    <a:p>
                      <a:pPr>
                        <a:buNone/>
                      </a:pPr>
                      <a:r>
                        <a:rPr lang="en-GB" sz="1200">
                          <a:solidFill>
                            <a:srgbClr val="000000"/>
                          </a:solidFill>
                          <a:effectLst/>
                          <a:latin typeface="Arial" panose="020B0604020202020204" pitchFamily="34" charset="0"/>
                          <a:ea typeface="Times New Roman" panose="02020603050405020304" pitchFamily="18" charset="0"/>
                          <a:cs typeface="Arial" panose="020B0604020202020204" pitchFamily="34" charset="0"/>
                        </a:rPr>
                        <a:t>FS_6G_ARC</a:t>
                      </a:r>
                      <a:endParaRPr lang="en-DE" sz="1400">
                        <a:effectLst/>
                        <a:latin typeface="Arial" panose="020B0604020202020204" pitchFamily="34" charset="0"/>
                        <a:ea typeface="DengXian" panose="02010600030101010101" pitchFamily="2" charset="-122"/>
                        <a:cs typeface="Times New Roman" panose="02020603050405020304" pitchFamily="18" charset="0"/>
                      </a:endParaRPr>
                    </a:p>
                  </a:txBody>
                  <a:tcPr marL="5862" marR="5862" marT="5862" marB="5862">
                    <a:lnL>
                      <a:noFill/>
                    </a:lnL>
                    <a:lnR>
                      <a:noFill/>
                    </a:lnR>
                    <a:lnT>
                      <a:noFill/>
                    </a:lnT>
                    <a:lnB>
                      <a:noFill/>
                    </a:lnB>
                    <a:solidFill>
                      <a:srgbClr val="FFFFFF"/>
                    </a:solidFill>
                  </a:tcPr>
                </a:tc>
                <a:tc>
                  <a:txBody>
                    <a:bodyPr/>
                    <a:lstStyle/>
                    <a:p>
                      <a:pPr>
                        <a:buNone/>
                      </a:pPr>
                      <a:r>
                        <a:rPr lang="en-GB" sz="1200" b="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Merge into S2-2506494</a:t>
                      </a:r>
                      <a:endParaRPr lang="en-DE" sz="1400" dirty="0">
                        <a:effectLst/>
                        <a:latin typeface="Arial" panose="020B0604020202020204" pitchFamily="34" charset="0"/>
                        <a:ea typeface="DengXian" panose="02010600030101010101" pitchFamily="2" charset="-122"/>
                        <a:cs typeface="Times New Roman" panose="02020603050405020304" pitchFamily="18" charset="0"/>
                      </a:endParaRPr>
                    </a:p>
                  </a:txBody>
                  <a:tcPr marL="5862" marR="5862" marT="5862" marB="5862">
                    <a:lnL>
                      <a:noFill/>
                    </a:lnL>
                    <a:lnR>
                      <a:noFill/>
                    </a:lnR>
                    <a:lnT>
                      <a:noFill/>
                    </a:lnT>
                    <a:lnB>
                      <a:noFill/>
                    </a:lnB>
                    <a:solidFill>
                      <a:srgbClr val="FFFFFF"/>
                    </a:solidFill>
                  </a:tcPr>
                </a:tc>
                <a:extLst>
                  <a:ext uri="{0D108BD9-81ED-4DB2-BD59-A6C34878D82A}">
                    <a16:rowId xmlns:a16="http://schemas.microsoft.com/office/drawing/2014/main" val="3294051883"/>
                  </a:ext>
                </a:extLst>
              </a:tr>
            </a:tbl>
          </a:graphicData>
        </a:graphic>
      </p:graphicFrame>
      <p:graphicFrame>
        <p:nvGraphicFramePr>
          <p:cNvPr id="9" name="Table 8">
            <a:extLst>
              <a:ext uri="{FF2B5EF4-FFF2-40B4-BE49-F238E27FC236}">
                <a16:creationId xmlns:a16="http://schemas.microsoft.com/office/drawing/2014/main" id="{3E52CC42-A284-6458-E4BD-FE5F06174A1E}"/>
              </a:ext>
            </a:extLst>
          </p:cNvPr>
          <p:cNvGraphicFramePr>
            <a:graphicFrameLocks noGrp="1"/>
          </p:cNvGraphicFramePr>
          <p:nvPr>
            <p:extLst>
              <p:ext uri="{D42A27DB-BD31-4B8C-83A1-F6EECF244321}">
                <p14:modId xmlns:p14="http://schemas.microsoft.com/office/powerpoint/2010/main" val="2155898378"/>
              </p:ext>
            </p:extLst>
          </p:nvPr>
        </p:nvGraphicFramePr>
        <p:xfrm>
          <a:off x="310896" y="3555524"/>
          <a:ext cx="11673002" cy="1159106"/>
        </p:xfrm>
        <a:graphic>
          <a:graphicData uri="http://schemas.openxmlformats.org/drawingml/2006/table">
            <a:tbl>
              <a:tblPr firstRow="1" firstCol="1" bandRow="1"/>
              <a:tblGrid>
                <a:gridCol w="736603">
                  <a:extLst>
                    <a:ext uri="{9D8B030D-6E8A-4147-A177-3AD203B41FA5}">
                      <a16:colId xmlns:a16="http://schemas.microsoft.com/office/drawing/2014/main" val="2019032297"/>
                    </a:ext>
                  </a:extLst>
                </a:gridCol>
                <a:gridCol w="883925">
                  <a:extLst>
                    <a:ext uri="{9D8B030D-6E8A-4147-A177-3AD203B41FA5}">
                      <a16:colId xmlns:a16="http://schemas.microsoft.com/office/drawing/2014/main" val="1184522263"/>
                    </a:ext>
                  </a:extLst>
                </a:gridCol>
                <a:gridCol w="859662">
                  <a:extLst>
                    <a:ext uri="{9D8B030D-6E8A-4147-A177-3AD203B41FA5}">
                      <a16:colId xmlns:a16="http://schemas.microsoft.com/office/drawing/2014/main" val="3584470923"/>
                    </a:ext>
                  </a:extLst>
                </a:gridCol>
                <a:gridCol w="658609">
                  <a:extLst>
                    <a:ext uri="{9D8B030D-6E8A-4147-A177-3AD203B41FA5}">
                      <a16:colId xmlns:a16="http://schemas.microsoft.com/office/drawing/2014/main" val="2130638076"/>
                    </a:ext>
                  </a:extLst>
                </a:gridCol>
                <a:gridCol w="3193393">
                  <a:extLst>
                    <a:ext uri="{9D8B030D-6E8A-4147-A177-3AD203B41FA5}">
                      <a16:colId xmlns:a16="http://schemas.microsoft.com/office/drawing/2014/main" val="4253005335"/>
                    </a:ext>
                  </a:extLst>
                </a:gridCol>
                <a:gridCol w="1597130">
                  <a:extLst>
                    <a:ext uri="{9D8B030D-6E8A-4147-A177-3AD203B41FA5}">
                      <a16:colId xmlns:a16="http://schemas.microsoft.com/office/drawing/2014/main" val="165922448"/>
                    </a:ext>
                  </a:extLst>
                </a:gridCol>
                <a:gridCol w="329306">
                  <a:extLst>
                    <a:ext uri="{9D8B030D-6E8A-4147-A177-3AD203B41FA5}">
                      <a16:colId xmlns:a16="http://schemas.microsoft.com/office/drawing/2014/main" val="4020562241"/>
                    </a:ext>
                  </a:extLst>
                </a:gridCol>
                <a:gridCol w="1375283">
                  <a:extLst>
                    <a:ext uri="{9D8B030D-6E8A-4147-A177-3AD203B41FA5}">
                      <a16:colId xmlns:a16="http://schemas.microsoft.com/office/drawing/2014/main" val="2612444121"/>
                    </a:ext>
                  </a:extLst>
                </a:gridCol>
                <a:gridCol w="2039091">
                  <a:extLst>
                    <a:ext uri="{9D8B030D-6E8A-4147-A177-3AD203B41FA5}">
                      <a16:colId xmlns:a16="http://schemas.microsoft.com/office/drawing/2014/main" val="3737445567"/>
                    </a:ext>
                  </a:extLst>
                </a:gridCol>
              </a:tblGrid>
              <a:tr h="774296">
                <a:tc>
                  <a:txBody>
                    <a:bodyPr/>
                    <a:lstStyle/>
                    <a:p>
                      <a:pPr>
                        <a:buNone/>
                      </a:pPr>
                      <a:r>
                        <a:rPr lang="en-GB" sz="1200">
                          <a:solidFill>
                            <a:srgbClr val="000000"/>
                          </a:solidFill>
                          <a:effectLst/>
                          <a:latin typeface="Arial" panose="020B0604020202020204" pitchFamily="34" charset="0"/>
                          <a:ea typeface="Times New Roman" panose="02020603050405020304" pitchFamily="18" charset="0"/>
                          <a:cs typeface="Arial" panose="020B0604020202020204" pitchFamily="34" charset="0"/>
                        </a:rPr>
                        <a:t>20.6.0</a:t>
                      </a:r>
                      <a:endParaRPr lang="en-DE" sz="1200">
                        <a:effectLst/>
                        <a:latin typeface="Arial" panose="020B0604020202020204" pitchFamily="34" charset="0"/>
                        <a:ea typeface="DengXian" panose="02010600030101010101" pitchFamily="2" charset="-122"/>
                        <a:cs typeface="Times New Roman" panose="02020603050405020304" pitchFamily="18" charset="0"/>
                      </a:endParaRPr>
                    </a:p>
                  </a:txBody>
                  <a:tcPr marL="9525" marR="9525" marT="9525" marB="9525">
                    <a:lnL>
                      <a:noFill/>
                    </a:lnL>
                    <a:lnR>
                      <a:noFill/>
                    </a:lnR>
                    <a:lnT>
                      <a:noFill/>
                    </a:lnT>
                    <a:lnB>
                      <a:noFill/>
                    </a:lnB>
                    <a:solidFill>
                      <a:srgbClr val="FFFFFF"/>
                    </a:solidFill>
                  </a:tcPr>
                </a:tc>
                <a:tc>
                  <a:txBody>
                    <a:bodyPr/>
                    <a:lstStyle/>
                    <a:p>
                      <a:pPr>
                        <a:buNone/>
                      </a:pPr>
                      <a:r>
                        <a:rPr lang="en-GB" sz="1200" b="1" u="sng">
                          <a:solidFill>
                            <a:srgbClr val="0000FF"/>
                          </a:solidFill>
                          <a:effectLst/>
                          <a:latin typeface="Arial" panose="020B0604020202020204" pitchFamily="34" charset="0"/>
                          <a:ea typeface="Times New Roman" panose="02020603050405020304" pitchFamily="18" charset="0"/>
                          <a:cs typeface="Arial" panose="020B0604020202020204" pitchFamily="34" charset="0"/>
                          <a:hlinkClick r:id="rId5" action="ppaction://hlinkfile"/>
                        </a:rPr>
                        <a:t>S2-2506322</a:t>
                      </a:r>
                      <a:endParaRPr lang="en-DE" sz="1200">
                        <a:effectLst/>
                        <a:latin typeface="Arial" panose="020B0604020202020204" pitchFamily="34" charset="0"/>
                        <a:ea typeface="DengXian" panose="02010600030101010101" pitchFamily="2" charset="-122"/>
                        <a:cs typeface="Times New Roman" panose="02020603050405020304" pitchFamily="18" charset="0"/>
                      </a:endParaRPr>
                    </a:p>
                  </a:txBody>
                  <a:tcPr marL="9525" marR="9525" marT="9525" marB="9525">
                    <a:lnL>
                      <a:noFill/>
                    </a:lnL>
                    <a:lnR>
                      <a:noFill/>
                    </a:lnR>
                    <a:lnT>
                      <a:noFill/>
                    </a:lnT>
                    <a:lnB>
                      <a:noFill/>
                    </a:lnB>
                    <a:solidFill>
                      <a:srgbClr val="FFFFFF"/>
                    </a:solidFill>
                  </a:tcPr>
                </a:tc>
                <a:tc>
                  <a:txBody>
                    <a:bodyPr/>
                    <a:lstStyle/>
                    <a:p>
                      <a:pPr>
                        <a:buNone/>
                      </a:pPr>
                      <a:r>
                        <a:rPr lang="en-GB" sz="1200">
                          <a:solidFill>
                            <a:srgbClr val="000000"/>
                          </a:solidFill>
                          <a:effectLst/>
                          <a:latin typeface="Arial" panose="020B0604020202020204" pitchFamily="34" charset="0"/>
                          <a:ea typeface="Times New Roman" panose="02020603050405020304" pitchFamily="18" charset="0"/>
                          <a:cs typeface="Arial" panose="020B0604020202020204" pitchFamily="34" charset="0"/>
                        </a:rPr>
                        <a:t>P-CR</a:t>
                      </a:r>
                      <a:endParaRPr lang="en-DE" sz="1200">
                        <a:effectLst/>
                        <a:latin typeface="Arial" panose="020B0604020202020204" pitchFamily="34" charset="0"/>
                        <a:ea typeface="DengXian" panose="02010600030101010101" pitchFamily="2" charset="-122"/>
                        <a:cs typeface="Times New Roman" panose="02020603050405020304" pitchFamily="18" charset="0"/>
                      </a:endParaRPr>
                    </a:p>
                  </a:txBody>
                  <a:tcPr marL="9525" marR="9525" marT="9525" marB="9525">
                    <a:lnL>
                      <a:noFill/>
                    </a:lnL>
                    <a:lnR>
                      <a:noFill/>
                    </a:lnR>
                    <a:lnT>
                      <a:noFill/>
                    </a:lnT>
                    <a:lnB>
                      <a:noFill/>
                    </a:lnB>
                    <a:solidFill>
                      <a:srgbClr val="FFFFFF"/>
                    </a:solidFill>
                  </a:tcPr>
                </a:tc>
                <a:tc>
                  <a:txBody>
                    <a:bodyPr/>
                    <a:lstStyle/>
                    <a:p>
                      <a:pPr>
                        <a:buNone/>
                      </a:pPr>
                      <a:r>
                        <a:rPr lang="en-GB" sz="1200">
                          <a:solidFill>
                            <a:srgbClr val="000000"/>
                          </a:solidFill>
                          <a:effectLst/>
                          <a:latin typeface="Arial" panose="020B0604020202020204" pitchFamily="34" charset="0"/>
                          <a:ea typeface="Times New Roman" panose="02020603050405020304" pitchFamily="18" charset="0"/>
                          <a:cs typeface="Arial" panose="020B0604020202020204" pitchFamily="34" charset="0"/>
                        </a:rPr>
                        <a:t>Approval</a:t>
                      </a:r>
                      <a:endParaRPr lang="en-DE" sz="1200">
                        <a:effectLst/>
                        <a:latin typeface="Arial" panose="020B0604020202020204" pitchFamily="34" charset="0"/>
                        <a:ea typeface="DengXian" panose="02010600030101010101" pitchFamily="2" charset="-122"/>
                        <a:cs typeface="Times New Roman" panose="02020603050405020304" pitchFamily="18" charset="0"/>
                      </a:endParaRPr>
                    </a:p>
                  </a:txBody>
                  <a:tcPr marL="9525" marR="9525" marT="9525" marB="9525">
                    <a:lnL>
                      <a:noFill/>
                    </a:lnL>
                    <a:lnR>
                      <a:noFill/>
                    </a:lnR>
                    <a:lnT>
                      <a:noFill/>
                    </a:lnT>
                    <a:lnB>
                      <a:noFill/>
                    </a:lnB>
                    <a:solidFill>
                      <a:srgbClr val="FFFFFF"/>
                    </a:solidFill>
                  </a:tcPr>
                </a:tc>
                <a:tc>
                  <a:txBody>
                    <a:bodyPr/>
                    <a:lstStyle/>
                    <a:p>
                      <a:pPr>
                        <a:buNone/>
                      </a:pPr>
                      <a:r>
                        <a:rPr lang="en-GB" sz="12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23.801-01: Identifying 5G features to be supported by the 6G system</a:t>
                      </a:r>
                      <a:endParaRPr lang="en-DE" sz="1200" dirty="0">
                        <a:effectLst/>
                        <a:latin typeface="Arial" panose="020B0604020202020204" pitchFamily="34" charset="0"/>
                        <a:ea typeface="DengXian" panose="02010600030101010101" pitchFamily="2" charset="-122"/>
                        <a:cs typeface="Times New Roman" panose="02020603050405020304" pitchFamily="18" charset="0"/>
                      </a:endParaRPr>
                    </a:p>
                  </a:txBody>
                  <a:tcPr marL="9525" marR="9525" marT="9525" marB="9525">
                    <a:lnL>
                      <a:noFill/>
                    </a:lnL>
                    <a:lnR>
                      <a:noFill/>
                    </a:lnR>
                    <a:lnT>
                      <a:noFill/>
                    </a:lnT>
                    <a:lnB>
                      <a:noFill/>
                    </a:lnB>
                    <a:solidFill>
                      <a:srgbClr val="FFFFFF"/>
                    </a:solidFill>
                  </a:tcPr>
                </a:tc>
                <a:tc>
                  <a:txBody>
                    <a:bodyPr/>
                    <a:lstStyle/>
                    <a:p>
                      <a:pPr>
                        <a:buNone/>
                      </a:pPr>
                      <a:r>
                        <a:rPr lang="en-GB" sz="1200">
                          <a:solidFill>
                            <a:srgbClr val="000000"/>
                          </a:solidFill>
                          <a:effectLst/>
                          <a:latin typeface="Arial" panose="020B0604020202020204" pitchFamily="34" charset="0"/>
                          <a:ea typeface="Times New Roman" panose="02020603050405020304" pitchFamily="18" charset="0"/>
                          <a:cs typeface="Arial" panose="020B0604020202020204" pitchFamily="34" charset="0"/>
                        </a:rPr>
                        <a:t>Qualcomm Incorporated, Ericsson, Nokia, MediaTek, Verizon, Orange</a:t>
                      </a:r>
                      <a:endParaRPr lang="en-DE" sz="1200">
                        <a:effectLst/>
                        <a:latin typeface="Arial" panose="020B0604020202020204" pitchFamily="34" charset="0"/>
                        <a:ea typeface="DengXian" panose="02010600030101010101" pitchFamily="2" charset="-122"/>
                        <a:cs typeface="Times New Roman" panose="02020603050405020304" pitchFamily="18" charset="0"/>
                      </a:endParaRPr>
                    </a:p>
                  </a:txBody>
                  <a:tcPr marL="9525" marR="9525" marT="9525" marB="9525">
                    <a:lnL>
                      <a:noFill/>
                    </a:lnL>
                    <a:lnR>
                      <a:noFill/>
                    </a:lnR>
                    <a:lnT>
                      <a:noFill/>
                    </a:lnT>
                    <a:lnB>
                      <a:noFill/>
                    </a:lnB>
                    <a:solidFill>
                      <a:srgbClr val="FFFFFF"/>
                    </a:solidFill>
                  </a:tcPr>
                </a:tc>
                <a:tc>
                  <a:txBody>
                    <a:bodyPr/>
                    <a:lstStyle/>
                    <a:p>
                      <a:pPr>
                        <a:buNone/>
                      </a:pPr>
                      <a:r>
                        <a:rPr lang="en-GB" sz="1200">
                          <a:solidFill>
                            <a:srgbClr val="000000"/>
                          </a:solidFill>
                          <a:effectLst/>
                          <a:latin typeface="Arial" panose="020B0604020202020204" pitchFamily="34" charset="0"/>
                          <a:ea typeface="Times New Roman" panose="02020603050405020304" pitchFamily="18" charset="0"/>
                          <a:cs typeface="Arial" panose="020B0604020202020204" pitchFamily="34" charset="0"/>
                        </a:rPr>
                        <a:t>Rel-20</a:t>
                      </a:r>
                      <a:endParaRPr lang="en-DE" sz="1200">
                        <a:effectLst/>
                        <a:latin typeface="Arial" panose="020B0604020202020204" pitchFamily="34" charset="0"/>
                        <a:ea typeface="DengXian" panose="02010600030101010101" pitchFamily="2" charset="-122"/>
                        <a:cs typeface="Times New Roman" panose="02020603050405020304" pitchFamily="18" charset="0"/>
                      </a:endParaRPr>
                    </a:p>
                  </a:txBody>
                  <a:tcPr marL="9525" marR="9525" marT="9525" marB="9525">
                    <a:lnL>
                      <a:noFill/>
                    </a:lnL>
                    <a:lnR>
                      <a:noFill/>
                    </a:lnR>
                    <a:lnT>
                      <a:noFill/>
                    </a:lnT>
                    <a:lnB>
                      <a:noFill/>
                    </a:lnB>
                    <a:solidFill>
                      <a:srgbClr val="FFFFFF"/>
                    </a:solidFill>
                  </a:tcPr>
                </a:tc>
                <a:tc>
                  <a:txBody>
                    <a:bodyPr/>
                    <a:lstStyle/>
                    <a:p>
                      <a:pPr>
                        <a:buNone/>
                      </a:pPr>
                      <a:r>
                        <a:rPr lang="en-GB" sz="1200">
                          <a:solidFill>
                            <a:srgbClr val="000000"/>
                          </a:solidFill>
                          <a:effectLst/>
                          <a:latin typeface="Arial" panose="020B0604020202020204" pitchFamily="34" charset="0"/>
                          <a:ea typeface="Times New Roman" panose="02020603050405020304" pitchFamily="18" charset="0"/>
                          <a:cs typeface="Arial" panose="020B0604020202020204" pitchFamily="34" charset="0"/>
                        </a:rPr>
                        <a:t>FS_6G_ARC</a:t>
                      </a:r>
                      <a:endParaRPr lang="en-DE" sz="1200">
                        <a:effectLst/>
                        <a:latin typeface="Arial" panose="020B0604020202020204" pitchFamily="34" charset="0"/>
                        <a:ea typeface="DengXian" panose="02010600030101010101" pitchFamily="2" charset="-122"/>
                        <a:cs typeface="Times New Roman" panose="02020603050405020304" pitchFamily="18" charset="0"/>
                      </a:endParaRPr>
                    </a:p>
                  </a:txBody>
                  <a:tcPr marL="9525" marR="9525" marT="9525" marB="9525">
                    <a:lnL>
                      <a:noFill/>
                    </a:lnL>
                    <a:lnR>
                      <a:noFill/>
                    </a:lnR>
                    <a:lnT>
                      <a:noFill/>
                    </a:lnT>
                    <a:lnB>
                      <a:noFill/>
                    </a:lnB>
                    <a:solidFill>
                      <a:srgbClr val="FFFFFF"/>
                    </a:solidFill>
                  </a:tcPr>
                </a:tc>
                <a:tc>
                  <a:txBody>
                    <a:bodyPr/>
                    <a:lstStyle/>
                    <a:p>
                      <a:pPr>
                        <a:buNone/>
                      </a:pPr>
                      <a:r>
                        <a:rPr lang="en-GB" sz="1200" b="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Handle</a:t>
                      </a:r>
                      <a:endParaRPr lang="en-DE" sz="1200" dirty="0">
                        <a:effectLst/>
                        <a:latin typeface="Arial" panose="020B0604020202020204" pitchFamily="34" charset="0"/>
                        <a:ea typeface="DengXian" panose="02010600030101010101" pitchFamily="2" charset="-122"/>
                        <a:cs typeface="Times New Roman" panose="02020603050405020304" pitchFamily="18" charset="0"/>
                      </a:endParaRPr>
                    </a:p>
                  </a:txBody>
                  <a:tcPr marL="9525" marR="9525" marT="9525" marB="9525">
                    <a:lnL>
                      <a:noFill/>
                    </a:lnL>
                    <a:lnR>
                      <a:noFill/>
                    </a:lnR>
                    <a:lnT>
                      <a:noFill/>
                    </a:lnT>
                    <a:lnB>
                      <a:noFill/>
                    </a:lnB>
                    <a:solidFill>
                      <a:srgbClr val="FFFFFF"/>
                    </a:solidFill>
                  </a:tcPr>
                </a:tc>
                <a:extLst>
                  <a:ext uri="{0D108BD9-81ED-4DB2-BD59-A6C34878D82A}">
                    <a16:rowId xmlns:a16="http://schemas.microsoft.com/office/drawing/2014/main" val="267814413"/>
                  </a:ext>
                </a:extLst>
              </a:tr>
              <a:tr h="379340">
                <a:tc>
                  <a:txBody>
                    <a:bodyPr/>
                    <a:lstStyle/>
                    <a:p>
                      <a:pPr>
                        <a:buNone/>
                      </a:pPr>
                      <a:r>
                        <a:rPr lang="en-GB" sz="1200">
                          <a:solidFill>
                            <a:srgbClr val="000000"/>
                          </a:solidFill>
                          <a:effectLst/>
                          <a:latin typeface="Arial" panose="020B0604020202020204" pitchFamily="34" charset="0"/>
                          <a:ea typeface="Times New Roman" panose="02020603050405020304" pitchFamily="18" charset="0"/>
                          <a:cs typeface="Arial" panose="020B0604020202020204" pitchFamily="34" charset="0"/>
                        </a:rPr>
                        <a:t>20.6.0</a:t>
                      </a:r>
                      <a:endParaRPr lang="en-DE" sz="1200">
                        <a:effectLst/>
                        <a:latin typeface="Arial" panose="020B0604020202020204" pitchFamily="34" charset="0"/>
                        <a:ea typeface="DengXian" panose="02010600030101010101" pitchFamily="2" charset="-122"/>
                        <a:cs typeface="Times New Roman" panose="02020603050405020304" pitchFamily="18" charset="0"/>
                      </a:endParaRPr>
                    </a:p>
                  </a:txBody>
                  <a:tcPr marL="9525" marR="9525" marT="9525" marB="9525">
                    <a:lnL>
                      <a:noFill/>
                    </a:lnL>
                    <a:lnR>
                      <a:noFill/>
                    </a:lnR>
                    <a:lnT>
                      <a:noFill/>
                    </a:lnT>
                    <a:lnB>
                      <a:noFill/>
                    </a:lnB>
                    <a:solidFill>
                      <a:srgbClr val="FFFFFF"/>
                    </a:solidFill>
                  </a:tcPr>
                </a:tc>
                <a:tc>
                  <a:txBody>
                    <a:bodyPr/>
                    <a:lstStyle/>
                    <a:p>
                      <a:pPr>
                        <a:buNone/>
                      </a:pPr>
                      <a:r>
                        <a:rPr lang="en-GB" sz="1200" b="1" u="sng">
                          <a:solidFill>
                            <a:srgbClr val="0000FF"/>
                          </a:solidFill>
                          <a:effectLst/>
                          <a:latin typeface="Arial" panose="020B0604020202020204" pitchFamily="34" charset="0"/>
                          <a:ea typeface="Times New Roman" panose="02020603050405020304" pitchFamily="18" charset="0"/>
                          <a:cs typeface="Arial" panose="020B0604020202020204" pitchFamily="34" charset="0"/>
                          <a:hlinkClick r:id="rId6" action="ppaction://hlinkfile"/>
                        </a:rPr>
                        <a:t>S2-2507053</a:t>
                      </a:r>
                      <a:endParaRPr lang="en-DE" sz="1200">
                        <a:effectLst/>
                        <a:latin typeface="Arial" panose="020B0604020202020204" pitchFamily="34" charset="0"/>
                        <a:ea typeface="DengXian" panose="02010600030101010101" pitchFamily="2" charset="-122"/>
                        <a:cs typeface="Times New Roman" panose="02020603050405020304" pitchFamily="18" charset="0"/>
                      </a:endParaRPr>
                    </a:p>
                  </a:txBody>
                  <a:tcPr marL="9525" marR="9525" marT="9525" marB="9525">
                    <a:lnL>
                      <a:noFill/>
                    </a:lnL>
                    <a:lnR>
                      <a:noFill/>
                    </a:lnR>
                    <a:lnT>
                      <a:noFill/>
                    </a:lnT>
                    <a:lnB>
                      <a:noFill/>
                    </a:lnB>
                    <a:solidFill>
                      <a:srgbClr val="FFFFFF"/>
                    </a:solidFill>
                  </a:tcPr>
                </a:tc>
                <a:tc>
                  <a:txBody>
                    <a:bodyPr/>
                    <a:lstStyle/>
                    <a:p>
                      <a:pPr>
                        <a:buNone/>
                      </a:pPr>
                      <a:r>
                        <a:rPr lang="en-GB" sz="1200">
                          <a:solidFill>
                            <a:srgbClr val="000000"/>
                          </a:solidFill>
                          <a:effectLst/>
                          <a:latin typeface="Arial" panose="020B0604020202020204" pitchFamily="34" charset="0"/>
                          <a:ea typeface="Times New Roman" panose="02020603050405020304" pitchFamily="18" charset="0"/>
                          <a:cs typeface="Arial" panose="020B0604020202020204" pitchFamily="34" charset="0"/>
                        </a:rPr>
                        <a:t>DISCUSSION</a:t>
                      </a:r>
                      <a:endParaRPr lang="en-DE" sz="1200">
                        <a:effectLst/>
                        <a:latin typeface="Arial" panose="020B0604020202020204" pitchFamily="34" charset="0"/>
                        <a:ea typeface="DengXian" panose="02010600030101010101" pitchFamily="2" charset="-122"/>
                        <a:cs typeface="Times New Roman" panose="02020603050405020304" pitchFamily="18" charset="0"/>
                      </a:endParaRPr>
                    </a:p>
                  </a:txBody>
                  <a:tcPr marL="9525" marR="9525" marT="9525" marB="9525">
                    <a:lnL>
                      <a:noFill/>
                    </a:lnL>
                    <a:lnR>
                      <a:noFill/>
                    </a:lnR>
                    <a:lnT>
                      <a:noFill/>
                    </a:lnT>
                    <a:lnB>
                      <a:noFill/>
                    </a:lnB>
                    <a:solidFill>
                      <a:srgbClr val="FFFFFF"/>
                    </a:solidFill>
                  </a:tcPr>
                </a:tc>
                <a:tc>
                  <a:txBody>
                    <a:bodyPr/>
                    <a:lstStyle/>
                    <a:p>
                      <a:pPr>
                        <a:buNone/>
                      </a:pPr>
                      <a:r>
                        <a:rPr lang="en-GB" sz="1200">
                          <a:solidFill>
                            <a:srgbClr val="000000"/>
                          </a:solidFill>
                          <a:effectLst/>
                          <a:latin typeface="Arial" panose="020B0604020202020204" pitchFamily="34" charset="0"/>
                          <a:ea typeface="Times New Roman" panose="02020603050405020304" pitchFamily="18" charset="0"/>
                          <a:cs typeface="Arial" panose="020B0604020202020204" pitchFamily="34" charset="0"/>
                        </a:rPr>
                        <a:t>Endorsement</a:t>
                      </a:r>
                      <a:endParaRPr lang="en-DE" sz="1200">
                        <a:effectLst/>
                        <a:latin typeface="Arial" panose="020B0604020202020204" pitchFamily="34" charset="0"/>
                        <a:ea typeface="DengXian" panose="02010600030101010101" pitchFamily="2" charset="-122"/>
                        <a:cs typeface="Times New Roman" panose="02020603050405020304" pitchFamily="18" charset="0"/>
                      </a:endParaRPr>
                    </a:p>
                  </a:txBody>
                  <a:tcPr marL="9525" marR="9525" marT="9525" marB="9525">
                    <a:lnL>
                      <a:noFill/>
                    </a:lnL>
                    <a:lnR>
                      <a:noFill/>
                    </a:lnR>
                    <a:lnT>
                      <a:noFill/>
                    </a:lnT>
                    <a:lnB>
                      <a:noFill/>
                    </a:lnB>
                    <a:solidFill>
                      <a:srgbClr val="FFFFFF"/>
                    </a:solidFill>
                  </a:tcPr>
                </a:tc>
                <a:tc>
                  <a:txBody>
                    <a:bodyPr/>
                    <a:lstStyle/>
                    <a:p>
                      <a:pPr>
                        <a:buNone/>
                      </a:pPr>
                      <a:r>
                        <a:rPr lang="en-GB" sz="12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Process for adopting 5G features for 6G day-1</a:t>
                      </a:r>
                      <a:endParaRPr lang="en-DE" sz="1200" dirty="0">
                        <a:effectLst/>
                        <a:latin typeface="Arial" panose="020B0604020202020204" pitchFamily="34" charset="0"/>
                        <a:ea typeface="DengXian" panose="02010600030101010101" pitchFamily="2" charset="-122"/>
                        <a:cs typeface="Times New Roman" panose="02020603050405020304" pitchFamily="18" charset="0"/>
                      </a:endParaRPr>
                    </a:p>
                  </a:txBody>
                  <a:tcPr marL="9525" marR="9525" marT="9525" marB="9525">
                    <a:lnL>
                      <a:noFill/>
                    </a:lnL>
                    <a:lnR>
                      <a:noFill/>
                    </a:lnR>
                    <a:lnT>
                      <a:noFill/>
                    </a:lnT>
                    <a:lnB>
                      <a:noFill/>
                    </a:lnB>
                    <a:solidFill>
                      <a:srgbClr val="FFFFFF"/>
                    </a:solidFill>
                  </a:tcPr>
                </a:tc>
                <a:tc>
                  <a:txBody>
                    <a:bodyPr/>
                    <a:lstStyle/>
                    <a:p>
                      <a:pPr>
                        <a:buNone/>
                      </a:pPr>
                      <a:r>
                        <a:rPr lang="en-GB" sz="1200">
                          <a:solidFill>
                            <a:srgbClr val="000000"/>
                          </a:solidFill>
                          <a:effectLst/>
                          <a:latin typeface="Arial" panose="020B0604020202020204" pitchFamily="34" charset="0"/>
                          <a:ea typeface="Times New Roman" panose="02020603050405020304" pitchFamily="18" charset="0"/>
                          <a:cs typeface="Arial" panose="020B0604020202020204" pitchFamily="34" charset="0"/>
                        </a:rPr>
                        <a:t>Nokia, Qualcomm, Verizon, AT&amp;T</a:t>
                      </a:r>
                      <a:endParaRPr lang="en-DE" sz="1200">
                        <a:effectLst/>
                        <a:latin typeface="Arial" panose="020B0604020202020204" pitchFamily="34" charset="0"/>
                        <a:ea typeface="DengXian" panose="02010600030101010101" pitchFamily="2" charset="-122"/>
                        <a:cs typeface="Times New Roman" panose="02020603050405020304" pitchFamily="18" charset="0"/>
                      </a:endParaRPr>
                    </a:p>
                  </a:txBody>
                  <a:tcPr marL="9525" marR="9525" marT="9525" marB="9525">
                    <a:lnL>
                      <a:noFill/>
                    </a:lnL>
                    <a:lnR>
                      <a:noFill/>
                    </a:lnR>
                    <a:lnT>
                      <a:noFill/>
                    </a:lnT>
                    <a:lnB>
                      <a:noFill/>
                    </a:lnB>
                    <a:solidFill>
                      <a:srgbClr val="FFFFFF"/>
                    </a:solidFill>
                  </a:tcPr>
                </a:tc>
                <a:tc>
                  <a:txBody>
                    <a:bodyPr/>
                    <a:lstStyle/>
                    <a:p>
                      <a:pPr>
                        <a:buNone/>
                      </a:pPr>
                      <a:r>
                        <a:rPr lang="en-GB" sz="1200">
                          <a:solidFill>
                            <a:srgbClr val="000000"/>
                          </a:solidFill>
                          <a:effectLst/>
                          <a:latin typeface="Arial" panose="020B0604020202020204" pitchFamily="34" charset="0"/>
                          <a:ea typeface="Times New Roman" panose="02020603050405020304" pitchFamily="18" charset="0"/>
                          <a:cs typeface="Arial" panose="020B0604020202020204" pitchFamily="34" charset="0"/>
                        </a:rPr>
                        <a:t>Rel-20</a:t>
                      </a:r>
                      <a:endParaRPr lang="en-DE" sz="1200">
                        <a:effectLst/>
                        <a:latin typeface="Arial" panose="020B0604020202020204" pitchFamily="34" charset="0"/>
                        <a:ea typeface="DengXian" panose="02010600030101010101" pitchFamily="2" charset="-122"/>
                        <a:cs typeface="Times New Roman" panose="02020603050405020304" pitchFamily="18" charset="0"/>
                      </a:endParaRPr>
                    </a:p>
                  </a:txBody>
                  <a:tcPr marL="9525" marR="9525" marT="9525" marB="9525">
                    <a:lnL>
                      <a:noFill/>
                    </a:lnL>
                    <a:lnR>
                      <a:noFill/>
                    </a:lnR>
                    <a:lnT>
                      <a:noFill/>
                    </a:lnT>
                    <a:lnB>
                      <a:noFill/>
                    </a:lnB>
                    <a:solidFill>
                      <a:srgbClr val="FFFFFF"/>
                    </a:solidFill>
                  </a:tcPr>
                </a:tc>
                <a:tc>
                  <a:txBody>
                    <a:bodyPr/>
                    <a:lstStyle/>
                    <a:p>
                      <a:pPr>
                        <a:buNone/>
                      </a:pPr>
                      <a:r>
                        <a:rPr lang="en-GB" sz="120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endParaRPr lang="en-DE" sz="1200">
                        <a:effectLst/>
                        <a:latin typeface="Arial" panose="020B0604020202020204" pitchFamily="34" charset="0"/>
                        <a:ea typeface="DengXian" panose="02010600030101010101" pitchFamily="2" charset="-122"/>
                        <a:cs typeface="Times New Roman" panose="02020603050405020304" pitchFamily="18" charset="0"/>
                      </a:endParaRPr>
                    </a:p>
                  </a:txBody>
                  <a:tcPr marL="9525" marR="9525" marT="9525" marB="9525">
                    <a:lnL>
                      <a:noFill/>
                    </a:lnL>
                    <a:lnR>
                      <a:noFill/>
                    </a:lnR>
                    <a:lnT>
                      <a:noFill/>
                    </a:lnT>
                    <a:lnB>
                      <a:noFill/>
                    </a:lnB>
                    <a:solidFill>
                      <a:srgbClr val="FFFFFF"/>
                    </a:solidFill>
                  </a:tcPr>
                </a:tc>
                <a:tc>
                  <a:txBody>
                    <a:bodyPr/>
                    <a:lstStyle/>
                    <a:p>
                      <a:pPr>
                        <a:buNone/>
                      </a:pPr>
                      <a:r>
                        <a:rPr lang="en-GB" sz="1200" b="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Handle</a:t>
                      </a:r>
                      <a:endParaRPr lang="en-DE" sz="1200" dirty="0">
                        <a:effectLst/>
                        <a:latin typeface="Arial" panose="020B0604020202020204" pitchFamily="34" charset="0"/>
                        <a:ea typeface="DengXian" panose="02010600030101010101" pitchFamily="2" charset="-122"/>
                        <a:cs typeface="Times New Roman" panose="02020603050405020304" pitchFamily="18" charset="0"/>
                      </a:endParaRPr>
                    </a:p>
                  </a:txBody>
                  <a:tcPr marL="9525" marR="9525" marT="9525" marB="9525">
                    <a:lnL>
                      <a:noFill/>
                    </a:lnL>
                    <a:lnR>
                      <a:noFill/>
                    </a:lnR>
                    <a:lnT>
                      <a:noFill/>
                    </a:lnT>
                    <a:lnB>
                      <a:noFill/>
                    </a:lnB>
                    <a:solidFill>
                      <a:srgbClr val="FFFFFF"/>
                    </a:solidFill>
                  </a:tcPr>
                </a:tc>
                <a:extLst>
                  <a:ext uri="{0D108BD9-81ED-4DB2-BD59-A6C34878D82A}">
                    <a16:rowId xmlns:a16="http://schemas.microsoft.com/office/drawing/2014/main" val="2331776787"/>
                  </a:ext>
                </a:extLst>
              </a:tr>
            </a:tbl>
          </a:graphicData>
        </a:graphic>
      </p:graphicFrame>
      <p:graphicFrame>
        <p:nvGraphicFramePr>
          <p:cNvPr id="11" name="Table 10">
            <a:extLst>
              <a:ext uri="{FF2B5EF4-FFF2-40B4-BE49-F238E27FC236}">
                <a16:creationId xmlns:a16="http://schemas.microsoft.com/office/drawing/2014/main" id="{C7DC30D1-C11F-7CEE-67B8-874876557D53}"/>
              </a:ext>
            </a:extLst>
          </p:cNvPr>
          <p:cNvGraphicFramePr>
            <a:graphicFrameLocks noGrp="1"/>
          </p:cNvGraphicFramePr>
          <p:nvPr>
            <p:extLst>
              <p:ext uri="{D42A27DB-BD31-4B8C-83A1-F6EECF244321}">
                <p14:modId xmlns:p14="http://schemas.microsoft.com/office/powerpoint/2010/main" val="3444167109"/>
              </p:ext>
            </p:extLst>
          </p:nvPr>
        </p:nvGraphicFramePr>
        <p:xfrm>
          <a:off x="310895" y="5159850"/>
          <a:ext cx="11673002" cy="746504"/>
        </p:xfrm>
        <a:graphic>
          <a:graphicData uri="http://schemas.openxmlformats.org/drawingml/2006/table">
            <a:tbl>
              <a:tblPr firstRow="1" firstCol="1" bandRow="1"/>
              <a:tblGrid>
                <a:gridCol w="736603">
                  <a:extLst>
                    <a:ext uri="{9D8B030D-6E8A-4147-A177-3AD203B41FA5}">
                      <a16:colId xmlns:a16="http://schemas.microsoft.com/office/drawing/2014/main" val="2737261073"/>
                    </a:ext>
                  </a:extLst>
                </a:gridCol>
                <a:gridCol w="883924">
                  <a:extLst>
                    <a:ext uri="{9D8B030D-6E8A-4147-A177-3AD203B41FA5}">
                      <a16:colId xmlns:a16="http://schemas.microsoft.com/office/drawing/2014/main" val="3470140962"/>
                    </a:ext>
                  </a:extLst>
                </a:gridCol>
                <a:gridCol w="859661">
                  <a:extLst>
                    <a:ext uri="{9D8B030D-6E8A-4147-A177-3AD203B41FA5}">
                      <a16:colId xmlns:a16="http://schemas.microsoft.com/office/drawing/2014/main" val="2679494953"/>
                    </a:ext>
                  </a:extLst>
                </a:gridCol>
                <a:gridCol w="658611">
                  <a:extLst>
                    <a:ext uri="{9D8B030D-6E8A-4147-A177-3AD203B41FA5}">
                      <a16:colId xmlns:a16="http://schemas.microsoft.com/office/drawing/2014/main" val="2689844265"/>
                    </a:ext>
                  </a:extLst>
                </a:gridCol>
                <a:gridCol w="3193393">
                  <a:extLst>
                    <a:ext uri="{9D8B030D-6E8A-4147-A177-3AD203B41FA5}">
                      <a16:colId xmlns:a16="http://schemas.microsoft.com/office/drawing/2014/main" val="2565035951"/>
                    </a:ext>
                  </a:extLst>
                </a:gridCol>
                <a:gridCol w="1597131">
                  <a:extLst>
                    <a:ext uri="{9D8B030D-6E8A-4147-A177-3AD203B41FA5}">
                      <a16:colId xmlns:a16="http://schemas.microsoft.com/office/drawing/2014/main" val="114189260"/>
                    </a:ext>
                  </a:extLst>
                </a:gridCol>
                <a:gridCol w="329306">
                  <a:extLst>
                    <a:ext uri="{9D8B030D-6E8A-4147-A177-3AD203B41FA5}">
                      <a16:colId xmlns:a16="http://schemas.microsoft.com/office/drawing/2014/main" val="4178318545"/>
                    </a:ext>
                  </a:extLst>
                </a:gridCol>
                <a:gridCol w="1375282">
                  <a:extLst>
                    <a:ext uri="{9D8B030D-6E8A-4147-A177-3AD203B41FA5}">
                      <a16:colId xmlns:a16="http://schemas.microsoft.com/office/drawing/2014/main" val="2291119425"/>
                    </a:ext>
                  </a:extLst>
                </a:gridCol>
                <a:gridCol w="2039091">
                  <a:extLst>
                    <a:ext uri="{9D8B030D-6E8A-4147-A177-3AD203B41FA5}">
                      <a16:colId xmlns:a16="http://schemas.microsoft.com/office/drawing/2014/main" val="3277428130"/>
                    </a:ext>
                  </a:extLst>
                </a:gridCol>
              </a:tblGrid>
              <a:tr h="746504">
                <a:tc>
                  <a:txBody>
                    <a:bodyPr/>
                    <a:lstStyle/>
                    <a:p>
                      <a:pPr>
                        <a:buNone/>
                      </a:pPr>
                      <a:r>
                        <a:rPr lang="en-GB" sz="12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20.6.0</a:t>
                      </a:r>
                      <a:endParaRPr lang="en-DE" sz="1200" dirty="0">
                        <a:effectLst/>
                        <a:latin typeface="Arial" panose="020B0604020202020204" pitchFamily="34" charset="0"/>
                        <a:ea typeface="DengXian" panose="02010600030101010101" pitchFamily="2" charset="-122"/>
                        <a:cs typeface="Times New Roman" panose="02020603050405020304" pitchFamily="18" charset="0"/>
                      </a:endParaRPr>
                    </a:p>
                  </a:txBody>
                  <a:tcPr marL="9525" marR="9525" marT="9525" marB="9525">
                    <a:lnL>
                      <a:noFill/>
                    </a:lnL>
                    <a:lnR>
                      <a:noFill/>
                    </a:lnR>
                    <a:lnT>
                      <a:noFill/>
                    </a:lnT>
                    <a:lnB>
                      <a:noFill/>
                    </a:lnB>
                    <a:solidFill>
                      <a:srgbClr val="FFFFFF"/>
                    </a:solidFill>
                  </a:tcPr>
                </a:tc>
                <a:tc>
                  <a:txBody>
                    <a:bodyPr/>
                    <a:lstStyle/>
                    <a:p>
                      <a:pPr>
                        <a:buNone/>
                      </a:pPr>
                      <a:r>
                        <a:rPr lang="en-GB" sz="1200" b="1" u="sng">
                          <a:solidFill>
                            <a:srgbClr val="000000"/>
                          </a:solidFill>
                          <a:effectLst/>
                          <a:latin typeface="Arial" panose="020B0604020202020204" pitchFamily="34" charset="0"/>
                          <a:ea typeface="Times New Roman" panose="02020603050405020304" pitchFamily="18" charset="0"/>
                          <a:cs typeface="Arial" panose="020B0604020202020204" pitchFamily="34" charset="0"/>
                          <a:hlinkClick r:id="rId7" action="ppaction://hlinkfile"/>
                        </a:rPr>
                        <a:t>S2-2507207</a:t>
                      </a:r>
                      <a:endParaRPr lang="en-DE" sz="1200">
                        <a:effectLst/>
                        <a:latin typeface="Arial" panose="020B0604020202020204" pitchFamily="34" charset="0"/>
                        <a:ea typeface="DengXian" panose="02010600030101010101" pitchFamily="2" charset="-122"/>
                        <a:cs typeface="Times New Roman" panose="02020603050405020304" pitchFamily="18" charset="0"/>
                      </a:endParaRPr>
                    </a:p>
                  </a:txBody>
                  <a:tcPr marL="9525" marR="9525" marT="9525" marB="9525">
                    <a:lnL>
                      <a:noFill/>
                    </a:lnL>
                    <a:lnR>
                      <a:noFill/>
                    </a:lnR>
                    <a:lnT>
                      <a:noFill/>
                    </a:lnT>
                    <a:lnB>
                      <a:noFill/>
                    </a:lnB>
                    <a:solidFill>
                      <a:srgbClr val="FFFFFF"/>
                    </a:solidFill>
                  </a:tcPr>
                </a:tc>
                <a:tc>
                  <a:txBody>
                    <a:bodyPr/>
                    <a:lstStyle/>
                    <a:p>
                      <a:pPr>
                        <a:buNone/>
                      </a:pPr>
                      <a:r>
                        <a:rPr lang="en-GB" sz="1200">
                          <a:solidFill>
                            <a:srgbClr val="000000"/>
                          </a:solidFill>
                          <a:effectLst/>
                          <a:latin typeface="Arial" panose="020B0604020202020204" pitchFamily="34" charset="0"/>
                          <a:ea typeface="Times New Roman" panose="02020603050405020304" pitchFamily="18" charset="0"/>
                          <a:cs typeface="Arial" panose="020B0604020202020204" pitchFamily="34" charset="0"/>
                        </a:rPr>
                        <a:t>P-CR</a:t>
                      </a:r>
                      <a:endParaRPr lang="en-DE" sz="1200">
                        <a:effectLst/>
                        <a:latin typeface="Arial" panose="020B0604020202020204" pitchFamily="34" charset="0"/>
                        <a:ea typeface="DengXian" panose="02010600030101010101" pitchFamily="2" charset="-122"/>
                        <a:cs typeface="Times New Roman" panose="02020603050405020304" pitchFamily="18" charset="0"/>
                      </a:endParaRPr>
                    </a:p>
                  </a:txBody>
                  <a:tcPr marL="9525" marR="9525" marT="9525" marB="9525">
                    <a:lnL>
                      <a:noFill/>
                    </a:lnL>
                    <a:lnR>
                      <a:noFill/>
                    </a:lnR>
                    <a:lnT>
                      <a:noFill/>
                    </a:lnT>
                    <a:lnB>
                      <a:noFill/>
                    </a:lnB>
                    <a:solidFill>
                      <a:srgbClr val="FFFFFF"/>
                    </a:solidFill>
                  </a:tcPr>
                </a:tc>
                <a:tc>
                  <a:txBody>
                    <a:bodyPr/>
                    <a:lstStyle/>
                    <a:p>
                      <a:pPr>
                        <a:buNone/>
                      </a:pPr>
                      <a:r>
                        <a:rPr lang="en-GB" sz="1200">
                          <a:solidFill>
                            <a:srgbClr val="000000"/>
                          </a:solidFill>
                          <a:effectLst/>
                          <a:latin typeface="Arial" panose="020B0604020202020204" pitchFamily="34" charset="0"/>
                          <a:ea typeface="Times New Roman" panose="02020603050405020304" pitchFamily="18" charset="0"/>
                          <a:cs typeface="Arial" panose="020B0604020202020204" pitchFamily="34" charset="0"/>
                        </a:rPr>
                        <a:t>Approval</a:t>
                      </a:r>
                      <a:endParaRPr lang="en-DE" sz="1200">
                        <a:effectLst/>
                        <a:latin typeface="Arial" panose="020B0604020202020204" pitchFamily="34" charset="0"/>
                        <a:ea typeface="DengXian" panose="02010600030101010101" pitchFamily="2" charset="-122"/>
                        <a:cs typeface="Times New Roman" panose="02020603050405020304" pitchFamily="18" charset="0"/>
                      </a:endParaRPr>
                    </a:p>
                  </a:txBody>
                  <a:tcPr marL="9525" marR="9525" marT="9525" marB="9525">
                    <a:lnL>
                      <a:noFill/>
                    </a:lnL>
                    <a:lnR>
                      <a:noFill/>
                    </a:lnR>
                    <a:lnT>
                      <a:noFill/>
                    </a:lnT>
                    <a:lnB>
                      <a:noFill/>
                    </a:lnB>
                    <a:solidFill>
                      <a:srgbClr val="FFFFFF"/>
                    </a:solidFill>
                  </a:tcPr>
                </a:tc>
                <a:tc>
                  <a:txBody>
                    <a:bodyPr/>
                    <a:lstStyle/>
                    <a:p>
                      <a:pPr>
                        <a:buNone/>
                      </a:pPr>
                      <a:r>
                        <a:rPr lang="en-GB" sz="12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23.801-01: [General aspects] Architecture Assumptions and Requirements on Energy Efficiency</a:t>
                      </a:r>
                      <a:endParaRPr lang="en-DE" sz="1200" dirty="0">
                        <a:effectLst/>
                        <a:latin typeface="Arial" panose="020B0604020202020204" pitchFamily="34" charset="0"/>
                        <a:ea typeface="DengXian" panose="02010600030101010101" pitchFamily="2" charset="-122"/>
                        <a:cs typeface="Times New Roman" panose="02020603050405020304" pitchFamily="18" charset="0"/>
                      </a:endParaRPr>
                    </a:p>
                  </a:txBody>
                  <a:tcPr marL="9525" marR="9525" marT="9525" marB="9525">
                    <a:lnL>
                      <a:noFill/>
                    </a:lnL>
                    <a:lnR>
                      <a:noFill/>
                    </a:lnR>
                    <a:lnT>
                      <a:noFill/>
                    </a:lnT>
                    <a:lnB>
                      <a:noFill/>
                    </a:lnB>
                    <a:solidFill>
                      <a:srgbClr val="FFFFFF"/>
                    </a:solidFill>
                  </a:tcPr>
                </a:tc>
                <a:tc>
                  <a:txBody>
                    <a:bodyPr/>
                    <a:lstStyle/>
                    <a:p>
                      <a:pPr>
                        <a:buNone/>
                      </a:pPr>
                      <a:r>
                        <a:rPr lang="sv" sz="12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NTT DOCOMO, KPN N.V., AT&amp;T, Deutsche Telekom</a:t>
                      </a:r>
                      <a:endParaRPr lang="en-DE" sz="1200" dirty="0">
                        <a:effectLst/>
                        <a:latin typeface="Arial" panose="020B0604020202020204" pitchFamily="34" charset="0"/>
                        <a:ea typeface="DengXian" panose="02010600030101010101" pitchFamily="2" charset="-122"/>
                        <a:cs typeface="Times New Roman" panose="02020603050405020304" pitchFamily="18" charset="0"/>
                      </a:endParaRPr>
                    </a:p>
                  </a:txBody>
                  <a:tcPr marL="9525" marR="9525" marT="9525" marB="9525">
                    <a:lnL>
                      <a:noFill/>
                    </a:lnL>
                    <a:lnR>
                      <a:noFill/>
                    </a:lnR>
                    <a:lnT>
                      <a:noFill/>
                    </a:lnT>
                    <a:lnB>
                      <a:noFill/>
                    </a:lnB>
                    <a:solidFill>
                      <a:srgbClr val="FFFFFF"/>
                    </a:solidFill>
                  </a:tcPr>
                </a:tc>
                <a:tc>
                  <a:txBody>
                    <a:bodyPr/>
                    <a:lstStyle/>
                    <a:p>
                      <a:pPr>
                        <a:buNone/>
                      </a:pPr>
                      <a:r>
                        <a:rPr lang="en-GB" sz="1200">
                          <a:solidFill>
                            <a:srgbClr val="000000"/>
                          </a:solidFill>
                          <a:effectLst/>
                          <a:latin typeface="Arial" panose="020B0604020202020204" pitchFamily="34" charset="0"/>
                          <a:ea typeface="Times New Roman" panose="02020603050405020304" pitchFamily="18" charset="0"/>
                          <a:cs typeface="Arial" panose="020B0604020202020204" pitchFamily="34" charset="0"/>
                        </a:rPr>
                        <a:t>Rel-20</a:t>
                      </a:r>
                      <a:endParaRPr lang="en-DE" sz="1200">
                        <a:effectLst/>
                        <a:latin typeface="Arial" panose="020B0604020202020204" pitchFamily="34" charset="0"/>
                        <a:ea typeface="DengXian" panose="02010600030101010101" pitchFamily="2" charset="-122"/>
                        <a:cs typeface="Times New Roman" panose="02020603050405020304" pitchFamily="18" charset="0"/>
                      </a:endParaRPr>
                    </a:p>
                  </a:txBody>
                  <a:tcPr marL="9525" marR="9525" marT="9525" marB="9525">
                    <a:lnL>
                      <a:noFill/>
                    </a:lnL>
                    <a:lnR>
                      <a:noFill/>
                    </a:lnR>
                    <a:lnT>
                      <a:noFill/>
                    </a:lnT>
                    <a:lnB>
                      <a:noFill/>
                    </a:lnB>
                    <a:solidFill>
                      <a:srgbClr val="FFFFFF"/>
                    </a:solidFill>
                  </a:tcPr>
                </a:tc>
                <a:tc>
                  <a:txBody>
                    <a:bodyPr/>
                    <a:lstStyle/>
                    <a:p>
                      <a:pPr>
                        <a:buNone/>
                      </a:pPr>
                      <a:r>
                        <a:rPr lang="en-GB" sz="1200">
                          <a:solidFill>
                            <a:srgbClr val="000000"/>
                          </a:solidFill>
                          <a:effectLst/>
                          <a:latin typeface="Arial" panose="020B0604020202020204" pitchFamily="34" charset="0"/>
                          <a:ea typeface="Times New Roman" panose="02020603050405020304" pitchFamily="18" charset="0"/>
                          <a:cs typeface="Arial" panose="020B0604020202020204" pitchFamily="34" charset="0"/>
                        </a:rPr>
                        <a:t>FS_6G_ARC</a:t>
                      </a:r>
                      <a:endParaRPr lang="en-DE" sz="1200">
                        <a:effectLst/>
                        <a:latin typeface="Arial" panose="020B0604020202020204" pitchFamily="34" charset="0"/>
                        <a:ea typeface="DengXian" panose="02010600030101010101" pitchFamily="2" charset="-122"/>
                        <a:cs typeface="Times New Roman" panose="02020603050405020304" pitchFamily="18" charset="0"/>
                      </a:endParaRPr>
                    </a:p>
                  </a:txBody>
                  <a:tcPr marL="9525" marR="9525" marT="9525" marB="9525">
                    <a:lnL>
                      <a:noFill/>
                    </a:lnL>
                    <a:lnR>
                      <a:noFill/>
                    </a:lnR>
                    <a:lnT>
                      <a:noFill/>
                    </a:lnT>
                    <a:lnB>
                      <a:noFill/>
                    </a:lnB>
                    <a:solidFill>
                      <a:srgbClr val="FFFFFF"/>
                    </a:solidFill>
                  </a:tcPr>
                </a:tc>
                <a:tc>
                  <a:txBody>
                    <a:bodyPr/>
                    <a:lstStyle/>
                    <a:p>
                      <a:pPr>
                        <a:buNone/>
                      </a:pPr>
                      <a:r>
                        <a:rPr lang="en-GB" sz="12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Only focus on Assumption</a:t>
                      </a:r>
                      <a:endParaRPr lang="en-DE" sz="1200" dirty="0">
                        <a:effectLst/>
                        <a:latin typeface="Arial" panose="020B0604020202020204" pitchFamily="34" charset="0"/>
                        <a:ea typeface="DengXian" panose="02010600030101010101" pitchFamily="2" charset="-122"/>
                        <a:cs typeface="Times New Roman" panose="02020603050405020304" pitchFamily="18" charset="0"/>
                      </a:endParaRPr>
                    </a:p>
                    <a:p>
                      <a:pPr>
                        <a:buNone/>
                      </a:pPr>
                      <a:r>
                        <a:rPr lang="en-GB" sz="1200" b="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Used as a baseline</a:t>
                      </a:r>
                      <a:endParaRPr lang="en-DE" sz="1200" dirty="0">
                        <a:effectLst/>
                        <a:latin typeface="Arial" panose="020B0604020202020204" pitchFamily="34" charset="0"/>
                        <a:ea typeface="DengXian" panose="02010600030101010101" pitchFamily="2" charset="-122"/>
                        <a:cs typeface="Times New Roman" panose="02020603050405020304" pitchFamily="18" charset="0"/>
                      </a:endParaRPr>
                    </a:p>
                  </a:txBody>
                  <a:tcPr marL="9525" marR="9525" marT="9525" marB="9525">
                    <a:lnL>
                      <a:noFill/>
                    </a:lnL>
                    <a:lnR>
                      <a:noFill/>
                    </a:lnR>
                    <a:lnT>
                      <a:noFill/>
                    </a:lnT>
                    <a:lnB>
                      <a:noFill/>
                    </a:lnB>
                    <a:solidFill>
                      <a:srgbClr val="FFFFFF"/>
                    </a:solidFill>
                  </a:tcPr>
                </a:tc>
                <a:extLst>
                  <a:ext uri="{0D108BD9-81ED-4DB2-BD59-A6C34878D82A}">
                    <a16:rowId xmlns:a16="http://schemas.microsoft.com/office/drawing/2014/main" val="3860336901"/>
                  </a:ext>
                </a:extLst>
              </a:tr>
            </a:tbl>
          </a:graphicData>
        </a:graphic>
      </p:graphicFrame>
      <p:graphicFrame>
        <p:nvGraphicFramePr>
          <p:cNvPr id="13" name="Table 12">
            <a:extLst>
              <a:ext uri="{FF2B5EF4-FFF2-40B4-BE49-F238E27FC236}">
                <a16:creationId xmlns:a16="http://schemas.microsoft.com/office/drawing/2014/main" id="{783F0BA8-A5C7-786D-5808-5B2FFA7E917D}"/>
              </a:ext>
            </a:extLst>
          </p:cNvPr>
          <p:cNvGraphicFramePr>
            <a:graphicFrameLocks noGrp="1"/>
          </p:cNvGraphicFramePr>
          <p:nvPr>
            <p:extLst>
              <p:ext uri="{D42A27DB-BD31-4B8C-83A1-F6EECF244321}">
                <p14:modId xmlns:p14="http://schemas.microsoft.com/office/powerpoint/2010/main" val="3447515675"/>
              </p:ext>
            </p:extLst>
          </p:nvPr>
        </p:nvGraphicFramePr>
        <p:xfrm>
          <a:off x="310896" y="5872384"/>
          <a:ext cx="11612882" cy="510128"/>
        </p:xfrm>
        <a:graphic>
          <a:graphicData uri="http://schemas.openxmlformats.org/drawingml/2006/table">
            <a:tbl>
              <a:tblPr firstRow="1" firstCol="1" bandRow="1"/>
              <a:tblGrid>
                <a:gridCol w="732809">
                  <a:extLst>
                    <a:ext uri="{9D8B030D-6E8A-4147-A177-3AD203B41FA5}">
                      <a16:colId xmlns:a16="http://schemas.microsoft.com/office/drawing/2014/main" val="3823461987"/>
                    </a:ext>
                  </a:extLst>
                </a:gridCol>
                <a:gridCol w="879371">
                  <a:extLst>
                    <a:ext uri="{9D8B030D-6E8A-4147-A177-3AD203B41FA5}">
                      <a16:colId xmlns:a16="http://schemas.microsoft.com/office/drawing/2014/main" val="3651578094"/>
                    </a:ext>
                  </a:extLst>
                </a:gridCol>
                <a:gridCol w="855233">
                  <a:extLst>
                    <a:ext uri="{9D8B030D-6E8A-4147-A177-3AD203B41FA5}">
                      <a16:colId xmlns:a16="http://schemas.microsoft.com/office/drawing/2014/main" val="1279660377"/>
                    </a:ext>
                  </a:extLst>
                </a:gridCol>
                <a:gridCol w="655218">
                  <a:extLst>
                    <a:ext uri="{9D8B030D-6E8A-4147-A177-3AD203B41FA5}">
                      <a16:colId xmlns:a16="http://schemas.microsoft.com/office/drawing/2014/main" val="3103375165"/>
                    </a:ext>
                  </a:extLst>
                </a:gridCol>
                <a:gridCol w="3176947">
                  <a:extLst>
                    <a:ext uri="{9D8B030D-6E8A-4147-A177-3AD203B41FA5}">
                      <a16:colId xmlns:a16="http://schemas.microsoft.com/office/drawing/2014/main" val="3087164052"/>
                    </a:ext>
                  </a:extLst>
                </a:gridCol>
                <a:gridCol w="1588904">
                  <a:extLst>
                    <a:ext uri="{9D8B030D-6E8A-4147-A177-3AD203B41FA5}">
                      <a16:colId xmlns:a16="http://schemas.microsoft.com/office/drawing/2014/main" val="2640553355"/>
                    </a:ext>
                  </a:extLst>
                </a:gridCol>
                <a:gridCol w="327611">
                  <a:extLst>
                    <a:ext uri="{9D8B030D-6E8A-4147-A177-3AD203B41FA5}">
                      <a16:colId xmlns:a16="http://schemas.microsoft.com/office/drawing/2014/main" val="115518809"/>
                    </a:ext>
                  </a:extLst>
                </a:gridCol>
                <a:gridCol w="1368200">
                  <a:extLst>
                    <a:ext uri="{9D8B030D-6E8A-4147-A177-3AD203B41FA5}">
                      <a16:colId xmlns:a16="http://schemas.microsoft.com/office/drawing/2014/main" val="2135014495"/>
                    </a:ext>
                  </a:extLst>
                </a:gridCol>
                <a:gridCol w="2028589">
                  <a:extLst>
                    <a:ext uri="{9D8B030D-6E8A-4147-A177-3AD203B41FA5}">
                      <a16:colId xmlns:a16="http://schemas.microsoft.com/office/drawing/2014/main" val="1608198218"/>
                    </a:ext>
                  </a:extLst>
                </a:gridCol>
              </a:tblGrid>
              <a:tr h="510128">
                <a:tc>
                  <a:txBody>
                    <a:bodyPr/>
                    <a:lstStyle/>
                    <a:p>
                      <a:pPr>
                        <a:buNone/>
                      </a:pPr>
                      <a:r>
                        <a:rPr lang="en-GB" sz="1200">
                          <a:solidFill>
                            <a:srgbClr val="000000"/>
                          </a:solidFill>
                          <a:effectLst/>
                          <a:latin typeface="Arial" panose="020B0604020202020204" pitchFamily="34" charset="0"/>
                          <a:ea typeface="Times New Roman" panose="02020603050405020304" pitchFamily="18" charset="0"/>
                          <a:cs typeface="Arial" panose="020B0604020202020204" pitchFamily="34" charset="0"/>
                        </a:rPr>
                        <a:t>20.6.0</a:t>
                      </a:r>
                      <a:endParaRPr lang="en-DE" sz="1200">
                        <a:effectLst/>
                        <a:latin typeface="Arial" panose="020B0604020202020204" pitchFamily="34" charset="0"/>
                        <a:ea typeface="DengXian" panose="02010600030101010101" pitchFamily="2" charset="-122"/>
                        <a:cs typeface="Times New Roman" panose="02020603050405020304" pitchFamily="18" charset="0"/>
                      </a:endParaRPr>
                    </a:p>
                  </a:txBody>
                  <a:tcPr marL="9525" marR="9525" marT="9525" marB="9525">
                    <a:lnL>
                      <a:noFill/>
                    </a:lnL>
                    <a:lnR>
                      <a:noFill/>
                    </a:lnR>
                    <a:lnT>
                      <a:noFill/>
                    </a:lnT>
                    <a:lnB>
                      <a:noFill/>
                    </a:lnB>
                    <a:solidFill>
                      <a:srgbClr val="FFFFFF"/>
                    </a:solidFill>
                  </a:tcPr>
                </a:tc>
                <a:tc>
                  <a:txBody>
                    <a:bodyPr/>
                    <a:lstStyle/>
                    <a:p>
                      <a:pPr>
                        <a:buNone/>
                      </a:pPr>
                      <a:r>
                        <a:rPr lang="en-GB" sz="1200" b="1" u="sng">
                          <a:solidFill>
                            <a:srgbClr val="0000FF"/>
                          </a:solidFill>
                          <a:effectLst/>
                          <a:latin typeface="Arial" panose="020B0604020202020204" pitchFamily="34" charset="0"/>
                          <a:ea typeface="Times New Roman" panose="02020603050405020304" pitchFamily="18" charset="0"/>
                          <a:cs typeface="Arial" panose="020B0604020202020204" pitchFamily="34" charset="0"/>
                          <a:hlinkClick r:id="rId8" action="ppaction://hlinkfile"/>
                        </a:rPr>
                        <a:t>S2-2506576</a:t>
                      </a:r>
                      <a:endParaRPr lang="en-DE" sz="1200">
                        <a:effectLst/>
                        <a:latin typeface="Arial" panose="020B0604020202020204" pitchFamily="34" charset="0"/>
                        <a:ea typeface="DengXian" panose="02010600030101010101" pitchFamily="2" charset="-122"/>
                        <a:cs typeface="Times New Roman" panose="02020603050405020304" pitchFamily="18" charset="0"/>
                      </a:endParaRPr>
                    </a:p>
                  </a:txBody>
                  <a:tcPr marL="9525" marR="9525" marT="9525" marB="9525">
                    <a:lnL>
                      <a:noFill/>
                    </a:lnL>
                    <a:lnR>
                      <a:noFill/>
                    </a:lnR>
                    <a:lnT>
                      <a:noFill/>
                    </a:lnT>
                    <a:lnB>
                      <a:noFill/>
                    </a:lnB>
                    <a:solidFill>
                      <a:srgbClr val="FFFFFF"/>
                    </a:solidFill>
                  </a:tcPr>
                </a:tc>
                <a:tc>
                  <a:txBody>
                    <a:bodyPr/>
                    <a:lstStyle/>
                    <a:p>
                      <a:pPr>
                        <a:buNone/>
                      </a:pPr>
                      <a:r>
                        <a:rPr lang="en-GB" sz="1200">
                          <a:solidFill>
                            <a:srgbClr val="000000"/>
                          </a:solidFill>
                          <a:effectLst/>
                          <a:latin typeface="Arial" panose="020B0604020202020204" pitchFamily="34" charset="0"/>
                          <a:ea typeface="Times New Roman" panose="02020603050405020304" pitchFamily="18" charset="0"/>
                          <a:cs typeface="Arial" panose="020B0604020202020204" pitchFamily="34" charset="0"/>
                        </a:rPr>
                        <a:t>P-CR</a:t>
                      </a:r>
                      <a:endParaRPr lang="en-DE" sz="1200">
                        <a:effectLst/>
                        <a:latin typeface="Arial" panose="020B0604020202020204" pitchFamily="34" charset="0"/>
                        <a:ea typeface="DengXian" panose="02010600030101010101" pitchFamily="2" charset="-122"/>
                        <a:cs typeface="Times New Roman" panose="02020603050405020304" pitchFamily="18" charset="0"/>
                      </a:endParaRPr>
                    </a:p>
                  </a:txBody>
                  <a:tcPr marL="9525" marR="9525" marT="9525" marB="9525">
                    <a:lnL>
                      <a:noFill/>
                    </a:lnL>
                    <a:lnR>
                      <a:noFill/>
                    </a:lnR>
                    <a:lnT>
                      <a:noFill/>
                    </a:lnT>
                    <a:lnB>
                      <a:noFill/>
                    </a:lnB>
                    <a:solidFill>
                      <a:srgbClr val="FFFFFF"/>
                    </a:solidFill>
                  </a:tcPr>
                </a:tc>
                <a:tc>
                  <a:txBody>
                    <a:bodyPr/>
                    <a:lstStyle/>
                    <a:p>
                      <a:pPr>
                        <a:buNone/>
                      </a:pPr>
                      <a:r>
                        <a:rPr lang="en-GB" sz="1200">
                          <a:solidFill>
                            <a:srgbClr val="000000"/>
                          </a:solidFill>
                          <a:effectLst/>
                          <a:latin typeface="Arial" panose="020B0604020202020204" pitchFamily="34" charset="0"/>
                          <a:ea typeface="Times New Roman" panose="02020603050405020304" pitchFamily="18" charset="0"/>
                          <a:cs typeface="Arial" panose="020B0604020202020204" pitchFamily="34" charset="0"/>
                        </a:rPr>
                        <a:t>Approval</a:t>
                      </a:r>
                      <a:endParaRPr lang="en-DE" sz="1200">
                        <a:effectLst/>
                        <a:latin typeface="Arial" panose="020B0604020202020204" pitchFamily="34" charset="0"/>
                        <a:ea typeface="DengXian" panose="02010600030101010101" pitchFamily="2" charset="-122"/>
                        <a:cs typeface="Times New Roman" panose="02020603050405020304" pitchFamily="18" charset="0"/>
                      </a:endParaRPr>
                    </a:p>
                  </a:txBody>
                  <a:tcPr marL="9525" marR="9525" marT="9525" marB="9525">
                    <a:lnL>
                      <a:noFill/>
                    </a:lnL>
                    <a:lnR>
                      <a:noFill/>
                    </a:lnR>
                    <a:lnT>
                      <a:noFill/>
                    </a:lnT>
                    <a:lnB>
                      <a:noFill/>
                    </a:lnB>
                    <a:solidFill>
                      <a:srgbClr val="FFFFFF"/>
                    </a:solidFill>
                  </a:tcPr>
                </a:tc>
                <a:tc>
                  <a:txBody>
                    <a:bodyPr/>
                    <a:lstStyle/>
                    <a:p>
                      <a:pPr>
                        <a:buNone/>
                      </a:pPr>
                      <a:r>
                        <a:rPr lang="en-GB" sz="1200">
                          <a:solidFill>
                            <a:srgbClr val="000000"/>
                          </a:solidFill>
                          <a:effectLst/>
                          <a:latin typeface="Arial" panose="020B0604020202020204" pitchFamily="34" charset="0"/>
                          <a:ea typeface="Times New Roman" panose="02020603050405020304" pitchFamily="18" charset="0"/>
                          <a:cs typeface="Arial" panose="020B0604020202020204" pitchFamily="34" charset="0"/>
                        </a:rPr>
                        <a:t>23.801-01: [General aspects] Architecture Requirements for 6G</a:t>
                      </a:r>
                      <a:endParaRPr lang="en-DE" sz="1200">
                        <a:effectLst/>
                        <a:latin typeface="Arial" panose="020B0604020202020204" pitchFamily="34" charset="0"/>
                        <a:ea typeface="DengXian" panose="02010600030101010101" pitchFamily="2" charset="-122"/>
                        <a:cs typeface="Times New Roman" panose="02020603050405020304" pitchFamily="18" charset="0"/>
                      </a:endParaRPr>
                    </a:p>
                  </a:txBody>
                  <a:tcPr marL="9525" marR="9525" marT="9525" marB="9525">
                    <a:lnL>
                      <a:noFill/>
                    </a:lnL>
                    <a:lnR>
                      <a:noFill/>
                    </a:lnR>
                    <a:lnT>
                      <a:noFill/>
                    </a:lnT>
                    <a:lnB>
                      <a:noFill/>
                    </a:lnB>
                    <a:solidFill>
                      <a:srgbClr val="FFFFFF"/>
                    </a:solidFill>
                  </a:tcPr>
                </a:tc>
                <a:tc>
                  <a:txBody>
                    <a:bodyPr/>
                    <a:lstStyle/>
                    <a:p>
                      <a:pPr>
                        <a:buNone/>
                      </a:pPr>
                      <a:r>
                        <a:rPr lang="en-GB" sz="12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LG Electronics</a:t>
                      </a:r>
                      <a:endParaRPr lang="en-DE" sz="1200" dirty="0">
                        <a:effectLst/>
                        <a:latin typeface="Arial" panose="020B0604020202020204" pitchFamily="34" charset="0"/>
                        <a:ea typeface="DengXian" panose="02010600030101010101" pitchFamily="2" charset="-122"/>
                        <a:cs typeface="Times New Roman" panose="02020603050405020304" pitchFamily="18" charset="0"/>
                      </a:endParaRPr>
                    </a:p>
                  </a:txBody>
                  <a:tcPr marL="9525" marR="9525" marT="9525" marB="9525">
                    <a:lnL>
                      <a:noFill/>
                    </a:lnL>
                    <a:lnR>
                      <a:noFill/>
                    </a:lnR>
                    <a:lnT>
                      <a:noFill/>
                    </a:lnT>
                    <a:lnB>
                      <a:noFill/>
                    </a:lnB>
                    <a:solidFill>
                      <a:srgbClr val="FFFFFF"/>
                    </a:solidFill>
                  </a:tcPr>
                </a:tc>
                <a:tc>
                  <a:txBody>
                    <a:bodyPr/>
                    <a:lstStyle/>
                    <a:p>
                      <a:pPr>
                        <a:buNone/>
                      </a:pPr>
                      <a:r>
                        <a:rPr lang="en-GB" sz="1200">
                          <a:solidFill>
                            <a:srgbClr val="000000"/>
                          </a:solidFill>
                          <a:effectLst/>
                          <a:latin typeface="Arial" panose="020B0604020202020204" pitchFamily="34" charset="0"/>
                          <a:ea typeface="Times New Roman" panose="02020603050405020304" pitchFamily="18" charset="0"/>
                          <a:cs typeface="Arial" panose="020B0604020202020204" pitchFamily="34" charset="0"/>
                        </a:rPr>
                        <a:t>Rel-20</a:t>
                      </a:r>
                      <a:endParaRPr lang="en-DE" sz="1200">
                        <a:effectLst/>
                        <a:latin typeface="Arial" panose="020B0604020202020204" pitchFamily="34" charset="0"/>
                        <a:ea typeface="DengXian" panose="02010600030101010101" pitchFamily="2" charset="-122"/>
                        <a:cs typeface="Times New Roman" panose="02020603050405020304" pitchFamily="18" charset="0"/>
                      </a:endParaRPr>
                    </a:p>
                  </a:txBody>
                  <a:tcPr marL="9525" marR="9525" marT="9525" marB="9525">
                    <a:lnL>
                      <a:noFill/>
                    </a:lnL>
                    <a:lnR>
                      <a:noFill/>
                    </a:lnR>
                    <a:lnT>
                      <a:noFill/>
                    </a:lnT>
                    <a:lnB>
                      <a:noFill/>
                    </a:lnB>
                    <a:solidFill>
                      <a:srgbClr val="FFFFFF"/>
                    </a:solidFill>
                  </a:tcPr>
                </a:tc>
                <a:tc>
                  <a:txBody>
                    <a:bodyPr/>
                    <a:lstStyle/>
                    <a:p>
                      <a:pPr>
                        <a:buNone/>
                      </a:pPr>
                      <a:r>
                        <a:rPr lang="en-GB" sz="1200">
                          <a:solidFill>
                            <a:srgbClr val="000000"/>
                          </a:solidFill>
                          <a:effectLst/>
                          <a:latin typeface="Arial" panose="020B0604020202020204" pitchFamily="34" charset="0"/>
                          <a:ea typeface="Times New Roman" panose="02020603050405020304" pitchFamily="18" charset="0"/>
                          <a:cs typeface="Arial" panose="020B0604020202020204" pitchFamily="34" charset="0"/>
                        </a:rPr>
                        <a:t>FS_6G_ARC</a:t>
                      </a:r>
                      <a:endParaRPr lang="en-DE" sz="1200">
                        <a:effectLst/>
                        <a:latin typeface="Arial" panose="020B0604020202020204" pitchFamily="34" charset="0"/>
                        <a:ea typeface="DengXian" panose="02010600030101010101" pitchFamily="2" charset="-122"/>
                        <a:cs typeface="Times New Roman" panose="02020603050405020304" pitchFamily="18" charset="0"/>
                      </a:endParaRPr>
                    </a:p>
                  </a:txBody>
                  <a:tcPr marL="9525" marR="9525" marT="9525" marB="9525">
                    <a:lnL>
                      <a:noFill/>
                    </a:lnL>
                    <a:lnR>
                      <a:noFill/>
                    </a:lnR>
                    <a:lnT>
                      <a:noFill/>
                    </a:lnT>
                    <a:lnB>
                      <a:noFill/>
                    </a:lnB>
                    <a:solidFill>
                      <a:srgbClr val="FFFFFF"/>
                    </a:solidFill>
                  </a:tcPr>
                </a:tc>
                <a:tc>
                  <a:txBody>
                    <a:bodyPr/>
                    <a:lstStyle/>
                    <a:p>
                      <a:pPr>
                        <a:buNone/>
                      </a:pPr>
                      <a:r>
                        <a:rPr lang="en-GB" sz="1200" b="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Used as a baseline</a:t>
                      </a:r>
                      <a:endParaRPr lang="en-DE" sz="1200" dirty="0">
                        <a:effectLst/>
                        <a:latin typeface="Arial" panose="020B0604020202020204" pitchFamily="34" charset="0"/>
                        <a:ea typeface="DengXian" panose="02010600030101010101" pitchFamily="2" charset="-122"/>
                        <a:cs typeface="Times New Roman" panose="02020603050405020304" pitchFamily="18" charset="0"/>
                      </a:endParaRPr>
                    </a:p>
                  </a:txBody>
                  <a:tcPr marL="9525" marR="9525" marT="9525" marB="9525">
                    <a:lnL>
                      <a:noFill/>
                    </a:lnL>
                    <a:lnR>
                      <a:noFill/>
                    </a:lnR>
                    <a:lnT>
                      <a:noFill/>
                    </a:lnT>
                    <a:lnB>
                      <a:noFill/>
                    </a:lnB>
                    <a:solidFill>
                      <a:srgbClr val="FFFFFF"/>
                    </a:solidFill>
                  </a:tcPr>
                </a:tc>
                <a:extLst>
                  <a:ext uri="{0D108BD9-81ED-4DB2-BD59-A6C34878D82A}">
                    <a16:rowId xmlns:a16="http://schemas.microsoft.com/office/drawing/2014/main" val="2969781941"/>
                  </a:ext>
                </a:extLst>
              </a:tr>
            </a:tbl>
          </a:graphicData>
        </a:graphic>
      </p:graphicFrame>
    </p:spTree>
    <p:extLst>
      <p:ext uri="{BB962C8B-B14F-4D97-AF65-F5344CB8AC3E}">
        <p14:creationId xmlns:p14="http://schemas.microsoft.com/office/powerpoint/2010/main" val="810180765"/>
      </p:ext>
    </p:extLst>
  </p:cSld>
  <p:clrMapOvr>
    <a:masterClrMapping/>
  </p:clrMapOvr>
  <p:transition>
    <p:wipe dir="r"/>
  </p:transition>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16D558C5159B8B4F9B176D7942557666" ma:contentTypeVersion="18" ma:contentTypeDescription="Create a new document." ma:contentTypeScope="" ma:versionID="5fcf8b0f609ffc618433019ad4b04ca0">
  <xsd:schema xmlns:xsd="http://www.w3.org/2001/XMLSchema" xmlns:xs="http://www.w3.org/2001/XMLSchema" xmlns:p="http://schemas.microsoft.com/office/2006/metadata/properties" xmlns:ns2="a666cf78-39a2-4718-9e3a-c97e0f2e2430" xmlns:ns3="5febc012-5c62-464f-8fa7-270037d49f7f" xmlns:ns4="d8762117-8292-4133-b1c7-eab5c6487cfd" targetNamespace="http://schemas.microsoft.com/office/2006/metadata/properties" ma:root="true" ma:fieldsID="682e07ded1439f7fa7cf50a4656ea6e6" ns2:_="" ns3:_="" ns4:_="">
    <xsd:import namespace="a666cf78-39a2-4718-9e3a-c97e0f2e2430"/>
    <xsd:import namespace="5febc012-5c62-464f-8fa7-270037d49f7f"/>
    <xsd:import namespace="d8762117-8292-4133-b1c7-eab5c6487cfd"/>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DateTaken" minOccurs="0"/>
                <xsd:element ref="ns2:MediaServiceAutoKeyPoints" minOccurs="0"/>
                <xsd:element ref="ns2:MediaServiceKeyPoints" minOccurs="0"/>
                <xsd:element ref="ns2:MediaLengthInSeconds" minOccurs="0"/>
                <xsd:element ref="ns2:lcf76f155ced4ddcb4097134ff3c332f" minOccurs="0"/>
                <xsd:element ref="ns4:TaxCatchAll" minOccurs="0"/>
                <xsd:element ref="ns2:MediaServiceObjectDetectorVersions" minOccurs="0"/>
                <xsd:element ref="ns2:MediaServiceGenerationTime" minOccurs="0"/>
                <xsd:element ref="ns2:MediaServiceEventHashCode" minOccurs="0"/>
                <xsd:element ref="ns2:MediaServiceSearchProperties" minOccurs="0"/>
                <xsd:element ref="ns2:MediaServiceOCR" minOccurs="0"/>
                <xsd:element ref="ns2:MediaServiceBilling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666cf78-39a2-4718-9e3a-c97e0f2e243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KeyPoints" ma:index="13" nillable="true" ma:displayName="MediaServiceAutoKeyPoints" ma:hidden="true" ma:internalName="MediaServiceAutoKeyPoints" ma:readOnly="true">
      <xsd:simpleType>
        <xsd:restriction base="dms:Note"/>
      </xsd:simpleType>
    </xsd:element>
    <xsd:element name="MediaServiceKeyPoints" ma:index="14" nillable="true" ma:displayName="KeyPoints" ma:internalName="MediaServiceKeyPoints" ma:readOnly="true">
      <xsd:simpleType>
        <xsd:restriction base="dms:Note">
          <xsd:maxLength value="255"/>
        </xsd:restriction>
      </xsd:simpleType>
    </xsd:element>
    <xsd:element name="MediaLengthInSeconds" ma:index="15" nillable="true" ma:displayName="MediaLengthInSeconds" ma:hidden="true" ma:internalName="MediaLengthInSeconds" ma:readOnly="true">
      <xsd:simpleType>
        <xsd:restriction base="dms:Unknown"/>
      </xsd:simpleType>
    </xsd:element>
    <xsd:element name="lcf76f155ced4ddcb4097134ff3c332f" ma:index="17" nillable="true" ma:taxonomy="true" ma:internalName="lcf76f155ced4ddcb4097134ff3c332f" ma:taxonomyFieldName="MediaServiceImageTags" ma:displayName="Image Tags" ma:readOnly="false" ma:fieldId="{5cf76f15-5ced-4ddc-b409-7134ff3c332f}" ma:taxonomyMulti="true" ma:sspId="c3d31b72-c4b9-4223-ac69-1d9539891dc8"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19" nillable="true" ma:displayName="MediaServiceObjectDetectorVersions" ma:hidden="true" ma:indexed="true" ma:internalName="MediaServiceObjectDetectorVersions" ma:readOnly="true">
      <xsd:simpleType>
        <xsd:restriction base="dms:Text"/>
      </xsd:simpleType>
    </xsd:element>
    <xsd:element name="MediaServiceGenerationTime" ma:index="20" nillable="true" ma:displayName="MediaServiceGenerationTime" ma:hidden="true" ma:internalName="MediaServiceGenerationTime" ma:readOnly="true">
      <xsd:simpleType>
        <xsd:restriction base="dms:Text"/>
      </xsd:simpleType>
    </xsd:element>
    <xsd:element name="MediaServiceEventHashCode" ma:index="21" nillable="true" ma:displayName="MediaServiceEventHashCode" ma:hidden="true" ma:internalName="MediaServiceEventHashCode" ma:readOnly="true">
      <xsd:simpleType>
        <xsd:restriction base="dms:Text"/>
      </xsd:simpleType>
    </xsd:element>
    <xsd:element name="MediaServiceSearchProperties" ma:index="22" nillable="true" ma:displayName="MediaServiceSearchProperties" ma:hidden="true" ma:internalName="MediaServiceSearchProperties" ma:readOnly="true">
      <xsd:simpleType>
        <xsd:restriction base="dms:Note"/>
      </xsd:simpleType>
    </xsd:element>
    <xsd:element name="MediaServiceOCR" ma:index="23" nillable="true" ma:displayName="Extracted Text" ma:internalName="MediaServiceOCR" ma:readOnly="true">
      <xsd:simpleType>
        <xsd:restriction base="dms:Note">
          <xsd:maxLength value="255"/>
        </xsd:restriction>
      </xsd:simpleType>
    </xsd:element>
    <xsd:element name="MediaServiceBillingMetadata" ma:index="24" nillable="true" ma:displayName="MediaServiceBillingMetadata" ma:hidden="true" ma:internalName="MediaServiceBillingMetadata"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5febc012-5c62-464f-8fa7-270037d49f7f"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d8762117-8292-4133-b1c7-eab5c6487cfd" elementFormDefault="qualified">
    <xsd:import namespace="http://schemas.microsoft.com/office/2006/documentManagement/types"/>
    <xsd:import namespace="http://schemas.microsoft.com/office/infopath/2007/PartnerControls"/>
    <xsd:element name="TaxCatchAll" ma:index="18" nillable="true" ma:displayName="Taxonomy Catch All Column" ma:hidden="true" ma:list="{a6199f50-84ea-4c92-8370-5fe843a5677b}" ma:internalName="TaxCatchAll" ma:showField="CatchAllData" ma:web="5bc3bbca-6b18-421e-9b6d-b21b951c0ca6">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d8762117-8292-4133-b1c7-eab5c6487cfd" xsi:nil="true"/>
    <lcf76f155ced4ddcb4097134ff3c332f xmlns="a666cf78-39a2-4718-9e3a-c97e0f2e2430">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A5F95C9B-1E14-4FAC-ADDA-20A74A398E0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a666cf78-39a2-4718-9e3a-c97e0f2e2430"/>
    <ds:schemaRef ds:uri="5febc012-5c62-464f-8fa7-270037d49f7f"/>
    <ds:schemaRef ds:uri="d8762117-8292-4133-b1c7-eab5c6487cfd"/>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7D3A830A-0AC8-45A7-9E99-DF047C23D0D0}">
  <ds:schemaRefs>
    <ds:schemaRef ds:uri="http://schemas.microsoft.com/sharepoint/v3/contenttype/forms"/>
  </ds:schemaRefs>
</ds:datastoreItem>
</file>

<file path=customXml/itemProps3.xml><?xml version="1.0" encoding="utf-8"?>
<ds:datastoreItem xmlns:ds="http://schemas.openxmlformats.org/officeDocument/2006/customXml" ds:itemID="{35CA3727-A4EB-4398-9783-D0148B061093}">
  <ds:schemaRefs>
    <ds:schemaRef ds:uri="http://schemas.openxmlformats.org/package/2006/metadata/core-properties"/>
    <ds:schemaRef ds:uri="http://purl.org/dc/terms/"/>
    <ds:schemaRef ds:uri="http://purl.org/dc/elements/1.1/"/>
    <ds:schemaRef ds:uri="a666cf78-39a2-4718-9e3a-c97e0f2e2430"/>
    <ds:schemaRef ds:uri="5febc012-5c62-464f-8fa7-270037d49f7f"/>
    <ds:schemaRef ds:uri="http://schemas.microsoft.com/office/2006/documentManagement/types"/>
    <ds:schemaRef ds:uri="http://purl.org/dc/dcmitype/"/>
    <ds:schemaRef ds:uri="http://schemas.microsoft.com/office/2006/metadata/properties"/>
    <ds:schemaRef ds:uri="http://schemas.microsoft.com/office/infopath/2007/PartnerControls"/>
    <ds:schemaRef ds:uri="d8762117-8292-4133-b1c7-eab5c6487cfd"/>
    <ds:schemaRef ds:uri="http://www.w3.org/XML/1998/namespace"/>
  </ds:schemaRefs>
</ds:datastoreItem>
</file>

<file path=docMetadata/LabelInfo.xml><?xml version="1.0" encoding="utf-8"?>
<clbl:labelList xmlns:clbl="http://schemas.microsoft.com/office/2020/mipLabelMetadata">
  <clbl:label id="{08f6f869-1ed0-46b3-a227-1d3e52347e28}" enabled="1" method="Standard" siteId="{98e9ba89-e1a1-4e38-9007-8bdabc25de1d}" removed="0"/>
  <clbl:label id="{92e84ceb-fbfd-47ab-be52-080c6b87953f}" enabled="0" method="" siteId="{92e84ceb-fbfd-47ab-be52-080c6b87953f}" removed="1"/>
</clbl:labelList>
</file>

<file path=docProps/app.xml><?xml version="1.0" encoding="utf-8"?>
<Properties xmlns="http://schemas.openxmlformats.org/officeDocument/2006/extended-properties" xmlns:vt="http://schemas.openxmlformats.org/officeDocument/2006/docPropsVTypes">
  <Template>Office Theme</Template>
  <TotalTime>9216</TotalTime>
  <Words>388</Words>
  <Application>Microsoft Office PowerPoint</Application>
  <PresentationFormat>Widescreen</PresentationFormat>
  <Paragraphs>75</Paragraphs>
  <Slides>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Arial</vt:lpstr>
      <vt:lpstr>Calibri</vt:lpstr>
      <vt:lpstr>Calibri Light</vt:lpstr>
      <vt:lpstr>Times New Roman</vt:lpstr>
      <vt:lpstr>Office Theme</vt:lpstr>
      <vt:lpstr>SA2#170 FS_6G_ARC (Drafting#1)</vt:lpstr>
      <vt:lpstr>Agenda</vt:lpstr>
      <vt:lpstr>Drafting tdoc list</vt:lpstr>
    </vt:vector>
  </TitlesOfParts>
  <Company>3GPP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3GPP template</dc:title>
  <dc:creator>Kevin Flynn</dc:creator>
  <dc:description>© 3GPP 2018</dc:description>
  <cp:lastModifiedBy>DOCOMO1</cp:lastModifiedBy>
  <cp:revision>682</cp:revision>
  <dcterms:created xsi:type="dcterms:W3CDTF">2010-02-05T13:52:04Z</dcterms:created>
  <dcterms:modified xsi:type="dcterms:W3CDTF">2025-08-25T08:12:07Z</dcterms:modified>
  <cp:contentStatus>Template 2017</cp:contentStatus>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0x01010016D558C5159B8B4F9B176D7942557666</vt:lpwstr>
  </property>
  <property fmtid="{D5CDD505-2E9C-101B-9397-08002B2CF9AE}" pid="3" name="MediaServiceImageTags">
    <vt:lpwstr/>
  </property>
</Properties>
</file>