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235586"/>
              </p:ext>
            </p:extLst>
          </p:nvPr>
        </p:nvGraphicFramePr>
        <p:xfrm>
          <a:off x="251520" y="980728"/>
          <a:ext cx="8640961" cy="5472607"/>
        </p:xfrm>
        <a:graphic>
          <a:graphicData uri="http://schemas.openxmlformats.org/drawingml/2006/table">
            <a:tbl>
              <a:tblPr firstRow="1" bandRow="1"/>
              <a:tblGrid>
                <a:gridCol w="1114684"/>
                <a:gridCol w="1026546"/>
                <a:gridCol w="1152704"/>
                <a:gridCol w="1074766"/>
                <a:gridCol w="4272261"/>
              </a:tblGrid>
              <a:tr h="293829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Meeting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Date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Planned TU’s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Actual TU’s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Action plan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154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SA2#168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Apr. 2025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800" dirty="0"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 TU for TR scope, TR skeleton, Assumption, KI definition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. </a:t>
                      </a: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Start solution discussion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960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SA2#169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May. 2025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2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Last chance for KI update,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continue solution discussion</a:t>
                      </a: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Conclude KI#5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960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SA2#170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Aug. 2025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1.5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Last meeting for new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solution </a:t>
                      </a: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(KI#1&amp;2)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and start solution evaluation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121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SA2#171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Qct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. 2025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Last meeting for solution </a:t>
                      </a: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update</a:t>
                      </a: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(KI#1&amp;2), </a:t>
                      </a:r>
                      <a:endParaRPr lang="en-US" altLang="zh-CN" sz="1200" kern="120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Last meeting for new or</a:t>
                      </a:r>
                      <a:r>
                        <a:rPr lang="en-US" altLang="zh-CN" sz="12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updated </a:t>
                      </a: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solutions (KI#3&amp;4),</a:t>
                      </a:r>
                      <a:endParaRPr lang="en-US" sz="1200" kern="120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  <a:ea typeface="宋体" panose="02010600030101010101" pitchFamily="2" charset="-122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continue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solution evaluation and try to conclude topics with common understanding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Submit WI to SA2 for information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0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SA2#172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Nov. 2025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 </a:t>
                      </a:r>
                      <a:endParaRPr lang="zh-CN" sz="100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Conclude the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study </a:t>
                      </a: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(RAN</a:t>
                      </a:r>
                      <a:r>
                        <a:rPr lang="en-US" sz="1200" kern="12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 feedback needs to be considered</a:t>
                      </a:r>
                      <a:r>
                        <a:rPr lang="en-US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)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Approve the WI in SA2.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8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SA2#173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Feb. </a:t>
                      </a: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2026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Normative work starts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8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SA2#174</a:t>
                      </a:r>
                      <a:endParaRPr lang="zh-CN" sz="100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Apr. </a:t>
                      </a: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2026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8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SA2#175</a:t>
                      </a:r>
                      <a:endParaRPr lang="zh-CN" sz="100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May. </a:t>
                      </a: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2026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1.5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70C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8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SA2#176</a:t>
                      </a:r>
                      <a:endParaRPr lang="zh-CN" sz="100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Aug. </a:t>
                      </a: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2026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1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solidFill>
                          <a:srgbClr val="0070C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54">
                <a:tc gridSpan="2"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</a:rPr>
                        <a:t>Total TU’s</a:t>
                      </a: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rgbClr val="FF000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 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</a:rPr>
                        <a:t>13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auto" latinLnBrk="0" hangingPunct="1">
                        <a:spcAft>
                          <a:spcPts val="0"/>
                        </a:spcAft>
                      </a:pPr>
                      <a:r>
                        <a:rPr lang="en-US" altLang="zh-CN" sz="17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/>
                          <a:ea typeface="宋体" panose="02010600030101010101" pitchFamily="2" charset="-122"/>
                          <a:cs typeface="+mn-cs"/>
                        </a:rPr>
                        <a:t>3</a:t>
                      </a:r>
                      <a:endParaRPr lang="zh-CN" sz="1700" kern="1200" dirty="0">
                        <a:solidFill>
                          <a:srgbClr val="FF0000"/>
                        </a:solidFill>
                        <a:effectLst/>
                        <a:latin typeface="Arial" panose="020B0604020202020204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29">
                <a:tc gridSpan="5"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endParaRPr lang="zh-CN" sz="1000" dirty="0">
                        <a:effectLst/>
                        <a:latin typeface="Times New Roman" panose="02020603050405020304"/>
                        <a:ea typeface="等线" panose="02010600030101010101" charset="-122"/>
                      </a:endParaRPr>
                    </a:p>
                  </a:txBody>
                  <a:tcPr marL="88066" marR="88066" marT="44033" marB="4403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35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151</Words>
  <Application>Microsoft Office PowerPoint</Application>
  <PresentationFormat>全屏显示(4:3)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王胡成</dc:creator>
  <cp:lastModifiedBy>CATT</cp:lastModifiedBy>
  <cp:revision>3</cp:revision>
  <dcterms:created xsi:type="dcterms:W3CDTF">2025-08-18T05:40:16Z</dcterms:created>
  <dcterms:modified xsi:type="dcterms:W3CDTF">2025-08-18T06:33:40Z</dcterms:modified>
</cp:coreProperties>
</file>