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3" d="100"/>
          <a:sy n="93" d="100"/>
        </p:scale>
        <p:origin x="91"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6CF83F-C540-4C2C-A6D1-04E7C7EB4FFE}"/>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6EEB2508-76A1-4715-864B-40F28919AB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F6C97FF6-87C8-4C29-B5E7-BD7A8880F627}"/>
              </a:ext>
            </a:extLst>
          </p:cNvPr>
          <p:cNvSpPr>
            <a:spLocks noGrp="1"/>
          </p:cNvSpPr>
          <p:nvPr>
            <p:ph type="dt" sz="half" idx="10"/>
          </p:nvPr>
        </p:nvSpPr>
        <p:spPr/>
        <p:txBody>
          <a:bodyPr/>
          <a:lstStyle/>
          <a:p>
            <a:fld id="{486631A8-6E00-4955-9145-93335D19543D}" type="datetimeFigureOut">
              <a:rPr lang="zh-CN" altLang="en-US" smtClean="0"/>
              <a:t>2025/8/11</a:t>
            </a:fld>
            <a:endParaRPr lang="zh-CN" altLang="en-US"/>
          </a:p>
        </p:txBody>
      </p:sp>
      <p:sp>
        <p:nvSpPr>
          <p:cNvPr id="5" name="页脚占位符 4">
            <a:extLst>
              <a:ext uri="{FF2B5EF4-FFF2-40B4-BE49-F238E27FC236}">
                <a16:creationId xmlns:a16="http://schemas.microsoft.com/office/drawing/2014/main" id="{36758421-114C-4B28-8EF3-DDD389E9B9D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F1F568C-F599-46CB-B5AC-37FB32B63F8F}"/>
              </a:ext>
            </a:extLst>
          </p:cNvPr>
          <p:cNvSpPr>
            <a:spLocks noGrp="1"/>
          </p:cNvSpPr>
          <p:nvPr>
            <p:ph type="sldNum" sz="quarter" idx="12"/>
          </p:nvPr>
        </p:nvSpPr>
        <p:spPr/>
        <p:txBody>
          <a:body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2438760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524302-85A3-4822-B7F9-B831A7036B4C}"/>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294B3363-AED4-498F-9EE6-7B4CD5B28103}"/>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FCCBDDF-01BC-498A-AB45-A5012C15370B}"/>
              </a:ext>
            </a:extLst>
          </p:cNvPr>
          <p:cNvSpPr>
            <a:spLocks noGrp="1"/>
          </p:cNvSpPr>
          <p:nvPr>
            <p:ph type="dt" sz="half" idx="10"/>
          </p:nvPr>
        </p:nvSpPr>
        <p:spPr/>
        <p:txBody>
          <a:bodyPr/>
          <a:lstStyle/>
          <a:p>
            <a:fld id="{486631A8-6E00-4955-9145-93335D19543D}" type="datetimeFigureOut">
              <a:rPr lang="zh-CN" altLang="en-US" smtClean="0"/>
              <a:t>2025/8/11</a:t>
            </a:fld>
            <a:endParaRPr lang="zh-CN" altLang="en-US"/>
          </a:p>
        </p:txBody>
      </p:sp>
      <p:sp>
        <p:nvSpPr>
          <p:cNvPr id="5" name="页脚占位符 4">
            <a:extLst>
              <a:ext uri="{FF2B5EF4-FFF2-40B4-BE49-F238E27FC236}">
                <a16:creationId xmlns:a16="http://schemas.microsoft.com/office/drawing/2014/main" id="{A08EB20C-AA86-4025-8DB5-DB372924D4C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C591832-6328-43F3-9565-DCA375FFDAC2}"/>
              </a:ext>
            </a:extLst>
          </p:cNvPr>
          <p:cNvSpPr>
            <a:spLocks noGrp="1"/>
          </p:cNvSpPr>
          <p:nvPr>
            <p:ph type="sldNum" sz="quarter" idx="12"/>
          </p:nvPr>
        </p:nvSpPr>
        <p:spPr/>
        <p:txBody>
          <a:body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3054802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9C70F16-83C1-4C8C-BDD0-999522D338C1}"/>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60FDE92A-214D-402D-A946-7AD928AC9CA5}"/>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553DB12-F09A-4C94-BD83-FD426A33976A}"/>
              </a:ext>
            </a:extLst>
          </p:cNvPr>
          <p:cNvSpPr>
            <a:spLocks noGrp="1"/>
          </p:cNvSpPr>
          <p:nvPr>
            <p:ph type="dt" sz="half" idx="10"/>
          </p:nvPr>
        </p:nvSpPr>
        <p:spPr/>
        <p:txBody>
          <a:bodyPr/>
          <a:lstStyle/>
          <a:p>
            <a:fld id="{486631A8-6E00-4955-9145-93335D19543D}" type="datetimeFigureOut">
              <a:rPr lang="zh-CN" altLang="en-US" smtClean="0"/>
              <a:t>2025/8/11</a:t>
            </a:fld>
            <a:endParaRPr lang="zh-CN" altLang="en-US"/>
          </a:p>
        </p:txBody>
      </p:sp>
      <p:sp>
        <p:nvSpPr>
          <p:cNvPr id="5" name="页脚占位符 4">
            <a:extLst>
              <a:ext uri="{FF2B5EF4-FFF2-40B4-BE49-F238E27FC236}">
                <a16:creationId xmlns:a16="http://schemas.microsoft.com/office/drawing/2014/main" id="{645464FC-DFC5-4107-9E64-979A53A1F49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467527C-D7E8-4C6A-A783-337D125CB9D2}"/>
              </a:ext>
            </a:extLst>
          </p:cNvPr>
          <p:cNvSpPr>
            <a:spLocks noGrp="1"/>
          </p:cNvSpPr>
          <p:nvPr>
            <p:ph type="sldNum" sz="quarter" idx="12"/>
          </p:nvPr>
        </p:nvSpPr>
        <p:spPr/>
        <p:txBody>
          <a:body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2490258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B8EC2D3-492C-453D-9266-6A164F81BC5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4E77E52-B110-4BBE-B86A-3707D4B050DB}"/>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137987B3-17AC-44F1-9DF0-F21143EC1FE6}"/>
              </a:ext>
            </a:extLst>
          </p:cNvPr>
          <p:cNvSpPr>
            <a:spLocks noGrp="1"/>
          </p:cNvSpPr>
          <p:nvPr>
            <p:ph type="dt" sz="half" idx="10"/>
          </p:nvPr>
        </p:nvSpPr>
        <p:spPr/>
        <p:txBody>
          <a:bodyPr/>
          <a:lstStyle/>
          <a:p>
            <a:fld id="{486631A8-6E00-4955-9145-93335D19543D}" type="datetimeFigureOut">
              <a:rPr lang="zh-CN" altLang="en-US" smtClean="0"/>
              <a:t>2025/8/11</a:t>
            </a:fld>
            <a:endParaRPr lang="zh-CN" altLang="en-US"/>
          </a:p>
        </p:txBody>
      </p:sp>
      <p:sp>
        <p:nvSpPr>
          <p:cNvPr id="5" name="页脚占位符 4">
            <a:extLst>
              <a:ext uri="{FF2B5EF4-FFF2-40B4-BE49-F238E27FC236}">
                <a16:creationId xmlns:a16="http://schemas.microsoft.com/office/drawing/2014/main" id="{781EC9FE-8406-4A99-AEE7-747F3CF0877B}"/>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FB47B8E-3A04-4FE8-947F-9D5B74960ECA}"/>
              </a:ext>
            </a:extLst>
          </p:cNvPr>
          <p:cNvSpPr>
            <a:spLocks noGrp="1"/>
          </p:cNvSpPr>
          <p:nvPr>
            <p:ph type="sldNum" sz="quarter" idx="12"/>
          </p:nvPr>
        </p:nvSpPr>
        <p:spPr/>
        <p:txBody>
          <a:body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527837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D44E6B-6235-4C9F-80EA-F0CFB20A2DBD}"/>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5947EC8-97BF-4D51-91C7-F8A32FB49F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AA70A00E-F413-4B63-A23A-166B640DEAA4}"/>
              </a:ext>
            </a:extLst>
          </p:cNvPr>
          <p:cNvSpPr>
            <a:spLocks noGrp="1"/>
          </p:cNvSpPr>
          <p:nvPr>
            <p:ph type="dt" sz="half" idx="10"/>
          </p:nvPr>
        </p:nvSpPr>
        <p:spPr/>
        <p:txBody>
          <a:bodyPr/>
          <a:lstStyle/>
          <a:p>
            <a:fld id="{486631A8-6E00-4955-9145-93335D19543D}" type="datetimeFigureOut">
              <a:rPr lang="zh-CN" altLang="en-US" smtClean="0"/>
              <a:t>2025/8/11</a:t>
            </a:fld>
            <a:endParaRPr lang="zh-CN" altLang="en-US"/>
          </a:p>
        </p:txBody>
      </p:sp>
      <p:sp>
        <p:nvSpPr>
          <p:cNvPr id="5" name="页脚占位符 4">
            <a:extLst>
              <a:ext uri="{FF2B5EF4-FFF2-40B4-BE49-F238E27FC236}">
                <a16:creationId xmlns:a16="http://schemas.microsoft.com/office/drawing/2014/main" id="{693BC5AE-3355-4F5E-8738-E16138E13BA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C8F2231-CAF6-4F58-A018-94D5FE68763A}"/>
              </a:ext>
            </a:extLst>
          </p:cNvPr>
          <p:cNvSpPr>
            <a:spLocks noGrp="1"/>
          </p:cNvSpPr>
          <p:nvPr>
            <p:ph type="sldNum" sz="quarter" idx="12"/>
          </p:nvPr>
        </p:nvSpPr>
        <p:spPr/>
        <p:txBody>
          <a:body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4053509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A6D8165-E08E-4A5D-833A-4B07E68DBF5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BB3A03C-2078-4E61-A989-87B827467E52}"/>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3CC7205-E603-483F-99F9-3F096D5D85CE}"/>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F55D0FB6-270C-433C-AF9C-D98B3B731A1D}"/>
              </a:ext>
            </a:extLst>
          </p:cNvPr>
          <p:cNvSpPr>
            <a:spLocks noGrp="1"/>
          </p:cNvSpPr>
          <p:nvPr>
            <p:ph type="dt" sz="half" idx="10"/>
          </p:nvPr>
        </p:nvSpPr>
        <p:spPr/>
        <p:txBody>
          <a:bodyPr/>
          <a:lstStyle/>
          <a:p>
            <a:fld id="{486631A8-6E00-4955-9145-93335D19543D}" type="datetimeFigureOut">
              <a:rPr lang="zh-CN" altLang="en-US" smtClean="0"/>
              <a:t>2025/8/11</a:t>
            </a:fld>
            <a:endParaRPr lang="zh-CN" altLang="en-US"/>
          </a:p>
        </p:txBody>
      </p:sp>
      <p:sp>
        <p:nvSpPr>
          <p:cNvPr id="6" name="页脚占位符 5">
            <a:extLst>
              <a:ext uri="{FF2B5EF4-FFF2-40B4-BE49-F238E27FC236}">
                <a16:creationId xmlns:a16="http://schemas.microsoft.com/office/drawing/2014/main" id="{E9AFE212-1E2C-4B2B-8FD1-94FCCB79DB9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696722E-503A-498B-8F60-29B8E28D37B2}"/>
              </a:ext>
            </a:extLst>
          </p:cNvPr>
          <p:cNvSpPr>
            <a:spLocks noGrp="1"/>
          </p:cNvSpPr>
          <p:nvPr>
            <p:ph type="sldNum" sz="quarter" idx="12"/>
          </p:nvPr>
        </p:nvSpPr>
        <p:spPr/>
        <p:txBody>
          <a:body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3609299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2713DCF-AD4B-482E-AC64-8BD417CBBE50}"/>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A4AB9579-C755-41D2-9B93-8577BF46B5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54B41600-54FD-475A-B3C2-C1318020B05F}"/>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460A48FA-7ADD-4E11-B8A5-010CB46991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3A682C96-23AB-466D-A959-6CEA44956CB9}"/>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8C3488F7-ADD1-4A26-B4A7-B9A71E850FC7}"/>
              </a:ext>
            </a:extLst>
          </p:cNvPr>
          <p:cNvSpPr>
            <a:spLocks noGrp="1"/>
          </p:cNvSpPr>
          <p:nvPr>
            <p:ph type="dt" sz="half" idx="10"/>
          </p:nvPr>
        </p:nvSpPr>
        <p:spPr/>
        <p:txBody>
          <a:bodyPr/>
          <a:lstStyle/>
          <a:p>
            <a:fld id="{486631A8-6E00-4955-9145-93335D19543D}" type="datetimeFigureOut">
              <a:rPr lang="zh-CN" altLang="en-US" smtClean="0"/>
              <a:t>2025/8/11</a:t>
            </a:fld>
            <a:endParaRPr lang="zh-CN" altLang="en-US"/>
          </a:p>
        </p:txBody>
      </p:sp>
      <p:sp>
        <p:nvSpPr>
          <p:cNvPr id="8" name="页脚占位符 7">
            <a:extLst>
              <a:ext uri="{FF2B5EF4-FFF2-40B4-BE49-F238E27FC236}">
                <a16:creationId xmlns:a16="http://schemas.microsoft.com/office/drawing/2014/main" id="{38A4E146-1696-439C-BAB3-F5D4415F85AD}"/>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72F8106F-560C-41EF-93BC-C30DF83B8F93}"/>
              </a:ext>
            </a:extLst>
          </p:cNvPr>
          <p:cNvSpPr>
            <a:spLocks noGrp="1"/>
          </p:cNvSpPr>
          <p:nvPr>
            <p:ph type="sldNum" sz="quarter" idx="12"/>
          </p:nvPr>
        </p:nvSpPr>
        <p:spPr/>
        <p:txBody>
          <a:body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1393568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0718F6-3B2A-47BA-AE1E-93CE6558A463}"/>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39648258-A926-4691-BD2B-31AA0A548550}"/>
              </a:ext>
            </a:extLst>
          </p:cNvPr>
          <p:cNvSpPr>
            <a:spLocks noGrp="1"/>
          </p:cNvSpPr>
          <p:nvPr>
            <p:ph type="dt" sz="half" idx="10"/>
          </p:nvPr>
        </p:nvSpPr>
        <p:spPr/>
        <p:txBody>
          <a:bodyPr/>
          <a:lstStyle/>
          <a:p>
            <a:fld id="{486631A8-6E00-4955-9145-93335D19543D}" type="datetimeFigureOut">
              <a:rPr lang="zh-CN" altLang="en-US" smtClean="0"/>
              <a:t>2025/8/11</a:t>
            </a:fld>
            <a:endParaRPr lang="zh-CN" altLang="en-US"/>
          </a:p>
        </p:txBody>
      </p:sp>
      <p:sp>
        <p:nvSpPr>
          <p:cNvPr id="4" name="页脚占位符 3">
            <a:extLst>
              <a:ext uri="{FF2B5EF4-FFF2-40B4-BE49-F238E27FC236}">
                <a16:creationId xmlns:a16="http://schemas.microsoft.com/office/drawing/2014/main" id="{365EC737-DEC5-4179-A5FC-472EDC44E601}"/>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38FFA72C-B8BF-4431-BD04-C3CA912AC1A3}"/>
              </a:ext>
            </a:extLst>
          </p:cNvPr>
          <p:cNvSpPr>
            <a:spLocks noGrp="1"/>
          </p:cNvSpPr>
          <p:nvPr>
            <p:ph type="sldNum" sz="quarter" idx="12"/>
          </p:nvPr>
        </p:nvSpPr>
        <p:spPr/>
        <p:txBody>
          <a:body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1946737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39A9754-DEFE-4289-A23A-BCD16C51B156}"/>
              </a:ext>
            </a:extLst>
          </p:cNvPr>
          <p:cNvSpPr>
            <a:spLocks noGrp="1"/>
          </p:cNvSpPr>
          <p:nvPr>
            <p:ph type="dt" sz="half" idx="10"/>
          </p:nvPr>
        </p:nvSpPr>
        <p:spPr/>
        <p:txBody>
          <a:bodyPr/>
          <a:lstStyle/>
          <a:p>
            <a:fld id="{486631A8-6E00-4955-9145-93335D19543D}" type="datetimeFigureOut">
              <a:rPr lang="zh-CN" altLang="en-US" smtClean="0"/>
              <a:t>2025/8/11</a:t>
            </a:fld>
            <a:endParaRPr lang="zh-CN" altLang="en-US"/>
          </a:p>
        </p:txBody>
      </p:sp>
      <p:sp>
        <p:nvSpPr>
          <p:cNvPr id="3" name="页脚占位符 2">
            <a:extLst>
              <a:ext uri="{FF2B5EF4-FFF2-40B4-BE49-F238E27FC236}">
                <a16:creationId xmlns:a16="http://schemas.microsoft.com/office/drawing/2014/main" id="{0F80E43A-A26F-4711-863C-19991CB6286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ACCB70FE-F1D9-4ABD-8D55-353198C71AB3}"/>
              </a:ext>
            </a:extLst>
          </p:cNvPr>
          <p:cNvSpPr>
            <a:spLocks noGrp="1"/>
          </p:cNvSpPr>
          <p:nvPr>
            <p:ph type="sldNum" sz="quarter" idx="12"/>
          </p:nvPr>
        </p:nvSpPr>
        <p:spPr/>
        <p:txBody>
          <a:body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597609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DCDC401-F612-4A36-866C-3CEE8CB4CDC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4238CAF-24A8-433B-A338-B4B1E92B1A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1A49528A-460E-4A3C-8C94-812B59C298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A343554-E227-41A9-BD0B-E3E39D6F5834}"/>
              </a:ext>
            </a:extLst>
          </p:cNvPr>
          <p:cNvSpPr>
            <a:spLocks noGrp="1"/>
          </p:cNvSpPr>
          <p:nvPr>
            <p:ph type="dt" sz="half" idx="10"/>
          </p:nvPr>
        </p:nvSpPr>
        <p:spPr/>
        <p:txBody>
          <a:bodyPr/>
          <a:lstStyle/>
          <a:p>
            <a:fld id="{486631A8-6E00-4955-9145-93335D19543D}" type="datetimeFigureOut">
              <a:rPr lang="zh-CN" altLang="en-US" smtClean="0"/>
              <a:t>2025/8/11</a:t>
            </a:fld>
            <a:endParaRPr lang="zh-CN" altLang="en-US"/>
          </a:p>
        </p:txBody>
      </p:sp>
      <p:sp>
        <p:nvSpPr>
          <p:cNvPr id="6" name="页脚占位符 5">
            <a:extLst>
              <a:ext uri="{FF2B5EF4-FFF2-40B4-BE49-F238E27FC236}">
                <a16:creationId xmlns:a16="http://schemas.microsoft.com/office/drawing/2014/main" id="{6656788D-67E0-4E34-B95D-CFA76F8439A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DAF16749-82DB-4BF7-AF59-B2EECEA6E35D}"/>
              </a:ext>
            </a:extLst>
          </p:cNvPr>
          <p:cNvSpPr>
            <a:spLocks noGrp="1"/>
          </p:cNvSpPr>
          <p:nvPr>
            <p:ph type="sldNum" sz="quarter" idx="12"/>
          </p:nvPr>
        </p:nvSpPr>
        <p:spPr/>
        <p:txBody>
          <a:body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3597078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3C63D63-1BBF-45AF-A836-74FE3304C31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680340D6-D4CE-411F-A8ED-7E5F8E2425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8E935AF3-DB0A-4B74-A767-78E734B18B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90AA45F-604A-434D-A787-FBD09C8157D0}"/>
              </a:ext>
            </a:extLst>
          </p:cNvPr>
          <p:cNvSpPr>
            <a:spLocks noGrp="1"/>
          </p:cNvSpPr>
          <p:nvPr>
            <p:ph type="dt" sz="half" idx="10"/>
          </p:nvPr>
        </p:nvSpPr>
        <p:spPr/>
        <p:txBody>
          <a:bodyPr/>
          <a:lstStyle/>
          <a:p>
            <a:fld id="{486631A8-6E00-4955-9145-93335D19543D}" type="datetimeFigureOut">
              <a:rPr lang="zh-CN" altLang="en-US" smtClean="0"/>
              <a:t>2025/8/11</a:t>
            </a:fld>
            <a:endParaRPr lang="zh-CN" altLang="en-US"/>
          </a:p>
        </p:txBody>
      </p:sp>
      <p:sp>
        <p:nvSpPr>
          <p:cNvPr id="6" name="页脚占位符 5">
            <a:extLst>
              <a:ext uri="{FF2B5EF4-FFF2-40B4-BE49-F238E27FC236}">
                <a16:creationId xmlns:a16="http://schemas.microsoft.com/office/drawing/2014/main" id="{1F61E102-1140-410B-861A-46A2A6355D5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026A221-1373-4231-BAFF-57E039965199}"/>
              </a:ext>
            </a:extLst>
          </p:cNvPr>
          <p:cNvSpPr>
            <a:spLocks noGrp="1"/>
          </p:cNvSpPr>
          <p:nvPr>
            <p:ph type="sldNum" sz="quarter" idx="12"/>
          </p:nvPr>
        </p:nvSpPr>
        <p:spPr/>
        <p:txBody>
          <a:body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2682999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A70CCA3-B7D0-4982-B3CA-D10459CD1A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C68301B1-7641-49D6-B430-AB99BC4A44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DA1DA77-92FF-45CC-A417-1D0FFC52F5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6631A8-6E00-4955-9145-93335D19543D}" type="datetimeFigureOut">
              <a:rPr lang="zh-CN" altLang="en-US" smtClean="0"/>
              <a:t>2025/8/11</a:t>
            </a:fld>
            <a:endParaRPr lang="zh-CN" altLang="en-US"/>
          </a:p>
        </p:txBody>
      </p:sp>
      <p:sp>
        <p:nvSpPr>
          <p:cNvPr id="5" name="页脚占位符 4">
            <a:extLst>
              <a:ext uri="{FF2B5EF4-FFF2-40B4-BE49-F238E27FC236}">
                <a16:creationId xmlns:a16="http://schemas.microsoft.com/office/drawing/2014/main" id="{736A84EE-7E9B-4DA5-8629-DE27DBD811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48F4427B-B5E6-4156-B0C6-F47E383D85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0AAE3A-40E9-4073-A57B-B5B07ECCAA38}" type="slidenum">
              <a:rPr lang="zh-CN" altLang="en-US" smtClean="0"/>
              <a:t>‹#›</a:t>
            </a:fld>
            <a:endParaRPr lang="zh-CN" altLang="en-US"/>
          </a:p>
        </p:txBody>
      </p:sp>
    </p:spTree>
    <p:extLst>
      <p:ext uri="{BB962C8B-B14F-4D97-AF65-F5344CB8AC3E}">
        <p14:creationId xmlns:p14="http://schemas.microsoft.com/office/powerpoint/2010/main" val="3798012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47EF664-8990-475B-9BAC-DB6183544AF5}"/>
              </a:ext>
            </a:extLst>
          </p:cNvPr>
          <p:cNvSpPr>
            <a:spLocks noGrp="1"/>
          </p:cNvSpPr>
          <p:nvPr>
            <p:ph type="ctrTitle"/>
          </p:nvPr>
        </p:nvSpPr>
        <p:spPr/>
        <p:txBody>
          <a:bodyPr/>
          <a:lstStyle/>
          <a:p>
            <a:r>
              <a:rPr lang="en-GB" altLang="zh-CN" b="1" dirty="0">
                <a:latin typeface="Calibri" panose="020F0502020204030204" pitchFamily="34" charset="0"/>
                <a:cs typeface="Calibri" panose="020F0502020204030204" pitchFamily="34" charset="0"/>
              </a:rPr>
              <a:t>Accuracy of EC estimation</a:t>
            </a:r>
            <a:endParaRPr lang="zh-CN" altLang="en-US" b="1" dirty="0">
              <a:latin typeface="Calibri" panose="020F0502020204030204" pitchFamily="34" charset="0"/>
              <a:cs typeface="Calibri" panose="020F0502020204030204" pitchFamily="34" charset="0"/>
            </a:endParaRPr>
          </a:p>
        </p:txBody>
      </p:sp>
      <p:sp>
        <p:nvSpPr>
          <p:cNvPr id="3" name="副标题 2">
            <a:extLst>
              <a:ext uri="{FF2B5EF4-FFF2-40B4-BE49-F238E27FC236}">
                <a16:creationId xmlns:a16="http://schemas.microsoft.com/office/drawing/2014/main" id="{A8B76A3B-1AC6-49EF-A79B-C9E49A33C203}"/>
              </a:ext>
            </a:extLst>
          </p:cNvPr>
          <p:cNvSpPr>
            <a:spLocks noGrp="1"/>
          </p:cNvSpPr>
          <p:nvPr>
            <p:ph type="subTitle" idx="1"/>
          </p:nvPr>
        </p:nvSpPr>
        <p:spPr/>
        <p:txBody>
          <a:bodyPr anchor="ctr" anchorCtr="0"/>
          <a:lstStyle/>
          <a:p>
            <a:r>
              <a:rPr lang="en-US" altLang="zh-CN" dirty="0">
                <a:latin typeface="Calibri" panose="020F0502020204030204" pitchFamily="34" charset="0"/>
                <a:cs typeface="Calibri" panose="020F0502020204030204" pitchFamily="34" charset="0"/>
              </a:rPr>
              <a:t>Huawei SA2</a:t>
            </a:r>
            <a:endParaRPr lang="zh-CN"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34054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50A019-05A9-4246-A759-B8FEB3D8BD96}"/>
              </a:ext>
            </a:extLst>
          </p:cNvPr>
          <p:cNvSpPr>
            <a:spLocks noGrp="1"/>
          </p:cNvSpPr>
          <p:nvPr>
            <p:ph type="title"/>
          </p:nvPr>
        </p:nvSpPr>
        <p:spPr/>
        <p:txBody>
          <a:bodyPr/>
          <a:lstStyle/>
          <a:p>
            <a:r>
              <a:rPr lang="en-GB" altLang="zh-CN" b="1" dirty="0">
                <a:latin typeface="Calibri" panose="020F0502020204030204" pitchFamily="34" charset="0"/>
                <a:cs typeface="Calibri" panose="020F0502020204030204" pitchFamily="34" charset="0"/>
              </a:rPr>
              <a:t>Accuracy for Physical Node</a:t>
            </a:r>
            <a:endParaRPr lang="zh-CN" altLang="en-US" b="1" dirty="0">
              <a:latin typeface="Calibri" panose="020F0502020204030204" pitchFamily="34" charset="0"/>
              <a:cs typeface="Calibri" panose="020F0502020204030204" pitchFamily="34" charset="0"/>
            </a:endParaRPr>
          </a:p>
        </p:txBody>
      </p:sp>
      <p:graphicFrame>
        <p:nvGraphicFramePr>
          <p:cNvPr id="12" name="表格 12">
            <a:extLst>
              <a:ext uri="{FF2B5EF4-FFF2-40B4-BE49-F238E27FC236}">
                <a16:creationId xmlns:a16="http://schemas.microsoft.com/office/drawing/2014/main" id="{C4605185-4CF6-410E-803B-0A5D1A338F8C}"/>
              </a:ext>
            </a:extLst>
          </p:cNvPr>
          <p:cNvGraphicFramePr>
            <a:graphicFrameLocks noGrp="1"/>
          </p:cNvGraphicFramePr>
          <p:nvPr>
            <p:ph idx="1"/>
            <p:extLst>
              <p:ext uri="{D42A27DB-BD31-4B8C-83A1-F6EECF244321}">
                <p14:modId xmlns:p14="http://schemas.microsoft.com/office/powerpoint/2010/main" val="2721801591"/>
              </p:ext>
            </p:extLst>
          </p:nvPr>
        </p:nvGraphicFramePr>
        <p:xfrm>
          <a:off x="751289" y="1690688"/>
          <a:ext cx="6263915" cy="2286000"/>
        </p:xfrm>
        <a:graphic>
          <a:graphicData uri="http://schemas.openxmlformats.org/drawingml/2006/table">
            <a:tbl>
              <a:tblPr firstRow="1" bandRow="1">
                <a:tableStyleId>{5940675A-B579-460E-94D1-54222C63F5DA}</a:tableStyleId>
              </a:tblPr>
              <a:tblGrid>
                <a:gridCol w="1928369">
                  <a:extLst>
                    <a:ext uri="{9D8B030D-6E8A-4147-A177-3AD203B41FA5}">
                      <a16:colId xmlns:a16="http://schemas.microsoft.com/office/drawing/2014/main" val="612176543"/>
                    </a:ext>
                  </a:extLst>
                </a:gridCol>
                <a:gridCol w="4335546">
                  <a:extLst>
                    <a:ext uri="{9D8B030D-6E8A-4147-A177-3AD203B41FA5}">
                      <a16:colId xmlns:a16="http://schemas.microsoft.com/office/drawing/2014/main" val="3584646611"/>
                    </a:ext>
                  </a:extLst>
                </a:gridCol>
              </a:tblGrid>
              <a:tr h="172680">
                <a:tc>
                  <a:txBody>
                    <a:bodyPr/>
                    <a:lstStyle/>
                    <a:p>
                      <a:pPr algn="ctr"/>
                      <a:r>
                        <a:rPr lang="en-US" altLang="zh-CN" b="1" dirty="0">
                          <a:latin typeface="Calibri" panose="020F0502020204030204" pitchFamily="34" charset="0"/>
                          <a:cs typeface="Calibri" panose="020F0502020204030204" pitchFamily="34" charset="0"/>
                        </a:rPr>
                        <a:t>Parameters</a:t>
                      </a:r>
                      <a:endParaRPr lang="zh-CN" altLang="en-US" b="1" dirty="0">
                        <a:latin typeface="Calibri" panose="020F0502020204030204" pitchFamily="34" charset="0"/>
                        <a:cs typeface="Calibri" panose="020F0502020204030204" pitchFamily="34" charset="0"/>
                      </a:endParaRPr>
                    </a:p>
                  </a:txBody>
                  <a:tcPr>
                    <a:solidFill>
                      <a:schemeClr val="bg2"/>
                    </a:solidFill>
                  </a:tcPr>
                </a:tc>
                <a:tc>
                  <a:txBody>
                    <a:bodyPr/>
                    <a:lstStyle/>
                    <a:p>
                      <a:pPr algn="ctr"/>
                      <a:r>
                        <a:rPr lang="en-US" altLang="zh-CN" b="1" dirty="0">
                          <a:latin typeface="Calibri" panose="020F0502020204030204" pitchFamily="34" charset="0"/>
                          <a:cs typeface="Calibri" panose="020F0502020204030204" pitchFamily="34" charset="0"/>
                        </a:rPr>
                        <a:t>Meaning</a:t>
                      </a:r>
                      <a:endParaRPr lang="zh-CN" altLang="en-US" b="1" dirty="0">
                        <a:latin typeface="Calibri" panose="020F0502020204030204" pitchFamily="34" charset="0"/>
                        <a:cs typeface="Calibri" panose="020F0502020204030204" pitchFamily="34" charset="0"/>
                      </a:endParaRPr>
                    </a:p>
                  </a:txBody>
                  <a:tcPr>
                    <a:solidFill>
                      <a:schemeClr val="bg2"/>
                    </a:solidFill>
                  </a:tcPr>
                </a:tc>
                <a:extLst>
                  <a:ext uri="{0D108BD9-81ED-4DB2-BD59-A6C34878D82A}">
                    <a16:rowId xmlns:a16="http://schemas.microsoft.com/office/drawing/2014/main" val="4241946712"/>
                  </a:ext>
                </a:extLst>
              </a:tr>
              <a:tr h="172680">
                <a:tc>
                  <a:txBody>
                    <a:bodyPr/>
                    <a:lstStyle/>
                    <a:p>
                      <a:pPr algn="ctr"/>
                      <a:r>
                        <a:rPr lang="en-GB" altLang="zh-CN" sz="1600" kern="1200" dirty="0">
                          <a:solidFill>
                            <a:schemeClr val="tx1"/>
                          </a:solidFill>
                          <a:effectLst/>
                          <a:latin typeface="Calibri" panose="020F0502020204030204" pitchFamily="34" charset="0"/>
                          <a:ea typeface="+mn-ea"/>
                          <a:cs typeface="Calibri" panose="020F0502020204030204" pitchFamily="34" charset="0"/>
                        </a:rPr>
                        <a:t>Tr</a:t>
                      </a:r>
                      <a:endParaRPr lang="zh-CN" altLang="en-US" sz="1600" dirty="0">
                        <a:latin typeface="Calibri" panose="020F0502020204030204" pitchFamily="34" charset="0"/>
                        <a:cs typeface="Calibri" panose="020F0502020204030204" pitchFamily="34" charset="0"/>
                      </a:endParaRPr>
                    </a:p>
                  </a:txBody>
                  <a:tcPr/>
                </a:tc>
                <a:tc>
                  <a:txBody>
                    <a:bodyPr/>
                    <a:lstStyle/>
                    <a:p>
                      <a:pPr algn="ctr"/>
                      <a:r>
                        <a:rPr lang="en-GB" altLang="zh-CN" sz="1600" kern="1200" dirty="0">
                          <a:solidFill>
                            <a:schemeClr val="tx1"/>
                          </a:solidFill>
                          <a:effectLst/>
                          <a:latin typeface="Calibri" panose="020F0502020204030204" pitchFamily="34" charset="0"/>
                          <a:ea typeface="+mn-ea"/>
                          <a:cs typeface="Calibri" panose="020F0502020204030204" pitchFamily="34" charset="0"/>
                        </a:rPr>
                        <a:t>record period </a:t>
                      </a:r>
                      <a:endParaRPr lang="zh-CN" alt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86138908"/>
                  </a:ext>
                </a:extLst>
              </a:tr>
              <a:tr h="172680">
                <a:tc>
                  <a:txBody>
                    <a:bodyPr/>
                    <a:lstStyle/>
                    <a:p>
                      <a:pPr algn="ctr"/>
                      <a:r>
                        <a:rPr lang="en-GB" altLang="zh-CN" sz="1600" kern="1200" dirty="0">
                          <a:solidFill>
                            <a:schemeClr val="tx1"/>
                          </a:solidFill>
                          <a:effectLst/>
                          <a:latin typeface="Calibri" panose="020F0502020204030204" pitchFamily="34" charset="0"/>
                          <a:ea typeface="+mn-ea"/>
                          <a:cs typeface="Calibri" panose="020F0502020204030204" pitchFamily="34" charset="0"/>
                        </a:rPr>
                        <a:t>P(t)</a:t>
                      </a:r>
                      <a:endParaRPr lang="zh-CN" altLang="en-US" sz="1600" dirty="0">
                        <a:latin typeface="Calibri" panose="020F0502020204030204" pitchFamily="34" charset="0"/>
                        <a:cs typeface="Calibri" panose="020F0502020204030204" pitchFamily="34" charset="0"/>
                      </a:endParaRPr>
                    </a:p>
                  </a:txBody>
                  <a:tcPr/>
                </a:tc>
                <a:tc>
                  <a:txBody>
                    <a:bodyPr/>
                    <a:lstStyle/>
                    <a:p>
                      <a:pPr algn="ctr"/>
                      <a:r>
                        <a:rPr lang="en-GB" altLang="zh-CN" sz="1600" kern="1200" dirty="0">
                          <a:solidFill>
                            <a:schemeClr val="tx1"/>
                          </a:solidFill>
                          <a:effectLst/>
                          <a:latin typeface="Calibri" panose="020F0502020204030204" pitchFamily="34" charset="0"/>
                          <a:ea typeface="+mn-ea"/>
                          <a:cs typeface="Calibri" panose="020F0502020204030204" pitchFamily="34" charset="0"/>
                        </a:rPr>
                        <a:t>physical expression of instant power</a:t>
                      </a:r>
                      <a:endParaRPr lang="zh-CN" alt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20476468"/>
                  </a:ext>
                </a:extLst>
              </a:tr>
              <a:tr h="172680">
                <a:tc>
                  <a:txBody>
                    <a:bodyPr/>
                    <a:lstStyle/>
                    <a:p>
                      <a:pPr algn="ctr"/>
                      <a:r>
                        <a:rPr lang="en-GB" altLang="zh-CN" sz="1600" kern="1200" dirty="0">
                          <a:solidFill>
                            <a:schemeClr val="tx1"/>
                          </a:solidFill>
                          <a:effectLst/>
                          <a:latin typeface="Calibri" panose="020F0502020204030204" pitchFamily="34" charset="0"/>
                          <a:ea typeface="+mn-ea"/>
                          <a:cs typeface="Calibri" panose="020F0502020204030204" pitchFamily="34" charset="0"/>
                        </a:rPr>
                        <a:t>E(Tr) </a:t>
                      </a:r>
                      <a:endParaRPr lang="zh-CN" altLang="en-US" sz="1600" dirty="0">
                        <a:latin typeface="Calibri" panose="020F0502020204030204" pitchFamily="34" charset="0"/>
                        <a:cs typeface="Calibri" panose="020F0502020204030204" pitchFamily="34" charset="0"/>
                      </a:endParaRPr>
                    </a:p>
                  </a:txBody>
                  <a:tcPr/>
                </a:tc>
                <a:tc>
                  <a:txBody>
                    <a:bodyPr/>
                    <a:lstStyle/>
                    <a:p>
                      <a:pPr algn="ctr"/>
                      <a:r>
                        <a:rPr lang="en-GB" altLang="zh-CN" sz="1600" kern="1200" dirty="0">
                          <a:solidFill>
                            <a:schemeClr val="tx1"/>
                          </a:solidFill>
                          <a:effectLst/>
                          <a:latin typeface="Calibri" panose="020F0502020204030204" pitchFamily="34" charset="0"/>
                          <a:ea typeface="+mn-ea"/>
                          <a:cs typeface="Calibri" panose="020F0502020204030204" pitchFamily="34" charset="0"/>
                        </a:rPr>
                        <a:t>power consumption</a:t>
                      </a:r>
                      <a:endParaRPr lang="zh-CN" alt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16353471"/>
                  </a:ext>
                </a:extLst>
              </a:tr>
              <a:tr h="172680">
                <a:tc>
                  <a:txBody>
                    <a:bodyPr/>
                    <a:lstStyle/>
                    <a:p>
                      <a:pPr algn="ctr"/>
                      <a:r>
                        <a:rPr lang="en-GB" altLang="zh-CN" sz="1600" kern="1200" dirty="0">
                          <a:solidFill>
                            <a:schemeClr val="tx1"/>
                          </a:solidFill>
                          <a:effectLst/>
                          <a:latin typeface="Calibri" panose="020F0502020204030204" pitchFamily="34" charset="0"/>
                          <a:ea typeface="+mn-ea"/>
                          <a:cs typeface="Calibri" panose="020F0502020204030204" pitchFamily="34" charset="0"/>
                        </a:rPr>
                        <a:t>P(Tr) </a:t>
                      </a:r>
                      <a:endParaRPr lang="zh-CN" altLang="en-US" sz="1600" dirty="0">
                        <a:latin typeface="Calibri" panose="020F0502020204030204" pitchFamily="34" charset="0"/>
                        <a:cs typeface="Calibri" panose="020F0502020204030204" pitchFamily="34" charset="0"/>
                      </a:endParaRPr>
                    </a:p>
                  </a:txBody>
                  <a:tcPr/>
                </a:tc>
                <a:tc>
                  <a:txBody>
                    <a:bodyPr/>
                    <a:lstStyle/>
                    <a:p>
                      <a:pPr algn="ctr"/>
                      <a:r>
                        <a:rPr lang="en-GB" altLang="zh-CN" sz="1600" kern="1200" dirty="0">
                          <a:solidFill>
                            <a:schemeClr val="tx1"/>
                          </a:solidFill>
                          <a:effectLst/>
                          <a:latin typeface="Calibri" panose="020F0502020204030204" pitchFamily="34" charset="0"/>
                          <a:ea typeface="+mn-ea"/>
                          <a:cs typeface="Calibri" panose="020F0502020204030204" pitchFamily="34" charset="0"/>
                        </a:rPr>
                        <a:t>mean power over Tr</a:t>
                      </a:r>
                      <a:endParaRPr lang="zh-CN" alt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68078727"/>
                  </a:ext>
                </a:extLst>
              </a:tr>
              <a:tr h="269664">
                <a:tc>
                  <a:txBody>
                    <a:bodyPr/>
                    <a:lstStyle/>
                    <a:p>
                      <a:pPr algn="ctr"/>
                      <a:r>
                        <a:rPr lang="en-GB" altLang="zh-CN" sz="1600" kern="1200" dirty="0">
                          <a:solidFill>
                            <a:schemeClr val="tx1"/>
                          </a:solidFill>
                          <a:effectLst/>
                          <a:latin typeface="Calibri" panose="020F0502020204030204" pitchFamily="34" charset="0"/>
                          <a:ea typeface="+mn-ea"/>
                          <a:cs typeface="Calibri" panose="020F0502020204030204" pitchFamily="34" charset="0"/>
                        </a:rPr>
                        <a:t>u(t) and i(t) </a:t>
                      </a:r>
                      <a:endParaRPr lang="zh-CN" altLang="en-US" sz="1600" dirty="0">
                        <a:latin typeface="Calibri" panose="020F0502020204030204" pitchFamily="34" charset="0"/>
                        <a:cs typeface="Calibri" panose="020F0502020204030204" pitchFamily="34" charset="0"/>
                      </a:endParaRPr>
                    </a:p>
                  </a:txBody>
                  <a:tcPr/>
                </a:tc>
                <a:tc>
                  <a:txBody>
                    <a:bodyPr/>
                    <a:lstStyle/>
                    <a:p>
                      <a:pPr algn="ctr"/>
                      <a:r>
                        <a:rPr lang="en-GB" altLang="zh-CN" sz="1600" kern="1200" dirty="0">
                          <a:solidFill>
                            <a:schemeClr val="tx1"/>
                          </a:solidFill>
                          <a:effectLst/>
                          <a:latin typeface="Calibri" panose="020F0502020204030204" pitchFamily="34" charset="0"/>
                          <a:ea typeface="+mn-ea"/>
                          <a:cs typeface="Calibri" panose="020F0502020204030204" pitchFamily="34" charset="0"/>
                        </a:rPr>
                        <a:t>The u(t) and i(t) are instant values of voltage and current at the AC or DC</a:t>
                      </a:r>
                      <a:endParaRPr lang="zh-CN" alt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08768634"/>
                  </a:ext>
                </a:extLst>
              </a:tr>
            </a:tbl>
          </a:graphicData>
        </a:graphic>
      </p:graphicFrame>
      <p:grpSp>
        <p:nvGrpSpPr>
          <p:cNvPr id="13" name="组合 12">
            <a:extLst>
              <a:ext uri="{FF2B5EF4-FFF2-40B4-BE49-F238E27FC236}">
                <a16:creationId xmlns:a16="http://schemas.microsoft.com/office/drawing/2014/main" id="{2E235C49-D1B5-4A92-BE8E-832A6779FDE1}"/>
              </a:ext>
            </a:extLst>
          </p:cNvPr>
          <p:cNvGrpSpPr/>
          <p:nvPr/>
        </p:nvGrpSpPr>
        <p:grpSpPr>
          <a:xfrm>
            <a:off x="7579359" y="1690688"/>
            <a:ext cx="3210285" cy="2097782"/>
            <a:chOff x="5389605" y="2137336"/>
            <a:chExt cx="6096000" cy="2097782"/>
          </a:xfrm>
        </p:grpSpPr>
        <mc:AlternateContent xmlns:mc="http://schemas.openxmlformats.org/markup-compatibility/2006">
          <mc:Choice xmlns:a14="http://schemas.microsoft.com/office/drawing/2010/main" Requires="a14">
            <p:sp>
              <p:nvSpPr>
                <p:cNvPr id="5" name="文本框 4">
                  <a:extLst>
                    <a:ext uri="{FF2B5EF4-FFF2-40B4-BE49-F238E27FC236}">
                      <a16:creationId xmlns:a16="http://schemas.microsoft.com/office/drawing/2014/main" id="{482CC3A8-A013-4D6C-8383-2EE77DD5C037}"/>
                    </a:ext>
                  </a:extLst>
                </p:cNvPr>
                <p:cNvSpPr txBox="1"/>
                <p:nvPr/>
              </p:nvSpPr>
              <p:spPr>
                <a:xfrm>
                  <a:off x="5389605" y="2137336"/>
                  <a:ext cx="6096000" cy="715260"/>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zh-CN" altLang="en-US" i="1" smtClean="0">
                            <a:latin typeface="Cambria Math" panose="02040503050406030204" pitchFamily="18" charset="0"/>
                          </a:rPr>
                          <m:t>𝐸</m:t>
                        </m:r>
                        <m:d>
                          <m:dPr>
                            <m:ctrlPr>
                              <a:rPr lang="zh-CN" altLang="en-US" i="1">
                                <a:solidFill>
                                  <a:srgbClr val="836967"/>
                                </a:solidFill>
                                <a:latin typeface="Cambria Math" panose="02040503050406030204" pitchFamily="18" charset="0"/>
                              </a:rPr>
                            </m:ctrlPr>
                          </m:dPr>
                          <m:e>
                            <m:sSub>
                              <m:sSubPr>
                                <m:ctrlPr>
                                  <a:rPr lang="zh-CN" altLang="en-US" i="1">
                                    <a:solidFill>
                                      <a:srgbClr val="836967"/>
                                    </a:solidFill>
                                    <a:latin typeface="Cambria Math" panose="02040503050406030204" pitchFamily="18" charset="0"/>
                                  </a:rPr>
                                </m:ctrlPr>
                              </m:sSubPr>
                              <m:e>
                                <m:r>
                                  <a:rPr lang="zh-CN" altLang="en-US" i="1">
                                    <a:latin typeface="Cambria Math" panose="02040503050406030204" pitchFamily="18" charset="0"/>
                                  </a:rPr>
                                  <m:t>𝑇</m:t>
                                </m:r>
                              </m:e>
                              <m:sub>
                                <m:r>
                                  <a:rPr lang="zh-CN" altLang="en-US" i="1">
                                    <a:latin typeface="Cambria Math" panose="02040503050406030204" pitchFamily="18" charset="0"/>
                                  </a:rPr>
                                  <m:t>𝑟</m:t>
                                </m:r>
                              </m:sub>
                            </m:sSub>
                          </m:e>
                        </m:d>
                        <m:r>
                          <a:rPr lang="zh-CN" altLang="en-US" i="0">
                            <a:latin typeface="Cambria Math" panose="02040503050406030204" pitchFamily="18" charset="0"/>
                          </a:rPr>
                          <m:t>=</m:t>
                        </m:r>
                        <m:nary>
                          <m:naryPr>
                            <m:limLoc m:val="subSup"/>
                            <m:ctrlPr>
                              <a:rPr lang="zh-CN" altLang="en-US" i="1">
                                <a:latin typeface="Cambria Math" panose="02040503050406030204" pitchFamily="18" charset="0"/>
                              </a:rPr>
                            </m:ctrlPr>
                          </m:naryPr>
                          <m:sub>
                            <m:r>
                              <a:rPr lang="zh-CN" altLang="en-US" i="0">
                                <a:latin typeface="Cambria Math" panose="02040503050406030204" pitchFamily="18" charset="0"/>
                              </a:rPr>
                              <m:t>0</m:t>
                            </m:r>
                          </m:sub>
                          <m:sup>
                            <m:r>
                              <a:rPr lang="zh-CN" altLang="en-US" i="1">
                                <a:latin typeface="Cambria Math" panose="02040503050406030204" pitchFamily="18" charset="0"/>
                              </a:rPr>
                              <m:t>𝑇𝑟</m:t>
                            </m:r>
                          </m:sup>
                          <m:e>
                            <m:r>
                              <a:rPr lang="zh-CN" altLang="en-US" i="1">
                                <a:latin typeface="Cambria Math" panose="02040503050406030204" pitchFamily="18" charset="0"/>
                              </a:rPr>
                              <m:t>𝑃</m:t>
                            </m:r>
                            <m:d>
                              <m:dPr>
                                <m:ctrlPr>
                                  <a:rPr lang="zh-CN" altLang="en-US" i="1">
                                    <a:solidFill>
                                      <a:srgbClr val="836967"/>
                                    </a:solidFill>
                                    <a:latin typeface="Cambria Math" panose="02040503050406030204" pitchFamily="18" charset="0"/>
                                  </a:rPr>
                                </m:ctrlPr>
                              </m:dPr>
                              <m:e>
                                <m:r>
                                  <a:rPr lang="zh-CN" altLang="en-US" i="1">
                                    <a:latin typeface="Cambria Math" panose="02040503050406030204" pitchFamily="18" charset="0"/>
                                  </a:rPr>
                                  <m:t>𝑡</m:t>
                                </m:r>
                              </m:e>
                            </m:d>
                            <m:r>
                              <a:rPr lang="zh-CN" altLang="en-US" i="1">
                                <a:latin typeface="Cambria Math" panose="02040503050406030204" pitchFamily="18" charset="0"/>
                              </a:rPr>
                              <m:t>𝑑𝑡</m:t>
                            </m:r>
                          </m:e>
                        </m:nary>
                      </m:oMath>
                    </m:oMathPara>
                  </a14:m>
                  <a:endParaRPr lang="zh-CN" altLang="en-US" dirty="0"/>
                </a:p>
              </p:txBody>
            </p:sp>
          </mc:Choice>
          <mc:Fallback>
            <p:sp>
              <p:nvSpPr>
                <p:cNvPr id="5" name="文本框 4">
                  <a:extLst>
                    <a:ext uri="{FF2B5EF4-FFF2-40B4-BE49-F238E27FC236}">
                      <a16:creationId xmlns:a16="http://schemas.microsoft.com/office/drawing/2014/main" id="{482CC3A8-A013-4D6C-8383-2EE77DD5C037}"/>
                    </a:ext>
                  </a:extLst>
                </p:cNvPr>
                <p:cNvSpPr txBox="1">
                  <a:spLocks noRot="1" noChangeAspect="1" noMove="1" noResize="1" noEditPoints="1" noAdjustHandles="1" noChangeArrowheads="1" noChangeShapeType="1" noTextEdit="1"/>
                </p:cNvSpPr>
                <p:nvPr/>
              </p:nvSpPr>
              <p:spPr>
                <a:xfrm>
                  <a:off x="5389605" y="2137336"/>
                  <a:ext cx="6096000" cy="715260"/>
                </a:xfrm>
                <a:prstGeom prst="rect">
                  <a:avLst/>
                </a:prstGeom>
                <a:blipFill>
                  <a:blip r:embed="rId2"/>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7" name="文本框 6">
                  <a:extLst>
                    <a:ext uri="{FF2B5EF4-FFF2-40B4-BE49-F238E27FC236}">
                      <a16:creationId xmlns:a16="http://schemas.microsoft.com/office/drawing/2014/main" id="{CE7A75DC-D579-4232-ACAB-DA63AA64A94D}"/>
                    </a:ext>
                  </a:extLst>
                </p:cNvPr>
                <p:cNvSpPr txBox="1"/>
                <p:nvPr/>
              </p:nvSpPr>
              <p:spPr>
                <a:xfrm>
                  <a:off x="5389605" y="2987533"/>
                  <a:ext cx="6096000" cy="658065"/>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zh-CN" altLang="en-US" i="1" smtClean="0">
                            <a:latin typeface="Cambria Math" panose="02040503050406030204" pitchFamily="18" charset="0"/>
                          </a:rPr>
                          <m:t>𝑃</m:t>
                        </m:r>
                        <m:d>
                          <m:dPr>
                            <m:ctrlPr>
                              <a:rPr lang="zh-CN" altLang="en-US" i="1">
                                <a:solidFill>
                                  <a:srgbClr val="836967"/>
                                </a:solidFill>
                                <a:latin typeface="Cambria Math" panose="02040503050406030204" pitchFamily="18" charset="0"/>
                              </a:rPr>
                            </m:ctrlPr>
                          </m:dPr>
                          <m:e>
                            <m:sSub>
                              <m:sSubPr>
                                <m:ctrlPr>
                                  <a:rPr lang="zh-CN" altLang="en-US" i="1">
                                    <a:solidFill>
                                      <a:srgbClr val="836967"/>
                                    </a:solidFill>
                                    <a:latin typeface="Cambria Math" panose="02040503050406030204" pitchFamily="18" charset="0"/>
                                  </a:rPr>
                                </m:ctrlPr>
                              </m:sSubPr>
                              <m:e>
                                <m:r>
                                  <a:rPr lang="zh-CN" altLang="en-US" i="1">
                                    <a:latin typeface="Cambria Math" panose="02040503050406030204" pitchFamily="18" charset="0"/>
                                  </a:rPr>
                                  <m:t>𝑇</m:t>
                                </m:r>
                              </m:e>
                              <m:sub>
                                <m:r>
                                  <a:rPr lang="zh-CN" altLang="en-US" i="1">
                                    <a:latin typeface="Cambria Math" panose="02040503050406030204" pitchFamily="18" charset="0"/>
                                  </a:rPr>
                                  <m:t>𝑟</m:t>
                                </m:r>
                              </m:sub>
                            </m:sSub>
                          </m:e>
                        </m:d>
                        <m:r>
                          <a:rPr lang="zh-CN" altLang="en-US" i="0">
                            <a:latin typeface="Cambria Math" panose="02040503050406030204" pitchFamily="18" charset="0"/>
                          </a:rPr>
                          <m:t>=</m:t>
                        </m:r>
                        <m:f>
                          <m:fPr>
                            <m:ctrlPr>
                              <a:rPr lang="zh-CN" altLang="en-US" i="1">
                                <a:solidFill>
                                  <a:srgbClr val="836967"/>
                                </a:solidFill>
                                <a:latin typeface="Cambria Math" panose="02040503050406030204" pitchFamily="18" charset="0"/>
                              </a:rPr>
                            </m:ctrlPr>
                          </m:fPr>
                          <m:num>
                            <m:r>
                              <a:rPr lang="zh-CN" altLang="en-US" i="0">
                                <a:latin typeface="Cambria Math" panose="02040503050406030204" pitchFamily="18" charset="0"/>
                              </a:rPr>
                              <m:t>1</m:t>
                            </m:r>
                          </m:num>
                          <m:den>
                            <m:sSub>
                              <m:sSubPr>
                                <m:ctrlPr>
                                  <a:rPr lang="zh-CN" altLang="en-US" i="1">
                                    <a:solidFill>
                                      <a:srgbClr val="836967"/>
                                    </a:solidFill>
                                    <a:latin typeface="Cambria Math" panose="02040503050406030204" pitchFamily="18" charset="0"/>
                                  </a:rPr>
                                </m:ctrlPr>
                              </m:sSubPr>
                              <m:e>
                                <m:r>
                                  <a:rPr lang="zh-CN" altLang="en-US" i="1">
                                    <a:latin typeface="Cambria Math" panose="02040503050406030204" pitchFamily="18" charset="0"/>
                                  </a:rPr>
                                  <m:t>𝑇</m:t>
                                </m:r>
                              </m:e>
                              <m:sub>
                                <m:r>
                                  <a:rPr lang="zh-CN" altLang="en-US" i="1">
                                    <a:latin typeface="Cambria Math" panose="02040503050406030204" pitchFamily="18" charset="0"/>
                                  </a:rPr>
                                  <m:t>𝑟</m:t>
                                </m:r>
                              </m:sub>
                            </m:sSub>
                          </m:den>
                        </m:f>
                        <m:r>
                          <a:rPr lang="zh-CN" altLang="en-US" i="1">
                            <a:latin typeface="Cambria Math" panose="02040503050406030204" pitchFamily="18" charset="0"/>
                          </a:rPr>
                          <m:t>𝐸</m:t>
                        </m:r>
                        <m:d>
                          <m:dPr>
                            <m:ctrlPr>
                              <a:rPr lang="zh-CN" altLang="en-US" i="1">
                                <a:solidFill>
                                  <a:srgbClr val="836967"/>
                                </a:solidFill>
                                <a:latin typeface="Cambria Math" panose="02040503050406030204" pitchFamily="18" charset="0"/>
                              </a:rPr>
                            </m:ctrlPr>
                          </m:dPr>
                          <m:e>
                            <m:sSub>
                              <m:sSubPr>
                                <m:ctrlPr>
                                  <a:rPr lang="zh-CN" altLang="en-US" i="1">
                                    <a:solidFill>
                                      <a:srgbClr val="836967"/>
                                    </a:solidFill>
                                    <a:latin typeface="Cambria Math" panose="02040503050406030204" pitchFamily="18" charset="0"/>
                                  </a:rPr>
                                </m:ctrlPr>
                              </m:sSubPr>
                              <m:e>
                                <m:r>
                                  <a:rPr lang="zh-CN" altLang="en-US" i="1">
                                    <a:latin typeface="Cambria Math" panose="02040503050406030204" pitchFamily="18" charset="0"/>
                                  </a:rPr>
                                  <m:t>𝑇</m:t>
                                </m:r>
                              </m:e>
                              <m:sub>
                                <m:r>
                                  <a:rPr lang="zh-CN" altLang="en-US" i="1">
                                    <a:latin typeface="Cambria Math" panose="02040503050406030204" pitchFamily="18" charset="0"/>
                                  </a:rPr>
                                  <m:t>𝑟</m:t>
                                </m:r>
                              </m:sub>
                            </m:sSub>
                          </m:e>
                        </m:d>
                      </m:oMath>
                    </m:oMathPara>
                  </a14:m>
                  <a:endParaRPr lang="zh-CN" altLang="en-US" dirty="0"/>
                </a:p>
              </p:txBody>
            </p:sp>
          </mc:Choice>
          <mc:Fallback>
            <p:sp>
              <p:nvSpPr>
                <p:cNvPr id="7" name="文本框 6">
                  <a:extLst>
                    <a:ext uri="{FF2B5EF4-FFF2-40B4-BE49-F238E27FC236}">
                      <a16:creationId xmlns:a16="http://schemas.microsoft.com/office/drawing/2014/main" id="{CE7A75DC-D579-4232-ACAB-DA63AA64A94D}"/>
                    </a:ext>
                  </a:extLst>
                </p:cNvPr>
                <p:cNvSpPr txBox="1">
                  <a:spLocks noRot="1" noChangeAspect="1" noMove="1" noResize="1" noEditPoints="1" noAdjustHandles="1" noChangeArrowheads="1" noChangeShapeType="1" noTextEdit="1"/>
                </p:cNvSpPr>
                <p:nvPr/>
              </p:nvSpPr>
              <p:spPr>
                <a:xfrm>
                  <a:off x="5389605" y="2987533"/>
                  <a:ext cx="6096000" cy="658065"/>
                </a:xfrm>
                <a:prstGeom prst="rect">
                  <a:avLst/>
                </a:prstGeom>
                <a:blipFill>
                  <a:blip r:embed="rId3"/>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1" name="文本框 10">
                  <a:extLst>
                    <a:ext uri="{FF2B5EF4-FFF2-40B4-BE49-F238E27FC236}">
                      <a16:creationId xmlns:a16="http://schemas.microsoft.com/office/drawing/2014/main" id="{FD975E23-1B3A-47C6-BAD8-D51D9CA6FC76}"/>
                    </a:ext>
                  </a:extLst>
                </p:cNvPr>
                <p:cNvSpPr txBox="1"/>
                <p:nvPr/>
              </p:nvSpPr>
              <p:spPr>
                <a:xfrm>
                  <a:off x="5389605" y="3865786"/>
                  <a:ext cx="6096000" cy="36933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lang="zh-CN" altLang="en-US" i="1" smtClean="0">
                            <a:latin typeface="Cambria Math" panose="02040503050406030204" pitchFamily="18" charset="0"/>
                          </a:rPr>
                          <m:t>𝑃</m:t>
                        </m:r>
                        <m:d>
                          <m:dPr>
                            <m:ctrlPr>
                              <a:rPr lang="zh-CN" altLang="en-US" i="1">
                                <a:solidFill>
                                  <a:srgbClr val="836967"/>
                                </a:solidFill>
                                <a:latin typeface="Cambria Math" panose="02040503050406030204" pitchFamily="18" charset="0"/>
                              </a:rPr>
                            </m:ctrlPr>
                          </m:dPr>
                          <m:e>
                            <m:r>
                              <a:rPr lang="zh-CN" altLang="en-US" i="1">
                                <a:latin typeface="Cambria Math" panose="02040503050406030204" pitchFamily="18" charset="0"/>
                              </a:rPr>
                              <m:t>𝑡</m:t>
                            </m:r>
                          </m:e>
                        </m:d>
                        <m:r>
                          <a:rPr lang="zh-CN" altLang="en-US" i="0">
                            <a:latin typeface="Cambria Math" panose="02040503050406030204" pitchFamily="18" charset="0"/>
                          </a:rPr>
                          <m:t>=</m:t>
                        </m:r>
                        <m:r>
                          <a:rPr lang="zh-CN" altLang="en-US" i="1">
                            <a:latin typeface="Cambria Math" panose="02040503050406030204" pitchFamily="18" charset="0"/>
                          </a:rPr>
                          <m:t>𝑢</m:t>
                        </m:r>
                        <m:d>
                          <m:dPr>
                            <m:ctrlPr>
                              <a:rPr lang="zh-CN" altLang="en-US" i="1">
                                <a:solidFill>
                                  <a:srgbClr val="836967"/>
                                </a:solidFill>
                                <a:latin typeface="Cambria Math" panose="02040503050406030204" pitchFamily="18" charset="0"/>
                              </a:rPr>
                            </m:ctrlPr>
                          </m:dPr>
                          <m:e>
                            <m:r>
                              <a:rPr lang="zh-CN" altLang="en-US" i="1">
                                <a:latin typeface="Cambria Math" panose="02040503050406030204" pitchFamily="18" charset="0"/>
                              </a:rPr>
                              <m:t>𝑡</m:t>
                            </m:r>
                          </m:e>
                        </m:d>
                        <m:r>
                          <a:rPr lang="zh-CN" altLang="en-US" i="1">
                            <a:latin typeface="Cambria Math" panose="02040503050406030204" pitchFamily="18" charset="0"/>
                          </a:rPr>
                          <m:t>𝑖</m:t>
                        </m:r>
                        <m:d>
                          <m:dPr>
                            <m:ctrlPr>
                              <a:rPr lang="zh-CN" altLang="en-US" i="1">
                                <a:solidFill>
                                  <a:srgbClr val="836967"/>
                                </a:solidFill>
                                <a:latin typeface="Cambria Math" panose="02040503050406030204" pitchFamily="18" charset="0"/>
                              </a:rPr>
                            </m:ctrlPr>
                          </m:dPr>
                          <m:e>
                            <m:r>
                              <a:rPr lang="zh-CN" altLang="en-US" i="1">
                                <a:latin typeface="Cambria Math" panose="02040503050406030204" pitchFamily="18" charset="0"/>
                              </a:rPr>
                              <m:t>𝑡</m:t>
                            </m:r>
                          </m:e>
                        </m:d>
                      </m:oMath>
                    </m:oMathPara>
                  </a14:m>
                  <a:endParaRPr lang="zh-CN" altLang="en-US" dirty="0"/>
                </a:p>
              </p:txBody>
            </p:sp>
          </mc:Choice>
          <mc:Fallback>
            <p:sp>
              <p:nvSpPr>
                <p:cNvPr id="11" name="文本框 10">
                  <a:extLst>
                    <a:ext uri="{FF2B5EF4-FFF2-40B4-BE49-F238E27FC236}">
                      <a16:creationId xmlns:a16="http://schemas.microsoft.com/office/drawing/2014/main" id="{FD975E23-1B3A-47C6-BAD8-D51D9CA6FC76}"/>
                    </a:ext>
                  </a:extLst>
                </p:cNvPr>
                <p:cNvSpPr txBox="1">
                  <a:spLocks noRot="1" noChangeAspect="1" noMove="1" noResize="1" noEditPoints="1" noAdjustHandles="1" noChangeArrowheads="1" noChangeShapeType="1" noTextEdit="1"/>
                </p:cNvSpPr>
                <p:nvPr/>
              </p:nvSpPr>
              <p:spPr>
                <a:xfrm>
                  <a:off x="5389605" y="3865786"/>
                  <a:ext cx="6096000" cy="369332"/>
                </a:xfrm>
                <a:prstGeom prst="rect">
                  <a:avLst/>
                </a:prstGeom>
                <a:blipFill>
                  <a:blip r:embed="rId4"/>
                  <a:stretch>
                    <a:fillRect/>
                  </a:stretch>
                </a:blipFill>
              </p:spPr>
              <p:txBody>
                <a:bodyPr/>
                <a:lstStyle/>
                <a:p>
                  <a:r>
                    <a:rPr lang="zh-CN" altLang="en-US">
                      <a:noFill/>
                    </a:rPr>
                    <a:t> </a:t>
                  </a:r>
                </a:p>
              </p:txBody>
            </p:sp>
          </mc:Fallback>
        </mc:AlternateContent>
      </p:grpSp>
      <p:sp>
        <p:nvSpPr>
          <p:cNvPr id="15" name="文本框 14">
            <a:extLst>
              <a:ext uri="{FF2B5EF4-FFF2-40B4-BE49-F238E27FC236}">
                <a16:creationId xmlns:a16="http://schemas.microsoft.com/office/drawing/2014/main" id="{986FAE3C-2528-4AD7-A4B0-2D0A8F302E4C}"/>
              </a:ext>
            </a:extLst>
          </p:cNvPr>
          <p:cNvSpPr txBox="1"/>
          <p:nvPr/>
        </p:nvSpPr>
        <p:spPr>
          <a:xfrm>
            <a:off x="751289" y="4095612"/>
            <a:ext cx="11282956" cy="2031325"/>
          </a:xfrm>
          <a:prstGeom prst="rect">
            <a:avLst/>
          </a:prstGeom>
          <a:noFill/>
        </p:spPr>
        <p:txBody>
          <a:bodyPr wrap="square">
            <a:spAutoFit/>
          </a:bodyPr>
          <a:lstStyle/>
          <a:p>
            <a:pPr marL="285750" indent="-285750" hangingPunct="0">
              <a:spcAft>
                <a:spcPts val="900"/>
              </a:spcAft>
              <a:buFont typeface="Arial" panose="020B0604020202020204" pitchFamily="34" charset="0"/>
              <a:buChar char="•"/>
            </a:pPr>
            <a:r>
              <a:rPr lang="en-GB" altLang="zh-CN" sz="16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The ETSI TS 202 336-12 defines that the measurement of active power and the energy metering shall have the following accuracy:</a:t>
            </a:r>
            <a:endParaRPr lang="zh-CN" altLang="zh-CN" sz="16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a:p>
            <a:pPr marL="576000" indent="-285750" hangingPunct="0">
              <a:spcAft>
                <a:spcPts val="900"/>
              </a:spcAft>
              <a:buFont typeface="Arial" panose="020B0604020202020204" pitchFamily="34" charset="0"/>
              <a:buChar char="•"/>
            </a:pPr>
            <a:r>
              <a:rPr lang="en-GB" altLang="zh-CN" sz="16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Accuracy 1 ±3 % from </a:t>
            </a:r>
            <a:r>
              <a:rPr lang="en-GB" altLang="zh-CN" sz="1600" u="sng"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[25 % to 100 % of maximum load]</a:t>
            </a:r>
            <a:r>
              <a:rPr lang="en-GB" altLang="zh-CN" sz="16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 of the equipment (load range 1)</a:t>
            </a:r>
            <a:endParaRPr lang="zh-CN" altLang="zh-CN" sz="16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a:p>
            <a:pPr marL="576000" indent="-285750" hangingPunct="0">
              <a:spcAft>
                <a:spcPts val="900"/>
              </a:spcAft>
              <a:buFont typeface="Arial" panose="020B0604020202020204" pitchFamily="34" charset="0"/>
              <a:buChar char="•"/>
            </a:pPr>
            <a:r>
              <a:rPr lang="en-GB" altLang="zh-CN" sz="16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Accuracy 2 ±5 % between </a:t>
            </a:r>
            <a:r>
              <a:rPr lang="en-GB" altLang="zh-CN" sz="1600" u="sng"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[5 % and 25 % of maximum load]</a:t>
            </a:r>
            <a:r>
              <a:rPr lang="en-GB" altLang="zh-CN" sz="16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 of equipment (load range 2)</a:t>
            </a:r>
          </a:p>
          <a:p>
            <a:pPr marL="285750" indent="-285750" hangingPunct="0">
              <a:spcAft>
                <a:spcPts val="900"/>
              </a:spcAft>
              <a:buFont typeface="Arial" panose="020B0604020202020204" pitchFamily="34" charset="0"/>
              <a:buChar char="•"/>
            </a:pPr>
            <a:r>
              <a:rPr lang="en-US" altLang="zh-CN" sz="1600" dirty="0">
                <a:solidFill>
                  <a:srgbClr val="000000"/>
                </a:solidFill>
                <a:latin typeface="Calibri" panose="020F0502020204030204" pitchFamily="34" charset="0"/>
                <a:ea typeface="Malgun Gothic" panose="020B0503020000020004" pitchFamily="34" charset="-127"/>
                <a:cs typeface="Calibri" panose="020F0502020204030204" pitchFamily="34" charset="0"/>
              </a:rPr>
              <a:t>Energy Consumption is the accumulate value in the measurement interval, therefore different behaviour of variation in EC in the time may lead to the same accumulated resulting value.</a:t>
            </a:r>
            <a:endParaRPr lang="zh-CN" altLang="zh-CN" sz="1600" dirty="0">
              <a:solidFill>
                <a:srgbClr val="000000"/>
              </a:solidFill>
              <a:latin typeface="Calibri" panose="020F0502020204030204" pitchFamily="34" charset="0"/>
              <a:ea typeface="Malgun Gothic" panose="020B0503020000020004" pitchFamily="34" charset="-127"/>
              <a:cs typeface="Calibri" panose="020F0502020204030204" pitchFamily="34" charset="0"/>
            </a:endParaRPr>
          </a:p>
          <a:p>
            <a:pPr marL="576000" indent="-285750" hangingPunct="0">
              <a:spcAft>
                <a:spcPts val="900"/>
              </a:spcAft>
              <a:buFont typeface="Arial" panose="020B0604020202020204" pitchFamily="34" charset="0"/>
              <a:buChar char="•"/>
            </a:pPr>
            <a:endParaRPr lang="zh-CN" altLang="zh-CN" sz="16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p:txBody>
      </p:sp>
      <p:sp>
        <p:nvSpPr>
          <p:cNvPr id="17" name="文本框 16">
            <a:extLst>
              <a:ext uri="{FF2B5EF4-FFF2-40B4-BE49-F238E27FC236}">
                <a16:creationId xmlns:a16="http://schemas.microsoft.com/office/drawing/2014/main" id="{6372D7F0-EE08-46BD-A7C7-60150907CCF7}"/>
              </a:ext>
            </a:extLst>
          </p:cNvPr>
          <p:cNvSpPr txBox="1"/>
          <p:nvPr/>
        </p:nvSpPr>
        <p:spPr>
          <a:xfrm>
            <a:off x="639804" y="5889013"/>
            <a:ext cx="11236686" cy="646331"/>
          </a:xfrm>
          <a:prstGeom prst="rect">
            <a:avLst/>
          </a:prstGeom>
          <a:solidFill>
            <a:schemeClr val="accent5">
              <a:lumMod val="20000"/>
              <a:lumOff val="80000"/>
            </a:schemeClr>
          </a:solidFill>
        </p:spPr>
        <p:txBody>
          <a:bodyPr wrap="square">
            <a:spAutoFit/>
          </a:bodyPr>
          <a:lstStyle/>
          <a:p>
            <a:pPr hangingPunct="0">
              <a:spcAft>
                <a:spcPts val="900"/>
              </a:spcAft>
            </a:pPr>
            <a:r>
              <a:rPr lang="en-GB" altLang="zh-CN" sz="1800" b="1"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Accuracy of estimation of EC at granularity different from Node level cannot be better than the accuracy of the EC at node level.</a:t>
            </a:r>
          </a:p>
        </p:txBody>
      </p:sp>
    </p:spTree>
    <p:extLst>
      <p:ext uri="{BB962C8B-B14F-4D97-AF65-F5344CB8AC3E}">
        <p14:creationId xmlns:p14="http://schemas.microsoft.com/office/powerpoint/2010/main" val="2462554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50A019-05A9-4246-A759-B8FEB3D8BD96}"/>
              </a:ext>
            </a:extLst>
          </p:cNvPr>
          <p:cNvSpPr>
            <a:spLocks noGrp="1"/>
          </p:cNvSpPr>
          <p:nvPr>
            <p:ph type="title"/>
          </p:nvPr>
        </p:nvSpPr>
        <p:spPr/>
        <p:txBody>
          <a:bodyPr/>
          <a:lstStyle/>
          <a:p>
            <a:r>
              <a:rPr lang="en-US" altLang="zh-CN" b="1" dirty="0">
                <a:latin typeface="Calibri" panose="020F0502020204030204" pitchFamily="34" charset="0"/>
                <a:cs typeface="Calibri" panose="020F0502020204030204" pitchFamily="34" charset="0"/>
              </a:rPr>
              <a:t>Accuracy for Virtual Network function</a:t>
            </a:r>
            <a:endParaRPr lang="zh-CN" altLang="en-US" b="1" dirty="0">
              <a:latin typeface="Calibri" panose="020F0502020204030204" pitchFamily="34" charset="0"/>
              <a:cs typeface="Calibri" panose="020F0502020204030204" pitchFamily="34" charset="0"/>
            </a:endParaRPr>
          </a:p>
        </p:txBody>
      </p:sp>
      <p:sp>
        <p:nvSpPr>
          <p:cNvPr id="17" name="文本框 16">
            <a:extLst>
              <a:ext uri="{FF2B5EF4-FFF2-40B4-BE49-F238E27FC236}">
                <a16:creationId xmlns:a16="http://schemas.microsoft.com/office/drawing/2014/main" id="{6372D7F0-EE08-46BD-A7C7-60150907CCF7}"/>
              </a:ext>
            </a:extLst>
          </p:cNvPr>
          <p:cNvSpPr txBox="1"/>
          <p:nvPr/>
        </p:nvSpPr>
        <p:spPr>
          <a:xfrm>
            <a:off x="548364" y="5901244"/>
            <a:ext cx="11450596" cy="369332"/>
          </a:xfrm>
          <a:prstGeom prst="rect">
            <a:avLst/>
          </a:prstGeom>
          <a:solidFill>
            <a:schemeClr val="accent5">
              <a:lumMod val="20000"/>
              <a:lumOff val="80000"/>
            </a:schemeClr>
          </a:solidFill>
        </p:spPr>
        <p:txBody>
          <a:bodyPr wrap="square">
            <a:spAutoFit/>
          </a:bodyPr>
          <a:lstStyle/>
          <a:p>
            <a:pPr hangingPunct="0">
              <a:spcAft>
                <a:spcPts val="900"/>
              </a:spcAft>
            </a:pPr>
            <a:r>
              <a:rPr lang="en-US" altLang="zh-CN" sz="1800" b="1"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Accuracy of EC per NF which is a virtual process provided by OAM is higher that those of the EC at physical </a:t>
            </a:r>
            <a:r>
              <a:rPr lang="en-US" altLang="zh-CN" sz="1800" b="1" dirty="0">
                <a:solidFill>
                  <a:srgbClr val="000000"/>
                </a:solidFill>
                <a:effectLst/>
                <a:highlight>
                  <a:srgbClr val="FFFF00"/>
                </a:highlight>
                <a:latin typeface="Calibri" panose="020F0502020204030204" pitchFamily="34" charset="0"/>
                <a:ea typeface="Malgun Gothic" panose="020B0503020000020004" pitchFamily="34" charset="-127"/>
                <a:cs typeface="Calibri" panose="020F0502020204030204" pitchFamily="34" charset="0"/>
              </a:rPr>
              <a:t>node</a:t>
            </a:r>
            <a:r>
              <a:rPr lang="en-US" altLang="zh-CN" sz="1800" b="1"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a:t>
            </a:r>
            <a:endParaRPr lang="en-GB" altLang="zh-CN" sz="1800" b="1"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p:txBody>
      </p:sp>
      <p:sp>
        <p:nvSpPr>
          <p:cNvPr id="4" name="内容占位符 3">
            <a:extLst>
              <a:ext uri="{FF2B5EF4-FFF2-40B4-BE49-F238E27FC236}">
                <a16:creationId xmlns:a16="http://schemas.microsoft.com/office/drawing/2014/main" id="{396D1EAD-CA22-4428-A38A-119FD5AB894A}"/>
              </a:ext>
            </a:extLst>
          </p:cNvPr>
          <p:cNvSpPr>
            <a:spLocks noGrp="1"/>
          </p:cNvSpPr>
          <p:nvPr>
            <p:ph idx="1"/>
          </p:nvPr>
        </p:nvSpPr>
        <p:spPr>
          <a:xfrm>
            <a:off x="895426" y="1856105"/>
            <a:ext cx="11008249" cy="3680828"/>
          </a:xfrm>
        </p:spPr>
        <p:txBody>
          <a:bodyPr>
            <a:normAutofit/>
          </a:bodyPr>
          <a:lstStyle/>
          <a:p>
            <a:r>
              <a:rPr lang="en-US" altLang="zh-CN" sz="20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Sum of the EC consumption estimated for the VNF </a:t>
            </a:r>
            <a:r>
              <a:rPr lang="en-US" altLang="zh-CN" sz="2000" dirty="0" err="1">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EC</a:t>
            </a:r>
            <a:r>
              <a:rPr lang="en-US" altLang="zh-CN" sz="2000" baseline="-25000" dirty="0" err="1">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VNF,Estimated</a:t>
            </a:r>
            <a:r>
              <a:rPr lang="en-US" altLang="zh-CN" sz="2000" baseline="-250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 </a:t>
            </a:r>
            <a:r>
              <a:rPr lang="en-US" altLang="zh-CN" sz="2000" dirty="0">
                <a:solidFill>
                  <a:srgbClr val="000000"/>
                </a:solidFill>
                <a:latin typeface="Calibri" panose="020F0502020204030204" pitchFamily="34" charset="0"/>
                <a:ea typeface="Malgun Gothic" panose="020B0503020000020004" pitchFamily="34" charset="-127"/>
                <a:cs typeface="Calibri" panose="020F0502020204030204" pitchFamily="34" charset="0"/>
              </a:rPr>
              <a:t>,</a:t>
            </a:r>
            <a:r>
              <a:rPr lang="en-US" altLang="zh-CN" sz="2000" dirty="0">
                <a:solidFill>
                  <a:srgbClr val="000000"/>
                </a:solidFill>
                <a:effectLst/>
                <a:latin typeface="Times New Roman" panose="02020603050405020304" pitchFamily="18" charset="0"/>
                <a:ea typeface="Malgun Gothic" panose="020B0503020000020004" pitchFamily="34" charset="-127"/>
              </a:rPr>
              <a:t> </a:t>
            </a:r>
            <a:r>
              <a:rPr lang="en-US" altLang="zh-CN" sz="2000" dirty="0">
                <a:solidFill>
                  <a:srgbClr val="000000"/>
                </a:solidFill>
                <a:latin typeface="Calibri" panose="020F0502020204030204" pitchFamily="34" charset="0"/>
                <a:ea typeface="Malgun Gothic" panose="020B0503020000020004" pitchFamily="34" charset="-127"/>
                <a:cs typeface="Calibri" panose="020F0502020204030204" pitchFamily="34" charset="0"/>
              </a:rPr>
              <a:t>which composes the virtual function </a:t>
            </a:r>
            <a:endParaRPr lang="zh-CN" altLang="en-US" sz="2000" dirty="0">
              <a:solidFill>
                <a:srgbClr val="000000"/>
              </a:solidFill>
              <a:latin typeface="Calibri" panose="020F0502020204030204" pitchFamily="34" charset="0"/>
              <a:ea typeface="Malgun Gothic" panose="020B0503020000020004" pitchFamily="34" charset="-127"/>
              <a:cs typeface="Calibri" panose="020F0502020204030204" pitchFamily="34" charset="0"/>
            </a:endParaRPr>
          </a:p>
        </p:txBody>
      </p:sp>
      <mc:AlternateContent xmlns:mc="http://schemas.openxmlformats.org/markup-compatibility/2006">
        <mc:Choice xmlns:a14="http://schemas.microsoft.com/office/drawing/2010/main" Requires="a14">
          <p:sp>
            <p:nvSpPr>
              <p:cNvPr id="14" name="文本框 13">
                <a:extLst>
                  <a:ext uri="{FF2B5EF4-FFF2-40B4-BE49-F238E27FC236}">
                    <a16:creationId xmlns:a16="http://schemas.microsoft.com/office/drawing/2014/main" id="{148A9E03-5259-410C-8B82-D5F648644DB2}"/>
                  </a:ext>
                </a:extLst>
              </p:cNvPr>
              <p:cNvSpPr txBox="1"/>
              <p:nvPr/>
            </p:nvSpPr>
            <p:spPr>
              <a:xfrm>
                <a:off x="838200" y="2262838"/>
                <a:ext cx="4099560" cy="764633"/>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sSub>
                        <m:sSubPr>
                          <m:ctrlPr>
                            <a:rPr lang="zh-CN" altLang="en-US" i="1" smtClean="0">
                              <a:solidFill>
                                <a:srgbClr val="836967"/>
                              </a:solidFill>
                              <a:latin typeface="Cambria Math" panose="02040503050406030204" pitchFamily="18" charset="0"/>
                            </a:rPr>
                          </m:ctrlPr>
                        </m:sSubPr>
                        <m:e>
                          <m:r>
                            <a:rPr lang="zh-CN" altLang="en-US" i="1">
                              <a:latin typeface="Cambria Math" panose="02040503050406030204" pitchFamily="18" charset="0"/>
                            </a:rPr>
                            <m:t>𝐸𝐶</m:t>
                          </m:r>
                        </m:e>
                        <m:sub>
                          <m:r>
                            <a:rPr lang="zh-CN" altLang="en-US" i="1">
                              <a:latin typeface="Cambria Math" panose="02040503050406030204" pitchFamily="18" charset="0"/>
                            </a:rPr>
                            <m:t>𝑁𝐹</m:t>
                          </m:r>
                        </m:sub>
                      </m:sSub>
                      <m:r>
                        <a:rPr lang="zh-CN" altLang="en-US" i="0">
                          <a:latin typeface="Cambria Math" panose="02040503050406030204" pitchFamily="18" charset="0"/>
                        </a:rPr>
                        <m:t>=</m:t>
                      </m:r>
                      <m:sSub>
                        <m:sSubPr>
                          <m:ctrlPr>
                            <a:rPr lang="zh-CN" altLang="en-US" i="1">
                              <a:solidFill>
                                <a:srgbClr val="836967"/>
                              </a:solidFill>
                              <a:latin typeface="Cambria Math" panose="02040503050406030204" pitchFamily="18" charset="0"/>
                            </a:rPr>
                          </m:ctrlPr>
                        </m:sSubPr>
                        <m:e>
                          <m:r>
                            <a:rPr lang="zh-CN" altLang="en-US" i="1">
                              <a:latin typeface="Cambria Math" panose="02040503050406030204" pitchFamily="18" charset="0"/>
                            </a:rPr>
                            <m:t>𝐸𝐶</m:t>
                          </m:r>
                        </m:e>
                        <m:sub>
                          <m:r>
                            <a:rPr lang="zh-CN" altLang="en-US" i="1">
                              <a:latin typeface="Cambria Math" panose="02040503050406030204" pitchFamily="18" charset="0"/>
                            </a:rPr>
                            <m:t>𝑉𝑁𝐹</m:t>
                          </m:r>
                        </m:sub>
                      </m:sSub>
                      <m:r>
                        <a:rPr lang="zh-CN" altLang="en-US" i="0">
                          <a:latin typeface="Cambria Math" panose="02040503050406030204" pitchFamily="18" charset="0"/>
                        </a:rPr>
                        <m:t>=</m:t>
                      </m:r>
                      <m:nary>
                        <m:naryPr>
                          <m:chr m:val="∑"/>
                          <m:limLoc m:val="undOvr"/>
                          <m:supHide m:val="on"/>
                          <m:ctrlPr>
                            <a:rPr lang="zh-CN" altLang="en-US" i="1">
                              <a:latin typeface="Cambria Math" panose="02040503050406030204" pitchFamily="18" charset="0"/>
                            </a:rPr>
                          </m:ctrlPr>
                        </m:naryPr>
                        <m:sub>
                          <m:r>
                            <a:rPr lang="zh-CN" altLang="en-US" i="1">
                              <a:latin typeface="Cambria Math" panose="02040503050406030204" pitchFamily="18" charset="0"/>
                            </a:rPr>
                            <m:t>𝑉𝑁𝐹</m:t>
                          </m:r>
                        </m:sub>
                        <m:sup/>
                        <m:e>
                          <m:sSub>
                            <m:sSubPr>
                              <m:ctrlPr>
                                <a:rPr lang="zh-CN" altLang="en-US" i="1">
                                  <a:solidFill>
                                    <a:srgbClr val="836967"/>
                                  </a:solidFill>
                                  <a:latin typeface="Cambria Math" panose="02040503050406030204" pitchFamily="18" charset="0"/>
                                </a:rPr>
                              </m:ctrlPr>
                            </m:sSubPr>
                            <m:e>
                              <m:r>
                                <a:rPr lang="zh-CN" altLang="en-US" i="1">
                                  <a:latin typeface="Cambria Math" panose="02040503050406030204" pitchFamily="18" charset="0"/>
                                </a:rPr>
                                <m:t>𝐸𝐶</m:t>
                              </m:r>
                            </m:e>
                            <m:sub>
                              <m:r>
                                <a:rPr lang="zh-CN" altLang="en-US" i="1">
                                  <a:latin typeface="Cambria Math" panose="02040503050406030204" pitchFamily="18" charset="0"/>
                                </a:rPr>
                                <m:t>𝑉𝑁𝐹</m:t>
                              </m:r>
                              <m:r>
                                <a:rPr lang="zh-CN" altLang="en-US" i="0">
                                  <a:latin typeface="Cambria Math" panose="02040503050406030204" pitchFamily="18" charset="0"/>
                                </a:rPr>
                                <m:t>, </m:t>
                              </m:r>
                              <m:r>
                                <a:rPr lang="zh-CN" altLang="en-US" i="1">
                                  <a:latin typeface="Cambria Math" panose="02040503050406030204" pitchFamily="18" charset="0"/>
                                </a:rPr>
                                <m:t>𝐸𝑠𝑡𝑖𝑚𝑎𝑡𝑒𝑑</m:t>
                              </m:r>
                            </m:sub>
                          </m:sSub>
                        </m:e>
                      </m:nary>
                    </m:oMath>
                  </m:oMathPara>
                </a14:m>
                <a:endParaRPr lang="zh-CN" altLang="en-US" dirty="0"/>
              </a:p>
            </p:txBody>
          </p:sp>
        </mc:Choice>
        <mc:Fallback>
          <p:sp>
            <p:nvSpPr>
              <p:cNvPr id="14" name="文本框 13">
                <a:extLst>
                  <a:ext uri="{FF2B5EF4-FFF2-40B4-BE49-F238E27FC236}">
                    <a16:creationId xmlns:a16="http://schemas.microsoft.com/office/drawing/2014/main" id="{148A9E03-5259-410C-8B82-D5F648644DB2}"/>
                  </a:ext>
                </a:extLst>
              </p:cNvPr>
              <p:cNvSpPr txBox="1">
                <a:spLocks noRot="1" noChangeAspect="1" noMove="1" noResize="1" noEditPoints="1" noAdjustHandles="1" noChangeArrowheads="1" noChangeShapeType="1" noTextEdit="1"/>
              </p:cNvSpPr>
              <p:nvPr/>
            </p:nvSpPr>
            <p:spPr>
              <a:xfrm>
                <a:off x="838200" y="2262838"/>
                <a:ext cx="4099560" cy="764633"/>
              </a:xfrm>
              <a:prstGeom prst="rect">
                <a:avLst/>
              </a:prstGeom>
              <a:blipFill>
                <a:blip r:embed="rId2"/>
                <a:stretch>
                  <a:fillRect/>
                </a:stretch>
              </a:blipFill>
            </p:spPr>
            <p:txBody>
              <a:bodyPr/>
              <a:lstStyle/>
              <a:p>
                <a:r>
                  <a:rPr lang="zh-CN" altLang="en-US">
                    <a:noFill/>
                  </a:rPr>
                  <a:t> </a:t>
                </a:r>
              </a:p>
            </p:txBody>
          </p:sp>
        </mc:Fallback>
      </mc:AlternateContent>
      <p:pic>
        <p:nvPicPr>
          <p:cNvPr id="16" name="Image 13">
            <a:extLst>
              <a:ext uri="{FF2B5EF4-FFF2-40B4-BE49-F238E27FC236}">
                <a16:creationId xmlns:a16="http://schemas.microsoft.com/office/drawing/2014/main" id="{0BE85FCD-751D-45E7-BB01-9D873F74A29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5427" y="2927153"/>
            <a:ext cx="10458373" cy="613092"/>
          </a:xfrm>
          <a:prstGeom prst="rect">
            <a:avLst/>
          </a:prstGeom>
          <a:noFill/>
          <a:ln>
            <a:noFill/>
          </a:ln>
        </p:spPr>
      </p:pic>
      <p:graphicFrame>
        <p:nvGraphicFramePr>
          <p:cNvPr id="18" name="表格 12">
            <a:extLst>
              <a:ext uri="{FF2B5EF4-FFF2-40B4-BE49-F238E27FC236}">
                <a16:creationId xmlns:a16="http://schemas.microsoft.com/office/drawing/2014/main" id="{B1FD56BF-0C9A-464A-A2A5-BBA44EB4896F}"/>
              </a:ext>
            </a:extLst>
          </p:cNvPr>
          <p:cNvGraphicFramePr>
            <a:graphicFrameLocks/>
          </p:cNvGraphicFramePr>
          <p:nvPr>
            <p:extLst>
              <p:ext uri="{D42A27DB-BD31-4B8C-83A1-F6EECF244321}">
                <p14:modId xmlns:p14="http://schemas.microsoft.com/office/powerpoint/2010/main" val="951412772"/>
              </p:ext>
            </p:extLst>
          </p:nvPr>
        </p:nvGraphicFramePr>
        <p:xfrm>
          <a:off x="895425" y="3916761"/>
          <a:ext cx="4983479" cy="1295400"/>
        </p:xfrm>
        <a:graphic>
          <a:graphicData uri="http://schemas.openxmlformats.org/drawingml/2006/table">
            <a:tbl>
              <a:tblPr firstRow="1" bandRow="1">
                <a:tableStyleId>{5940675A-B579-460E-94D1-54222C63F5DA}</a:tableStyleId>
              </a:tblPr>
              <a:tblGrid>
                <a:gridCol w="1534182">
                  <a:extLst>
                    <a:ext uri="{9D8B030D-6E8A-4147-A177-3AD203B41FA5}">
                      <a16:colId xmlns:a16="http://schemas.microsoft.com/office/drawing/2014/main" val="612176543"/>
                    </a:ext>
                  </a:extLst>
                </a:gridCol>
                <a:gridCol w="3449297">
                  <a:extLst>
                    <a:ext uri="{9D8B030D-6E8A-4147-A177-3AD203B41FA5}">
                      <a16:colId xmlns:a16="http://schemas.microsoft.com/office/drawing/2014/main" val="3584646611"/>
                    </a:ext>
                  </a:extLst>
                </a:gridCol>
              </a:tblGrid>
              <a:tr h="214481">
                <a:tc>
                  <a:txBody>
                    <a:bodyPr/>
                    <a:lstStyle/>
                    <a:p>
                      <a:pPr algn="ctr"/>
                      <a:r>
                        <a:rPr lang="en-US" altLang="zh-CN" sz="1100" b="1" dirty="0">
                          <a:latin typeface="Calibri" panose="020F0502020204030204" pitchFamily="34" charset="0"/>
                          <a:cs typeface="Calibri" panose="020F0502020204030204" pitchFamily="34" charset="0"/>
                        </a:rPr>
                        <a:t>Parameters</a:t>
                      </a:r>
                      <a:endParaRPr lang="zh-CN" altLang="en-US" sz="1100" b="1" dirty="0">
                        <a:latin typeface="Calibri" panose="020F0502020204030204" pitchFamily="34" charset="0"/>
                        <a:cs typeface="Calibri" panose="020F0502020204030204" pitchFamily="34" charset="0"/>
                      </a:endParaRPr>
                    </a:p>
                  </a:txBody>
                  <a:tcPr>
                    <a:solidFill>
                      <a:schemeClr val="bg2"/>
                    </a:solidFill>
                  </a:tcPr>
                </a:tc>
                <a:tc>
                  <a:txBody>
                    <a:bodyPr/>
                    <a:lstStyle/>
                    <a:p>
                      <a:pPr algn="ctr"/>
                      <a:r>
                        <a:rPr lang="en-US" altLang="zh-CN" sz="1100" b="1" dirty="0">
                          <a:latin typeface="Calibri" panose="020F0502020204030204" pitchFamily="34" charset="0"/>
                          <a:cs typeface="Calibri" panose="020F0502020204030204" pitchFamily="34" charset="0"/>
                        </a:rPr>
                        <a:t>Meaning</a:t>
                      </a:r>
                      <a:endParaRPr lang="zh-CN" altLang="en-US" sz="1100" b="1" dirty="0">
                        <a:latin typeface="Calibri" panose="020F0502020204030204" pitchFamily="34" charset="0"/>
                        <a:cs typeface="Calibri" panose="020F0502020204030204" pitchFamily="34" charset="0"/>
                      </a:endParaRPr>
                    </a:p>
                  </a:txBody>
                  <a:tcPr>
                    <a:solidFill>
                      <a:schemeClr val="bg2"/>
                    </a:solidFill>
                  </a:tcPr>
                </a:tc>
                <a:extLst>
                  <a:ext uri="{0D108BD9-81ED-4DB2-BD59-A6C34878D82A}">
                    <a16:rowId xmlns:a16="http://schemas.microsoft.com/office/drawing/2014/main" val="4241946712"/>
                  </a:ext>
                </a:extLst>
              </a:tr>
              <a:tr h="194982">
                <a:tc>
                  <a:txBody>
                    <a:bodyPr/>
                    <a:lstStyle/>
                    <a:p>
                      <a:pPr algn="ctr"/>
                      <a:r>
                        <a:rPr lang="en-GB" altLang="zh-CN" sz="1100" kern="1200" dirty="0" err="1">
                          <a:solidFill>
                            <a:schemeClr val="tx1"/>
                          </a:solidFill>
                          <a:effectLst/>
                          <a:latin typeface="Calibri" panose="020F0502020204030204" pitchFamily="34" charset="0"/>
                          <a:ea typeface="+mn-ea"/>
                          <a:cs typeface="Calibri" panose="020F0502020204030204" pitchFamily="34" charset="0"/>
                        </a:rPr>
                        <a:t>VCpuUsageMean</a:t>
                      </a:r>
                      <a:endParaRPr lang="zh-CN" altLang="en-US" sz="1100" dirty="0">
                        <a:latin typeface="Calibri" panose="020F0502020204030204" pitchFamily="34" charset="0"/>
                        <a:cs typeface="Calibri" panose="020F0502020204030204" pitchFamily="34" charset="0"/>
                      </a:endParaRPr>
                    </a:p>
                  </a:txBody>
                  <a:tcPr/>
                </a:tc>
                <a:tc>
                  <a:txBody>
                    <a:bodyPr/>
                    <a:lstStyle/>
                    <a:p>
                      <a:pPr algn="ctr"/>
                      <a:r>
                        <a:rPr lang="en-GB" altLang="zh-CN" sz="1100" kern="1200" dirty="0">
                          <a:solidFill>
                            <a:schemeClr val="tx1"/>
                          </a:solidFill>
                          <a:effectLst/>
                          <a:latin typeface="Calibri" panose="020F0502020204030204" pitchFamily="34" charset="0"/>
                          <a:ea typeface="+mn-ea"/>
                          <a:cs typeface="Calibri" panose="020F0502020204030204" pitchFamily="34" charset="0"/>
                        </a:rPr>
                        <a:t>mean vCPU usage</a:t>
                      </a:r>
                      <a:endParaRPr lang="zh-CN" altLang="en-US"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86138908"/>
                  </a:ext>
                </a:extLst>
              </a:tr>
              <a:tr h="194982">
                <a:tc>
                  <a:txBody>
                    <a:bodyPr/>
                    <a:lstStyle/>
                    <a:p>
                      <a:pPr algn="ctr"/>
                      <a:r>
                        <a:rPr lang="en-GB" altLang="zh-CN" sz="1100" kern="1200" dirty="0" err="1">
                          <a:solidFill>
                            <a:schemeClr val="tx1"/>
                          </a:solidFill>
                          <a:effectLst/>
                          <a:latin typeface="Calibri" panose="020F0502020204030204" pitchFamily="34" charset="0"/>
                          <a:ea typeface="+mn-ea"/>
                          <a:cs typeface="Calibri" panose="020F0502020204030204" pitchFamily="34" charset="0"/>
                        </a:rPr>
                        <a:t>VMemoryUsageMean</a:t>
                      </a:r>
                      <a:endParaRPr lang="zh-CN" altLang="en-US" sz="1100" dirty="0">
                        <a:latin typeface="Calibri" panose="020F0502020204030204" pitchFamily="34" charset="0"/>
                        <a:cs typeface="Calibri" panose="020F0502020204030204" pitchFamily="34" charset="0"/>
                      </a:endParaRPr>
                    </a:p>
                  </a:txBody>
                  <a:tcPr/>
                </a:tc>
                <a:tc>
                  <a:txBody>
                    <a:bodyPr/>
                    <a:lstStyle/>
                    <a:p>
                      <a:pPr algn="ctr"/>
                      <a:r>
                        <a:rPr lang="en-GB" altLang="zh-CN" sz="1100" kern="1200" dirty="0">
                          <a:solidFill>
                            <a:schemeClr val="tx1"/>
                          </a:solidFill>
                          <a:effectLst/>
                          <a:latin typeface="Calibri" panose="020F0502020204030204" pitchFamily="34" charset="0"/>
                          <a:ea typeface="+mn-ea"/>
                          <a:cs typeface="Calibri" panose="020F0502020204030204" pitchFamily="34" charset="0"/>
                        </a:rPr>
                        <a:t>mean memory usage</a:t>
                      </a:r>
                      <a:endParaRPr lang="zh-CN" altLang="en-US"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20476468"/>
                  </a:ext>
                </a:extLst>
              </a:tr>
              <a:tr h="194982">
                <a:tc>
                  <a:txBody>
                    <a:bodyPr/>
                    <a:lstStyle/>
                    <a:p>
                      <a:pPr algn="ctr"/>
                      <a:r>
                        <a:rPr lang="en-GB" altLang="zh-CN" sz="1100" kern="1200" dirty="0" err="1">
                          <a:solidFill>
                            <a:schemeClr val="tx1"/>
                          </a:solidFill>
                          <a:effectLst/>
                          <a:latin typeface="Calibri" panose="020F0502020204030204" pitchFamily="34" charset="0"/>
                          <a:ea typeface="+mn-ea"/>
                          <a:cs typeface="Calibri" panose="020F0502020204030204" pitchFamily="34" charset="0"/>
                        </a:rPr>
                        <a:t>VDiskUsageMean</a:t>
                      </a:r>
                      <a:endParaRPr lang="zh-CN" altLang="en-US" sz="1100" dirty="0">
                        <a:latin typeface="Calibri" panose="020F0502020204030204" pitchFamily="34" charset="0"/>
                        <a:cs typeface="Calibri" panose="020F0502020204030204" pitchFamily="34" charset="0"/>
                      </a:endParaRPr>
                    </a:p>
                  </a:txBody>
                  <a:tcPr/>
                </a:tc>
                <a:tc>
                  <a:txBody>
                    <a:bodyPr/>
                    <a:lstStyle/>
                    <a:p>
                      <a:pPr algn="ctr"/>
                      <a:r>
                        <a:rPr lang="en-GB" altLang="zh-CN" sz="1100" kern="1200" dirty="0">
                          <a:solidFill>
                            <a:schemeClr val="tx1"/>
                          </a:solidFill>
                          <a:effectLst/>
                          <a:latin typeface="Calibri" panose="020F0502020204030204" pitchFamily="34" charset="0"/>
                          <a:ea typeface="+mn-ea"/>
                          <a:cs typeface="Calibri" panose="020F0502020204030204" pitchFamily="34" charset="0"/>
                        </a:rPr>
                        <a:t>mean disk usage</a:t>
                      </a:r>
                      <a:endParaRPr lang="zh-CN" altLang="en-US"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16353471"/>
                  </a:ext>
                </a:extLst>
              </a:tr>
              <a:tr h="194982">
                <a:tc>
                  <a:txBody>
                    <a:bodyPr/>
                    <a:lstStyle/>
                    <a:p>
                      <a:pPr algn="ctr"/>
                      <a:r>
                        <a:rPr lang="en-GB" altLang="zh-CN" sz="1100" kern="1200" dirty="0" err="1">
                          <a:solidFill>
                            <a:schemeClr val="tx1"/>
                          </a:solidFill>
                          <a:effectLst/>
                          <a:latin typeface="Calibri" panose="020F0502020204030204" pitchFamily="34" charset="0"/>
                          <a:ea typeface="+mn-ea"/>
                          <a:cs typeface="Calibri" panose="020F0502020204030204" pitchFamily="34" charset="0"/>
                        </a:rPr>
                        <a:t>IOTrafficVolume</a:t>
                      </a:r>
                      <a:endParaRPr lang="zh-CN" altLang="en-US" sz="1100" dirty="0">
                        <a:latin typeface="Calibri" panose="020F0502020204030204" pitchFamily="34" charset="0"/>
                        <a:cs typeface="Calibri" panose="020F0502020204030204" pitchFamily="34" charset="0"/>
                      </a:endParaRPr>
                    </a:p>
                  </a:txBody>
                  <a:tcPr/>
                </a:tc>
                <a:tc>
                  <a:txBody>
                    <a:bodyPr/>
                    <a:lstStyle/>
                    <a:p>
                      <a:pPr algn="ctr"/>
                      <a:r>
                        <a:rPr lang="en-GB" altLang="zh-CN" sz="1100" kern="1200" dirty="0">
                          <a:solidFill>
                            <a:schemeClr val="tx1"/>
                          </a:solidFill>
                          <a:effectLst/>
                          <a:latin typeface="Calibri" panose="020F0502020204030204" pitchFamily="34" charset="0"/>
                          <a:ea typeface="+mn-ea"/>
                          <a:cs typeface="Calibri" panose="020F0502020204030204" pitchFamily="34" charset="0"/>
                        </a:rPr>
                        <a:t>sum of the incoming and outgoing traffic volumes</a:t>
                      </a:r>
                      <a:endParaRPr lang="zh-CN" altLang="en-US"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68078727"/>
                  </a:ext>
                </a:extLst>
              </a:tr>
            </a:tbl>
          </a:graphicData>
        </a:graphic>
      </p:graphicFrame>
      <p:sp>
        <p:nvSpPr>
          <p:cNvPr id="19" name="文本框 18">
            <a:extLst>
              <a:ext uri="{FF2B5EF4-FFF2-40B4-BE49-F238E27FC236}">
                <a16:creationId xmlns:a16="http://schemas.microsoft.com/office/drawing/2014/main" id="{6FB72DA4-C9ED-4407-8920-A35D121DAC4B}"/>
              </a:ext>
            </a:extLst>
          </p:cNvPr>
          <p:cNvSpPr txBox="1"/>
          <p:nvPr/>
        </p:nvSpPr>
        <p:spPr>
          <a:xfrm>
            <a:off x="6273803" y="3705662"/>
            <a:ext cx="5725157" cy="1831271"/>
          </a:xfrm>
          <a:prstGeom prst="rect">
            <a:avLst/>
          </a:prstGeom>
          <a:noFill/>
        </p:spPr>
        <p:txBody>
          <a:bodyPr wrap="square">
            <a:spAutoFit/>
          </a:bodyPr>
          <a:lstStyle/>
          <a:p>
            <a:pPr>
              <a:spcBef>
                <a:spcPts val="300"/>
              </a:spcBef>
              <a:spcAft>
                <a:spcPts val="300"/>
              </a:spcAft>
            </a:pPr>
            <a:r>
              <a:rPr lang="en-US" altLang="zh-CN" b="1"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Measurement </a:t>
            </a:r>
            <a:r>
              <a:rPr lang="en-GB" altLang="zh-CN" b="1"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uncertainty:</a:t>
            </a:r>
          </a:p>
          <a:p>
            <a:pPr marL="285750" indent="-285750">
              <a:spcBef>
                <a:spcPts val="300"/>
              </a:spcBef>
              <a:spcAft>
                <a:spcPts val="300"/>
              </a:spcAft>
              <a:buFont typeface="Arial" panose="020B0604020202020204" pitchFamily="34" charset="0"/>
              <a:buChar char="•"/>
            </a:pPr>
            <a:r>
              <a:rPr lang="en-US" altLang="zh-CN" sz="1600" dirty="0">
                <a:latin typeface="Calibri" panose="020F0502020204030204" pitchFamily="34" charset="0"/>
                <a:cs typeface="Calibri" panose="020F0502020204030204" pitchFamily="34" charset="0"/>
              </a:rPr>
              <a:t>EC of the Physical(s) node; -- </a:t>
            </a:r>
            <a:r>
              <a:rPr lang="en-US" altLang="zh-CN" sz="1600" u="sng" dirty="0">
                <a:latin typeface="Calibri" panose="020F0502020204030204" pitchFamily="34" charset="0"/>
                <a:cs typeface="Calibri" panose="020F0502020204030204" pitchFamily="34" charset="0"/>
              </a:rPr>
              <a:t>previous page</a:t>
            </a:r>
          </a:p>
          <a:p>
            <a:pPr marL="285750" indent="-285750">
              <a:spcBef>
                <a:spcPts val="300"/>
              </a:spcBef>
              <a:spcAft>
                <a:spcPts val="300"/>
              </a:spcAft>
              <a:buFont typeface="Arial" panose="020B0604020202020204" pitchFamily="34" charset="0"/>
              <a:buChar char="•"/>
            </a:pPr>
            <a:r>
              <a:rPr lang="en-US" altLang="zh-CN" sz="1600" dirty="0">
                <a:latin typeface="Calibri" panose="020F0502020204030204" pitchFamily="34" charset="0"/>
                <a:cs typeface="Calibri" panose="020F0502020204030204" pitchFamily="34" charset="0"/>
              </a:rPr>
              <a:t>Estimation of resources used by the virtual function. This number has not associated a minimum accuracy to be satisfied.</a:t>
            </a:r>
          </a:p>
          <a:p>
            <a:pPr marL="285750" indent="-285750">
              <a:spcBef>
                <a:spcPts val="300"/>
              </a:spcBef>
              <a:spcAft>
                <a:spcPts val="300"/>
              </a:spcAft>
              <a:buFont typeface="Arial" panose="020B0604020202020204" pitchFamily="34" charset="0"/>
              <a:buChar char="•"/>
            </a:pPr>
            <a:r>
              <a:rPr lang="en-US" altLang="zh-CN" sz="1600" dirty="0">
                <a:latin typeface="Calibri" panose="020F0502020204030204" pitchFamily="34" charset="0"/>
                <a:cs typeface="Calibri" panose="020F0502020204030204" pitchFamily="34" charset="0"/>
              </a:rPr>
              <a:t>Estimation of resource is the performed considering the mean value on the measurement interval.</a:t>
            </a:r>
          </a:p>
        </p:txBody>
      </p:sp>
    </p:spTree>
    <p:extLst>
      <p:ext uri="{BB962C8B-B14F-4D97-AF65-F5344CB8AC3E}">
        <p14:creationId xmlns:p14="http://schemas.microsoft.com/office/powerpoint/2010/main" val="3272104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50A019-05A9-4246-A759-B8FEB3D8BD96}"/>
              </a:ext>
            </a:extLst>
          </p:cNvPr>
          <p:cNvSpPr>
            <a:spLocks noGrp="1"/>
          </p:cNvSpPr>
          <p:nvPr>
            <p:ph type="title"/>
          </p:nvPr>
        </p:nvSpPr>
        <p:spPr/>
        <p:txBody>
          <a:bodyPr/>
          <a:lstStyle/>
          <a:p>
            <a:r>
              <a:rPr lang="en-US" altLang="zh-CN" b="1" dirty="0">
                <a:latin typeface="Calibri" panose="020F0502020204030204" pitchFamily="34" charset="0"/>
                <a:cs typeface="Calibri" panose="020F0502020204030204" pitchFamily="34" charset="0"/>
              </a:rPr>
              <a:t>Accuracy due to data volume measurement</a:t>
            </a:r>
            <a:endParaRPr lang="zh-CN" altLang="en-US" b="1" dirty="0">
              <a:latin typeface="Calibri" panose="020F0502020204030204" pitchFamily="34" charset="0"/>
              <a:cs typeface="Calibri" panose="020F0502020204030204" pitchFamily="34" charset="0"/>
            </a:endParaRPr>
          </a:p>
        </p:txBody>
      </p:sp>
      <p:sp>
        <p:nvSpPr>
          <p:cNvPr id="4" name="内容占位符 3">
            <a:extLst>
              <a:ext uri="{FF2B5EF4-FFF2-40B4-BE49-F238E27FC236}">
                <a16:creationId xmlns:a16="http://schemas.microsoft.com/office/drawing/2014/main" id="{396D1EAD-CA22-4428-A38A-119FD5AB894A}"/>
              </a:ext>
            </a:extLst>
          </p:cNvPr>
          <p:cNvSpPr>
            <a:spLocks noGrp="1"/>
          </p:cNvSpPr>
          <p:nvPr>
            <p:ph idx="1"/>
          </p:nvPr>
        </p:nvSpPr>
        <p:spPr>
          <a:xfrm>
            <a:off x="895427" y="1856105"/>
            <a:ext cx="10761114" cy="3680828"/>
          </a:xfrm>
        </p:spPr>
        <p:txBody>
          <a:bodyPr>
            <a:normAutofit/>
          </a:bodyPr>
          <a:lstStyle/>
          <a:p>
            <a:pPr hangingPunct="0">
              <a:lnSpc>
                <a:spcPct val="120000"/>
              </a:lnSpc>
              <a:spcAft>
                <a:spcPts val="900"/>
              </a:spcAft>
            </a:pPr>
            <a:r>
              <a:rPr lang="en-GB" altLang="zh-CN" sz="2000" b="1" dirty="0">
                <a:solidFill>
                  <a:srgbClr val="000000"/>
                </a:solidFill>
                <a:latin typeface="Calibri" panose="020F0502020204030204" pitchFamily="34" charset="0"/>
                <a:ea typeface="Malgun Gothic" panose="020B0503020000020004" pitchFamily="34" charset="-127"/>
                <a:cs typeface="Calibri" panose="020F0502020204030204" pitchFamily="34" charset="0"/>
              </a:rPr>
              <a:t>Factor 1: </a:t>
            </a:r>
            <a:r>
              <a:rPr lang="en-GB" altLang="zh-CN" sz="2000" dirty="0">
                <a:solidFill>
                  <a:srgbClr val="000000"/>
                </a:solidFill>
                <a:latin typeface="Calibri" panose="020F0502020204030204" pitchFamily="34" charset="0"/>
                <a:ea typeface="Malgun Gothic" panose="020B0503020000020004" pitchFamily="34" charset="-127"/>
                <a:cs typeface="Calibri" panose="020F0502020204030204" pitchFamily="34" charset="0"/>
              </a:rPr>
              <a:t>A</a:t>
            </a:r>
            <a:r>
              <a:rPr lang="en-GB" altLang="zh-CN" sz="20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ccuracy of counting the bits at node level and at smaller granularity (e.g., at PDU session); </a:t>
            </a:r>
          </a:p>
          <a:p>
            <a:pPr lvl="1" hangingPunct="0">
              <a:lnSpc>
                <a:spcPct val="120000"/>
              </a:lnSpc>
              <a:spcBef>
                <a:spcPts val="0"/>
              </a:spcBef>
              <a:spcAft>
                <a:spcPts val="900"/>
              </a:spcAft>
            </a:pPr>
            <a:r>
              <a:rPr lang="en-GB" altLang="zh-CN" sz="1600" dirty="0">
                <a:solidFill>
                  <a:srgbClr val="000000"/>
                </a:solidFill>
                <a:latin typeface="Calibri" panose="020F0502020204030204" pitchFamily="34" charset="0"/>
                <a:ea typeface="Malgun Gothic" panose="020B0503020000020004" pitchFamily="34" charset="-127"/>
                <a:cs typeface="Calibri" panose="020F0502020204030204" pitchFamily="34" charset="0"/>
              </a:rPr>
              <a:t>For the Node level EC this is outside the SA2 scope, and it may be determined be based on statistic considerations;</a:t>
            </a:r>
          </a:p>
          <a:p>
            <a:pPr lvl="1" hangingPunct="0">
              <a:lnSpc>
                <a:spcPct val="120000"/>
              </a:lnSpc>
              <a:spcBef>
                <a:spcPts val="0"/>
              </a:spcBef>
              <a:spcAft>
                <a:spcPts val="900"/>
              </a:spcAft>
            </a:pPr>
            <a:r>
              <a:rPr lang="en-US" altLang="zh-CN" sz="1600" dirty="0">
                <a:solidFill>
                  <a:srgbClr val="000000"/>
                </a:solidFill>
                <a:latin typeface="Calibri" panose="020F0502020204030204" pitchFamily="34" charset="0"/>
                <a:ea typeface="Malgun Gothic" panose="020B0503020000020004" pitchFamily="34" charset="-127"/>
                <a:cs typeface="Calibri" panose="020F0502020204030204" pitchFamily="34" charset="0"/>
              </a:rPr>
              <a:t>The re-transmission in the air interface is not fully considered in TS 28.552 (Only PDCP SDU Data Volume);</a:t>
            </a:r>
            <a:endParaRPr lang="en-GB" altLang="zh-CN" sz="1600" dirty="0">
              <a:solidFill>
                <a:srgbClr val="000000"/>
              </a:solidFill>
              <a:latin typeface="Calibri" panose="020F0502020204030204" pitchFamily="34" charset="0"/>
              <a:ea typeface="Malgun Gothic" panose="020B0503020000020004" pitchFamily="34" charset="-127"/>
              <a:cs typeface="Calibri" panose="020F0502020204030204" pitchFamily="34" charset="0"/>
            </a:endParaRPr>
          </a:p>
          <a:p>
            <a:pPr hangingPunct="0">
              <a:lnSpc>
                <a:spcPct val="120000"/>
              </a:lnSpc>
              <a:spcAft>
                <a:spcPts val="900"/>
              </a:spcAft>
            </a:pPr>
            <a:r>
              <a:rPr lang="en-GB" altLang="zh-CN" sz="2000" b="1" dirty="0">
                <a:solidFill>
                  <a:srgbClr val="000000"/>
                </a:solidFill>
                <a:latin typeface="Calibri" panose="020F0502020204030204" pitchFamily="34" charset="0"/>
                <a:ea typeface="Malgun Gothic" panose="020B0503020000020004" pitchFamily="34" charset="-127"/>
                <a:cs typeface="Calibri" panose="020F0502020204030204" pitchFamily="34" charset="0"/>
              </a:rPr>
              <a:t>Factor 2: </a:t>
            </a:r>
            <a:r>
              <a:rPr lang="en-GB" altLang="zh-CN" sz="20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Variation along the measurement interval due to time variation. </a:t>
            </a:r>
          </a:p>
          <a:p>
            <a:pPr lvl="1" hangingPunct="0">
              <a:lnSpc>
                <a:spcPct val="120000"/>
              </a:lnSpc>
              <a:spcBef>
                <a:spcPts val="0"/>
              </a:spcBef>
              <a:spcAft>
                <a:spcPts val="900"/>
              </a:spcAft>
            </a:pPr>
            <a:r>
              <a:rPr lang="en-GB" altLang="zh-CN" sz="1600" dirty="0">
                <a:solidFill>
                  <a:srgbClr val="000000"/>
                </a:solidFill>
                <a:latin typeface="Calibri" panose="020F0502020204030204" pitchFamily="34" charset="0"/>
                <a:ea typeface="Malgun Gothic" panose="020B0503020000020004" pitchFamily="34" charset="-127"/>
                <a:cs typeface="Calibri" panose="020F0502020204030204" pitchFamily="34" charset="0"/>
              </a:rPr>
              <a:t>Related to how the measurement is performed; </a:t>
            </a:r>
          </a:p>
          <a:p>
            <a:pPr lvl="1" hangingPunct="0">
              <a:lnSpc>
                <a:spcPct val="120000"/>
              </a:lnSpc>
              <a:spcBef>
                <a:spcPts val="0"/>
              </a:spcBef>
              <a:spcAft>
                <a:spcPts val="900"/>
              </a:spcAft>
            </a:pPr>
            <a:r>
              <a:rPr lang="en-GB" altLang="zh-CN" sz="1600" dirty="0">
                <a:solidFill>
                  <a:srgbClr val="000000"/>
                </a:solidFill>
                <a:latin typeface="Calibri" panose="020F0502020204030204" pitchFamily="34" charset="0"/>
                <a:ea typeface="Malgun Gothic" panose="020B0503020000020004" pitchFamily="34" charset="-127"/>
                <a:cs typeface="Calibri" panose="020F0502020204030204" pitchFamily="34" charset="0"/>
              </a:rPr>
              <a:t>The effect of traffic variation in time due to, i.e. load, are not currently considered in the measurement of the EC at node level;</a:t>
            </a:r>
          </a:p>
        </p:txBody>
      </p:sp>
      <p:sp>
        <p:nvSpPr>
          <p:cNvPr id="9" name="文本框 8">
            <a:extLst>
              <a:ext uri="{FF2B5EF4-FFF2-40B4-BE49-F238E27FC236}">
                <a16:creationId xmlns:a16="http://schemas.microsoft.com/office/drawing/2014/main" id="{2C46EBBB-2472-406F-94CB-C82F5FC3A0B9}"/>
              </a:ext>
            </a:extLst>
          </p:cNvPr>
          <p:cNvSpPr txBox="1"/>
          <p:nvPr/>
        </p:nvSpPr>
        <p:spPr>
          <a:xfrm>
            <a:off x="838200" y="5277169"/>
            <a:ext cx="10515600" cy="850361"/>
          </a:xfrm>
          <a:prstGeom prst="rect">
            <a:avLst/>
          </a:prstGeom>
          <a:solidFill>
            <a:schemeClr val="accent5">
              <a:lumMod val="20000"/>
              <a:lumOff val="80000"/>
            </a:schemeClr>
          </a:solidFill>
        </p:spPr>
        <p:txBody>
          <a:bodyPr wrap="square">
            <a:spAutoFit/>
          </a:bodyPr>
          <a:lstStyle/>
          <a:p>
            <a:pPr hangingPunct="0">
              <a:lnSpc>
                <a:spcPct val="120000"/>
              </a:lnSpc>
              <a:spcAft>
                <a:spcPts val="900"/>
              </a:spcAft>
            </a:pPr>
            <a:r>
              <a:rPr lang="en-GB" altLang="zh-CN" sz="1800" b="1" dirty="0">
                <a:solidFill>
                  <a:srgbClr val="000000"/>
                </a:solidFill>
                <a:latin typeface="Calibri" panose="020F0502020204030204" pitchFamily="34" charset="0"/>
                <a:ea typeface="Malgun Gothic" panose="020B0503020000020004" pitchFamily="34" charset="-127"/>
                <a:cs typeface="Calibri" panose="020F0502020204030204" pitchFamily="34" charset="0"/>
              </a:rPr>
              <a:t>Factor 1: </a:t>
            </a:r>
            <a:r>
              <a:rPr lang="en-GB" altLang="zh-CN" sz="1800" dirty="0">
                <a:solidFill>
                  <a:srgbClr val="000000"/>
                </a:solidFill>
                <a:latin typeface="Calibri" panose="020F0502020204030204" pitchFamily="34" charset="0"/>
                <a:ea typeface="Malgun Gothic" panose="020B0503020000020004" pitchFamily="34" charset="-127"/>
                <a:cs typeface="Calibri" panose="020F0502020204030204" pitchFamily="34" charset="0"/>
              </a:rPr>
              <a:t>A</a:t>
            </a:r>
            <a:r>
              <a:rPr lang="en-GB"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ccuracy of counting the bits at node level and at smaller granularity (e.g., at PDU session); </a:t>
            </a:r>
          </a:p>
          <a:p>
            <a:pPr hangingPunct="0">
              <a:lnSpc>
                <a:spcPct val="120000"/>
              </a:lnSpc>
              <a:spcAft>
                <a:spcPts val="900"/>
              </a:spcAft>
            </a:pPr>
            <a:r>
              <a:rPr lang="en-GB" altLang="zh-CN" sz="1800" b="1" dirty="0">
                <a:solidFill>
                  <a:srgbClr val="000000"/>
                </a:solidFill>
                <a:latin typeface="Calibri" panose="020F0502020204030204" pitchFamily="34" charset="0"/>
                <a:ea typeface="Malgun Gothic" panose="020B0503020000020004" pitchFamily="34" charset="-127"/>
                <a:cs typeface="Calibri" panose="020F0502020204030204" pitchFamily="34" charset="0"/>
              </a:rPr>
              <a:t>Factor 2: </a:t>
            </a:r>
            <a:r>
              <a:rPr lang="en-GB"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Variation along the measurement interval due to time variation. </a:t>
            </a:r>
          </a:p>
        </p:txBody>
      </p:sp>
    </p:spTree>
    <p:extLst>
      <p:ext uri="{BB962C8B-B14F-4D97-AF65-F5344CB8AC3E}">
        <p14:creationId xmlns:p14="http://schemas.microsoft.com/office/powerpoint/2010/main" val="363750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A50A019-05A9-4246-A759-B8FEB3D8BD96}"/>
              </a:ext>
            </a:extLst>
          </p:cNvPr>
          <p:cNvSpPr>
            <a:spLocks noGrp="1"/>
          </p:cNvSpPr>
          <p:nvPr>
            <p:ph type="title"/>
          </p:nvPr>
        </p:nvSpPr>
        <p:spPr/>
        <p:txBody>
          <a:bodyPr/>
          <a:lstStyle/>
          <a:p>
            <a:r>
              <a:rPr lang="en-US" altLang="zh-CN" b="1" dirty="0">
                <a:latin typeface="Calibri" panose="020F0502020204030204" pitchFamily="34" charset="0"/>
                <a:cs typeface="Calibri" panose="020F0502020204030204" pitchFamily="34" charset="0"/>
              </a:rPr>
              <a:t>Conclusions</a:t>
            </a:r>
            <a:endParaRPr lang="zh-CN" altLang="en-US" b="1" dirty="0">
              <a:latin typeface="Calibri" panose="020F0502020204030204" pitchFamily="34" charset="0"/>
              <a:cs typeface="Calibri" panose="020F0502020204030204" pitchFamily="34" charset="0"/>
            </a:endParaRPr>
          </a:p>
        </p:txBody>
      </p:sp>
      <p:sp>
        <p:nvSpPr>
          <p:cNvPr id="4" name="内容占位符 3">
            <a:extLst>
              <a:ext uri="{FF2B5EF4-FFF2-40B4-BE49-F238E27FC236}">
                <a16:creationId xmlns:a16="http://schemas.microsoft.com/office/drawing/2014/main" id="{396D1EAD-CA22-4428-A38A-119FD5AB894A}"/>
              </a:ext>
            </a:extLst>
          </p:cNvPr>
          <p:cNvSpPr>
            <a:spLocks noGrp="1"/>
          </p:cNvSpPr>
          <p:nvPr>
            <p:ph idx="1"/>
          </p:nvPr>
        </p:nvSpPr>
        <p:spPr>
          <a:xfrm>
            <a:off x="895427" y="1856105"/>
            <a:ext cx="10835254" cy="4487030"/>
          </a:xfrm>
        </p:spPr>
        <p:txBody>
          <a:bodyPr>
            <a:normAutofit fontScale="77500" lnSpcReduction="20000"/>
          </a:bodyPr>
          <a:lstStyle/>
          <a:p>
            <a:pPr hangingPunct="0">
              <a:lnSpc>
                <a:spcPct val="120000"/>
              </a:lnSpc>
              <a:spcBef>
                <a:spcPts val="300"/>
              </a:spcBef>
              <a:spcAft>
                <a:spcPts val="300"/>
              </a:spcAft>
            </a:pPr>
            <a:r>
              <a:rPr lang="en-GB" altLang="zh-CN" sz="2200" b="1" dirty="0">
                <a:solidFill>
                  <a:srgbClr val="000000"/>
                </a:solidFill>
                <a:latin typeface="Calibri" panose="020F0502020204030204" pitchFamily="34" charset="0"/>
                <a:ea typeface="Malgun Gothic" panose="020B0503020000020004" pitchFamily="34" charset="-127"/>
                <a:cs typeface="Calibri" panose="020F0502020204030204" pitchFamily="34" charset="0"/>
              </a:rPr>
              <a:t>Following</a:t>
            </a:r>
            <a:r>
              <a:rPr lang="en-GB" altLang="zh-CN" sz="2200" b="1"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 considerations shall be taken into account for the selection of solutions to be considered in normative phase.</a:t>
            </a:r>
            <a:endParaRPr lang="en-GB" altLang="zh-CN" sz="1400" b="1"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a:p>
            <a:pPr lvl="1" hangingPunct="0">
              <a:lnSpc>
                <a:spcPct val="120000"/>
              </a:lnSpc>
              <a:spcBef>
                <a:spcPts val="300"/>
              </a:spcBef>
              <a:spcAft>
                <a:spcPts val="300"/>
              </a:spcAft>
            </a:pPr>
            <a:r>
              <a:rPr lang="en-GB"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Accuracy of estimation of EC at granularity different from Node level cannot be better than the accuracy of the EC at node level.</a:t>
            </a:r>
            <a:endParaRPr lang="en-US"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a:p>
            <a:pPr lvl="1" hangingPunct="0">
              <a:lnSpc>
                <a:spcPct val="120000"/>
              </a:lnSpc>
              <a:spcBef>
                <a:spcPts val="300"/>
              </a:spcBef>
              <a:spcAft>
                <a:spcPts val="300"/>
              </a:spcAft>
            </a:pPr>
            <a:r>
              <a:rPr lang="en-US"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Accuracy of EC per NF which is a virtual process provided by OAM is higher that those of the EC at physical node.</a:t>
            </a:r>
          </a:p>
          <a:p>
            <a:pPr lvl="1" hangingPunct="0">
              <a:lnSpc>
                <a:spcPct val="120000"/>
              </a:lnSpc>
              <a:spcBef>
                <a:spcPts val="300"/>
              </a:spcBef>
              <a:spcAft>
                <a:spcPts val="300"/>
              </a:spcAft>
            </a:pPr>
            <a:r>
              <a:rPr lang="en-GB"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Accuracy of measurement of DV is due to:</a:t>
            </a:r>
            <a:endParaRPr lang="zh-CN"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a:p>
            <a:pPr marL="864000" lvl="1" indent="-180340" hangingPunct="0">
              <a:lnSpc>
                <a:spcPct val="120000"/>
              </a:lnSpc>
              <a:spcBef>
                <a:spcPts val="300"/>
              </a:spcBef>
              <a:spcAft>
                <a:spcPts val="300"/>
              </a:spcAft>
            </a:pPr>
            <a:r>
              <a:rPr lang="en-GB" altLang="zh-CN" sz="1800" dirty="0">
                <a:solidFill>
                  <a:srgbClr val="000000"/>
                </a:solidFill>
                <a:latin typeface="Calibri" panose="020F0502020204030204" pitchFamily="34" charset="0"/>
                <a:ea typeface="Malgun Gothic" panose="020B0503020000020004" pitchFamily="34" charset="-127"/>
                <a:cs typeface="Calibri" panose="020F0502020204030204" pitchFamily="34" charset="0"/>
              </a:rPr>
              <a:t>T</a:t>
            </a:r>
            <a:r>
              <a:rPr lang="en-GB"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he accuracy of counting the bits at node level and at smaller granularity (e.g., at PDU session), for example the packet lost and retransmission is be not considered properly</a:t>
            </a:r>
            <a:endParaRPr lang="zh-CN"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a:p>
            <a:pPr marL="864000" lvl="1" indent="-180340" hangingPunct="0">
              <a:lnSpc>
                <a:spcPct val="120000"/>
              </a:lnSpc>
              <a:spcBef>
                <a:spcPts val="300"/>
              </a:spcBef>
              <a:spcAft>
                <a:spcPts val="300"/>
              </a:spcAft>
            </a:pPr>
            <a:r>
              <a:rPr lang="en-GB" altLang="zh-CN" sz="1800" dirty="0">
                <a:solidFill>
                  <a:srgbClr val="000000"/>
                </a:solidFill>
                <a:latin typeface="Calibri" panose="020F0502020204030204" pitchFamily="34" charset="0"/>
                <a:ea typeface="Malgun Gothic" panose="020B0503020000020004" pitchFamily="34" charset="-127"/>
                <a:cs typeface="Calibri" panose="020F0502020204030204" pitchFamily="34" charset="0"/>
              </a:rPr>
              <a:t>The effect of traffic variation in time due to, i.e. load, are not currently considered in the measurement of the EC at node level;</a:t>
            </a:r>
            <a:endParaRPr lang="en-GB"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a:p>
            <a:pPr marL="228600" lvl="1" hangingPunct="0">
              <a:lnSpc>
                <a:spcPct val="120000"/>
              </a:lnSpc>
              <a:spcBef>
                <a:spcPts val="300"/>
              </a:spcBef>
              <a:spcAft>
                <a:spcPts val="300"/>
              </a:spcAft>
            </a:pPr>
            <a:r>
              <a:rPr lang="en-GB" altLang="zh-CN" sz="2100" b="1" dirty="0">
                <a:solidFill>
                  <a:srgbClr val="000000"/>
                </a:solidFill>
                <a:latin typeface="Calibri" panose="020F0502020204030204" pitchFamily="34" charset="0"/>
                <a:ea typeface="Malgun Gothic" panose="020B0503020000020004" pitchFamily="34" charset="-127"/>
                <a:cs typeface="Calibri" panose="020F0502020204030204" pitchFamily="34" charset="0"/>
              </a:rPr>
              <a:t>And the following shall be considered as well: </a:t>
            </a:r>
          </a:p>
          <a:p>
            <a:pPr lvl="1" hangingPunct="0">
              <a:lnSpc>
                <a:spcPct val="120000"/>
              </a:lnSpc>
              <a:spcBef>
                <a:spcPts val="300"/>
              </a:spcBef>
              <a:spcAft>
                <a:spcPts val="300"/>
              </a:spcAft>
            </a:pPr>
            <a:r>
              <a:rPr lang="en-GB"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Accuracy of the </a:t>
            </a:r>
            <a:r>
              <a:rPr lang="en-US"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EC</a:t>
            </a:r>
            <a:r>
              <a:rPr lang="en-GB"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 measurement at node level is not under the remit of SA2.</a:t>
            </a:r>
            <a:endParaRPr lang="zh-CN"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a:p>
            <a:pPr lvl="1" hangingPunct="0">
              <a:lnSpc>
                <a:spcPct val="120000"/>
              </a:lnSpc>
              <a:spcBef>
                <a:spcPts val="300"/>
              </a:spcBef>
              <a:spcAft>
                <a:spcPts val="300"/>
              </a:spcAft>
            </a:pPr>
            <a:r>
              <a:rPr lang="en-GB"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The time variation in the measurement interval of EC at NF and DV depends by several factors which difficult to take into account.</a:t>
            </a:r>
          </a:p>
          <a:p>
            <a:pPr lvl="2" hangingPunct="0">
              <a:lnSpc>
                <a:spcPct val="120000"/>
              </a:lnSpc>
              <a:spcBef>
                <a:spcPts val="300"/>
              </a:spcBef>
              <a:spcAft>
                <a:spcPts val="300"/>
              </a:spcAft>
            </a:pPr>
            <a:r>
              <a:rPr lang="en-GB"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rPr>
              <a:t>as thumb rules smaller is the measurement interval, e.g., 5 minutes, less that variation can be more precisely detected, but the system needs to dedicate more resources increasing the load and energy consumed. Considering the measurement interval can be in range from 5 Minutes to several hours/days the operator and the AF may decide which is the suitable interval for the scope.</a:t>
            </a:r>
            <a:endParaRPr lang="zh-CN"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p:txBody>
      </p:sp>
      <p:sp>
        <p:nvSpPr>
          <p:cNvPr id="5" name="文本框 4">
            <a:extLst>
              <a:ext uri="{FF2B5EF4-FFF2-40B4-BE49-F238E27FC236}">
                <a16:creationId xmlns:a16="http://schemas.microsoft.com/office/drawing/2014/main" id="{DB44358A-D370-4251-9372-A234A4A70106}"/>
              </a:ext>
            </a:extLst>
          </p:cNvPr>
          <p:cNvSpPr txBox="1"/>
          <p:nvPr/>
        </p:nvSpPr>
        <p:spPr>
          <a:xfrm>
            <a:off x="1055254" y="5940589"/>
            <a:ext cx="10515600" cy="402546"/>
          </a:xfrm>
          <a:prstGeom prst="rect">
            <a:avLst/>
          </a:prstGeom>
          <a:solidFill>
            <a:schemeClr val="accent5">
              <a:lumMod val="20000"/>
              <a:lumOff val="80000"/>
            </a:schemeClr>
          </a:solidFill>
        </p:spPr>
        <p:txBody>
          <a:bodyPr wrap="square">
            <a:spAutoFit/>
          </a:bodyPr>
          <a:lstStyle/>
          <a:p>
            <a:pPr hangingPunct="0">
              <a:lnSpc>
                <a:spcPct val="120000"/>
              </a:lnSpc>
              <a:spcAft>
                <a:spcPts val="900"/>
              </a:spcAft>
            </a:pPr>
            <a:r>
              <a:rPr lang="en-GB" altLang="zh-CN" sz="1800" b="1" dirty="0">
                <a:solidFill>
                  <a:srgbClr val="000000"/>
                </a:solidFill>
                <a:latin typeface="Calibri" panose="020F0502020204030204" pitchFamily="34" charset="0"/>
                <a:ea typeface="Malgun Gothic" panose="020B0503020000020004" pitchFamily="34" charset="-127"/>
                <a:cs typeface="Calibri" panose="020F0502020204030204" pitchFamily="34" charset="0"/>
              </a:rPr>
              <a:t>It is proposed to reflect those aspects in Clause 7, </a:t>
            </a:r>
            <a:r>
              <a:rPr lang="en-US" altLang="zh-CN" sz="1800" b="1" dirty="0">
                <a:solidFill>
                  <a:srgbClr val="000000"/>
                </a:solidFill>
                <a:latin typeface="Calibri" panose="020F0502020204030204" pitchFamily="34" charset="0"/>
                <a:ea typeface="Malgun Gothic" panose="020B0503020000020004" pitchFamily="34" charset="-127"/>
                <a:cs typeface="Calibri" panose="020F0502020204030204" pitchFamily="34" charset="0"/>
              </a:rPr>
              <a:t>Agreed Principles for KI#1</a:t>
            </a:r>
            <a:endParaRPr lang="en-GB" altLang="zh-CN" sz="1800" dirty="0">
              <a:solidFill>
                <a:srgbClr val="000000"/>
              </a:solidFill>
              <a:effectLst/>
              <a:latin typeface="Calibri" panose="020F0502020204030204" pitchFamily="34" charset="0"/>
              <a:ea typeface="Malgun Gothic" panose="020B0503020000020004" pitchFamily="34" charset="-127"/>
              <a:cs typeface="Calibri" panose="020F0502020204030204" pitchFamily="34" charset="0"/>
            </a:endParaRPr>
          </a:p>
        </p:txBody>
      </p:sp>
    </p:spTree>
    <p:extLst>
      <p:ext uri="{BB962C8B-B14F-4D97-AF65-F5344CB8AC3E}">
        <p14:creationId xmlns:p14="http://schemas.microsoft.com/office/powerpoint/2010/main" val="1841048295"/>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TotalTime>
  <Words>775</Words>
  <Application>Microsoft Office PowerPoint</Application>
  <PresentationFormat>宽屏</PresentationFormat>
  <Paragraphs>62</Paragraphs>
  <Slides>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vt:i4>
      </vt:variant>
    </vt:vector>
  </HeadingPairs>
  <TitlesOfParts>
    <vt:vector size="12" baseType="lpstr">
      <vt:lpstr>等线</vt:lpstr>
      <vt:lpstr>等线 Light</vt:lpstr>
      <vt:lpstr>Arial</vt:lpstr>
      <vt:lpstr>Calibri</vt:lpstr>
      <vt:lpstr>Cambria Math</vt:lpstr>
      <vt:lpstr>Times New Roman</vt:lpstr>
      <vt:lpstr>Office 主题​​</vt:lpstr>
      <vt:lpstr>Accuracy of EC estimation</vt:lpstr>
      <vt:lpstr>Accuracy for Physical Node</vt:lpstr>
      <vt:lpstr>Accuracy for Virtual Network function</vt:lpstr>
      <vt:lpstr>Accuracy due to data volume measurement</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Accuracy of EC estimation</dc:title>
  <dc:creator>Huawe User LiMeng</dc:creator>
  <cp:lastModifiedBy>Huawe User LiMeng</cp:lastModifiedBy>
  <cp:revision>19</cp:revision>
  <dcterms:created xsi:type="dcterms:W3CDTF">2025-08-11T07:38:39Z</dcterms:created>
  <dcterms:modified xsi:type="dcterms:W3CDTF">2025-08-11T08:39:59Z</dcterms:modified>
</cp:coreProperties>
</file>