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9"/>
  </p:notesMasterIdLst>
  <p:sldIdLst>
    <p:sldId id="1120" r:id="rId3"/>
    <p:sldId id="1121" r:id="rId4"/>
    <p:sldId id="1123" r:id="rId5"/>
    <p:sldId id="1124" r:id="rId6"/>
    <p:sldId id="1125" r:id="rId7"/>
    <p:sldId id="1122" r:id="rId8"/>
  </p:sldIdLst>
  <p:sldSz cx="12192000" cy="6858000"/>
  <p:notesSz cx="7102475" cy="9037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657"/>
    <a:srgbClr val="0066FF"/>
    <a:srgbClr val="92D050"/>
    <a:srgbClr val="C5C5C5"/>
    <a:srgbClr val="C800BE"/>
    <a:srgbClr val="FA7100"/>
    <a:srgbClr val="FFA7A7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3CF63-221A-4D8A-B8AF-104F710276E0}" v="4" dt="2022-11-20T19:48:43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n, Puneet" userId="75cd3f4f-f229-4449-9d1d-578b6f6df20f" providerId="ADAL" clId="{3563CF63-221A-4D8A-B8AF-104F710276E0}"/>
    <pc:docChg chg="undo custSel modSld">
      <pc:chgData name="Jain, Puneet" userId="75cd3f4f-f229-4449-9d1d-578b6f6df20f" providerId="ADAL" clId="{3563CF63-221A-4D8A-B8AF-104F710276E0}" dt="2022-11-20T19:51:09.470" v="85" actId="20577"/>
      <pc:docMkLst>
        <pc:docMk/>
      </pc:docMkLst>
      <pc:sldChg chg="modSp mod">
        <pc:chgData name="Jain, Puneet" userId="75cd3f4f-f229-4449-9d1d-578b6f6df20f" providerId="ADAL" clId="{3563CF63-221A-4D8A-B8AF-104F710276E0}" dt="2022-11-20T19:51:09.470" v="85" actId="20577"/>
        <pc:sldMkLst>
          <pc:docMk/>
          <pc:sldMk cId="3204802576" sldId="934"/>
        </pc:sldMkLst>
        <pc:spChg chg="mod">
          <ac:chgData name="Jain, Puneet" userId="75cd3f4f-f229-4449-9d1d-578b6f6df20f" providerId="ADAL" clId="{3563CF63-221A-4D8A-B8AF-104F710276E0}" dt="2022-11-20T19:48:43.617" v="59" actId="1076"/>
          <ac:spMkLst>
            <pc:docMk/>
            <pc:sldMk cId="3204802576" sldId="934"/>
            <ac:spMk id="2" creationId="{BD83F52A-3621-4544-9570-67A180D25B1B}"/>
          </ac:spMkLst>
        </pc:spChg>
        <pc:graphicFrameChg chg="mod modGraphic">
          <ac:chgData name="Jain, Puneet" userId="75cd3f4f-f229-4449-9d1d-578b6f6df20f" providerId="ADAL" clId="{3563CF63-221A-4D8A-B8AF-104F710276E0}" dt="2022-11-20T19:51:09.470" v="85" actId="20577"/>
          <ac:graphicFrameMkLst>
            <pc:docMk/>
            <pc:sldMk cId="3204802576" sldId="934"/>
            <ac:graphicFrameMk id="3" creationId="{967DC7A1-6DA2-4BEB-A9C9-BE5C747BEBF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1130300"/>
            <a:ext cx="542290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63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10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97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02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5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7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C5E5EFE4-EEED-4067-9F76-AC2A2D7669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" y="0"/>
            <a:ext cx="1948374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B2C798-C6B2-4522-A8CF-E337BBB7A7E8}"/>
              </a:ext>
            </a:extLst>
          </p:cNvPr>
          <p:cNvSpPr txBox="1">
            <a:spLocks/>
          </p:cNvSpPr>
          <p:nvPr userDrawn="1"/>
        </p:nvSpPr>
        <p:spPr>
          <a:xfrm>
            <a:off x="11816871" y="6644545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70_Goteborg_2025-08/INBOX/DRAFTS/FS_6G_ARC/SA2_6G_SI_work_plan_r3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70_Goteborg_2025-08/INBOX/DRAFTS/CC_5GA_SID_2025-06-25/Draft_WorkPlan_IMS%20Acrh%20Enhancemen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70_Goteborg_2025-08/INBOX/DRAFTS/CC_5GA_SID_2025-06-25/Work%20plan%20for%20FS_5GSAT_Ph4_ARC.pptx" TargetMode="External"/><Relationship Id="rId7" Type="http://schemas.openxmlformats.org/officeDocument/2006/relationships/hyperlink" Target="https://www.3gpp.org/ftp/TSG_SA/WG2_Arch/TSGS2_170_Goteborg_2025-08/INBOX/DRAFTS/CC_5GA_SID_2025-06-25/Draft_WorkPlan_R20_SMS2EC_ARC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3gpp.org/ftp/TSG_SA/WG2_Arch/TSGS2_170_Goteborg_2025-08/INBOX/DRAFTS/CC_5GA_SID_2025-06-25/Draft_WorkPlan_R20%20AmbientIoT-r2.pptx" TargetMode="External"/><Relationship Id="rId5" Type="http://schemas.openxmlformats.org/officeDocument/2006/relationships/hyperlink" Target="https://www.3gpp.org/ftp/TSG_SA/WG2_Arch/TSGS2_170_Goteborg_2025-08/INBOX/DRAFTS/CC_5GA_SID_2025-06-25/workplan%20for%20FS_Sensing_ARC%20after%20TSG%23108.pptx" TargetMode="External"/><Relationship Id="rId4" Type="http://schemas.openxmlformats.org/officeDocument/2006/relationships/hyperlink" Target="https://www.3gpp.org/ftp/TSG_SA/WG2_Arch/TSGS2_170_Goteborg_2025-08/INBOX/DRAFTS/CC_5GA_SID_2025-06-25/workplan%20for%20FS_AIML_CN_Ph2%20after%20TSG%23108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70_Goteborg_2025-08/INBOX/DRAFTS/CC_5GA_SID_2025-06-25/TEI20%20handling%20-for%20endorsement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planning conference call 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Overview of call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968" dirty="0" smtClean="0"/>
              <a:t>Not a decision-making call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968" dirty="0" err="1" smtClean="0"/>
              <a:t>Wanqiang</a:t>
            </a:r>
            <a:r>
              <a:rPr lang="en-US" sz="1968" dirty="0" smtClean="0"/>
              <a:t> will take notes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968" dirty="0" smtClean="0"/>
              <a:t>We will revisit the planning discussions during SA2#170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6G Study Item planning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IMS Architecture Enhancement SID discussion planning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5GA Study and Work Item planning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TEI20 planning</a:t>
            </a:r>
          </a:p>
        </p:txBody>
      </p:sp>
    </p:spTree>
    <p:extLst>
      <p:ext uri="{BB962C8B-B14F-4D97-AF65-F5344CB8AC3E}">
        <p14:creationId xmlns:p14="http://schemas.microsoft.com/office/powerpoint/2010/main" val="42961600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planning conference call 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6G study item planning</a:t>
            </a:r>
            <a:endParaRPr lang="en-US" sz="2400" dirty="0" smtClean="0"/>
          </a:p>
          <a:p>
            <a:pPr lvl="1"/>
            <a:r>
              <a:rPr lang="en-GB" sz="2000" dirty="0" smtClean="0"/>
              <a:t>Planning document uploaded by </a:t>
            </a:r>
            <a:r>
              <a:rPr lang="en-GB" sz="2000" dirty="0"/>
              <a:t>the rapporteurs </a:t>
            </a:r>
            <a:r>
              <a:rPr lang="en-GB" sz="2000" dirty="0" smtClean="0"/>
              <a:t>(</a:t>
            </a:r>
            <a:r>
              <a:rPr lang="en-GB" sz="2000" dirty="0">
                <a:hlinkClick r:id="rId3"/>
              </a:rPr>
              <a:t>SA2_6G_SI_work_plan_r3.pptx</a:t>
            </a:r>
            <a:r>
              <a:rPr lang="en-GB" sz="2000" dirty="0" smtClean="0"/>
              <a:t>)</a:t>
            </a:r>
          </a:p>
          <a:p>
            <a:pPr lvl="1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0379543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planning conference call 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/>
              <a:t>IMS Architecture Enhancement SID discussion planning</a:t>
            </a:r>
          </a:p>
          <a:p>
            <a:pPr lvl="1"/>
            <a:r>
              <a:rPr lang="en-GB" sz="2000" dirty="0" smtClean="0"/>
              <a:t>Planning document uploaded by </a:t>
            </a:r>
            <a:r>
              <a:rPr lang="en-GB" sz="2000" dirty="0"/>
              <a:t>the </a:t>
            </a:r>
            <a:r>
              <a:rPr lang="en-GB" sz="2000" dirty="0" smtClean="0"/>
              <a:t>moderator</a:t>
            </a:r>
          </a:p>
          <a:p>
            <a:pPr lvl="2"/>
            <a:r>
              <a:rPr lang="en-GB" sz="1800" dirty="0" err="1">
                <a:hlinkClick r:id="rId3"/>
              </a:rPr>
              <a:t>Draft_WorkPlan_IMS</a:t>
            </a:r>
            <a:r>
              <a:rPr lang="en-GB" sz="1800" dirty="0">
                <a:hlinkClick r:id="rId3"/>
              </a:rPr>
              <a:t> </a:t>
            </a:r>
            <a:r>
              <a:rPr lang="en-GB" sz="1800" dirty="0" err="1">
                <a:hlinkClick r:id="rId3"/>
              </a:rPr>
              <a:t>Acrh</a:t>
            </a:r>
            <a:r>
              <a:rPr lang="en-GB" sz="1800" dirty="0">
                <a:hlinkClick r:id="rId3"/>
              </a:rPr>
              <a:t> Enhancement.pptx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400665989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planning conference call 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/>
              <a:t>5GA Study and Work Item </a:t>
            </a:r>
            <a:r>
              <a:rPr lang="en-US" sz="2400" dirty="0" smtClean="0"/>
              <a:t>planning</a:t>
            </a:r>
            <a:endParaRPr lang="en-US" sz="2400" dirty="0"/>
          </a:p>
          <a:p>
            <a:pPr lvl="1"/>
            <a:endParaRPr lang="en-GB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93207"/>
              </p:ext>
            </p:extLst>
          </p:nvPr>
        </p:nvGraphicFramePr>
        <p:xfrm>
          <a:off x="1197427" y="2009058"/>
          <a:ext cx="9655631" cy="3291840"/>
        </p:xfrm>
        <a:graphic>
          <a:graphicData uri="http://schemas.openxmlformats.org/drawingml/2006/table">
            <a:tbl>
              <a:tblPr/>
              <a:tblGrid>
                <a:gridCol w="2065011">
                  <a:extLst>
                    <a:ext uri="{9D8B030D-6E8A-4147-A177-3AD203B41FA5}">
                      <a16:colId xmlns:a16="http://schemas.microsoft.com/office/drawing/2014/main" val="2928283572"/>
                    </a:ext>
                  </a:extLst>
                </a:gridCol>
                <a:gridCol w="3795310">
                  <a:extLst>
                    <a:ext uri="{9D8B030D-6E8A-4147-A177-3AD203B41FA5}">
                      <a16:colId xmlns:a16="http://schemas.microsoft.com/office/drawing/2014/main" val="1933089249"/>
                    </a:ext>
                  </a:extLst>
                </a:gridCol>
                <a:gridCol w="3795310">
                  <a:extLst>
                    <a:ext uri="{9D8B030D-6E8A-4147-A177-3AD203B41FA5}">
                      <a16:colId xmlns:a16="http://schemas.microsoft.com/office/drawing/2014/main" val="32312710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FS_5GSAT_Ph4_ARC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on Integration of satellite components in the 5G architecture Phase 4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sng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Work plan for FS_5GSAT_Ph4_ARC.pptx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356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FS_AIML_CN_Ph2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on Core Network Enhanced Support for Artificial Intelligence (AI) / Machine Learning (ML) Phase 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sng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4"/>
                        </a:rPr>
                        <a:t>workplan</a:t>
                      </a:r>
                      <a:r>
                        <a:rPr lang="en-GB" sz="1200" b="0" i="0" u="sng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4"/>
                        </a:rPr>
                        <a:t> for FS_AIML_CN_Ph2 after TSG#108.pptx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140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FS_Sensing_ARC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on Stage 2 for Integrated Sensing and Communication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workplan</a:t>
                      </a:r>
                      <a:r>
                        <a:rPr lang="en-GB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  <a:r>
                        <a:rPr lang="en-GB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for </a:t>
                      </a:r>
                      <a:r>
                        <a:rPr lang="en-GB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FS_Sensing_ARC</a:t>
                      </a:r>
                      <a:r>
                        <a:rPr lang="en-GB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after TSG#108.pptx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74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FS_EnergySys_Ph2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on Energy Efficiency and Energy Saving Phase2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52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FS_AmbientIoT_ARC_Ph2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on Architecture support of Ambient power-enabled Internet of Things - Phase 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Draft_WorkPlan_R20 AmbientIoT-r2.pptx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625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FS_NG_RTC_Ph3_ARC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on system architecture for next generation real time communication services Phase 3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174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FS_SMS2EC_ARC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on Short Message Service to Emergency Response Centre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Draft_WorkPlan_R20_SMS2EC_ARC.pptx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36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MPS_IOT_ARC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MPS Enhancements for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204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59285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planning conference call 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/>
              <a:t>5GA Study and Work Item </a:t>
            </a:r>
            <a:r>
              <a:rPr lang="en-US" sz="2400" dirty="0" smtClean="0"/>
              <a:t>planning</a:t>
            </a:r>
            <a:endParaRPr lang="en-US" sz="2400" dirty="0"/>
          </a:p>
          <a:p>
            <a:pPr lvl="1"/>
            <a:endParaRPr lang="en-GB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036017"/>
              </p:ext>
            </p:extLst>
          </p:nvPr>
        </p:nvGraphicFramePr>
        <p:xfrm>
          <a:off x="628178" y="2131387"/>
          <a:ext cx="10942728" cy="4127898"/>
        </p:xfrm>
        <a:graphic>
          <a:graphicData uri="http://schemas.openxmlformats.org/drawingml/2006/table">
            <a:tbl>
              <a:tblPr/>
              <a:tblGrid>
                <a:gridCol w="1230330">
                  <a:extLst>
                    <a:ext uri="{9D8B030D-6E8A-4147-A177-3AD203B41FA5}">
                      <a16:colId xmlns:a16="http://schemas.microsoft.com/office/drawing/2014/main" val="442492700"/>
                    </a:ext>
                  </a:extLst>
                </a:gridCol>
                <a:gridCol w="565409">
                  <a:extLst>
                    <a:ext uri="{9D8B030D-6E8A-4147-A177-3AD203B41FA5}">
                      <a16:colId xmlns:a16="http://schemas.microsoft.com/office/drawing/2014/main" val="3655988626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2323736246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1129497493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2742293249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141631923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2757458893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3476568560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3078022655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3119117631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4155664864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990746069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3250222540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3030488538"/>
                    </a:ext>
                  </a:extLst>
                </a:gridCol>
                <a:gridCol w="546089">
                  <a:extLst>
                    <a:ext uri="{9D8B030D-6E8A-4147-A177-3AD203B41FA5}">
                      <a16:colId xmlns:a16="http://schemas.microsoft.com/office/drawing/2014/main" val="2961646023"/>
                    </a:ext>
                  </a:extLst>
                </a:gridCol>
                <a:gridCol w="2047832">
                  <a:extLst>
                    <a:ext uri="{9D8B030D-6E8A-4147-A177-3AD203B41FA5}">
                      <a16:colId xmlns:a16="http://schemas.microsoft.com/office/drawing/2014/main" val="1694779529"/>
                    </a:ext>
                  </a:extLst>
                </a:gridCol>
              </a:tblGrid>
              <a:tr h="198708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Acronym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TU’s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111818"/>
                  </a:ext>
                </a:extLst>
              </a:tr>
              <a:tr h="7798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#168 Goteborg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#169 Fukuoka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#170 Goteborg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SA#109</a:t>
                      </a:r>
                      <a:b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#171 Wuhan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#172 Dallas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SA#110</a:t>
                      </a:r>
                      <a:b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#173 India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SA#111</a:t>
                      </a:r>
                      <a:b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#174 EU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#175 China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SA#112</a:t>
                      </a:r>
                      <a:b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#176 EU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053143"/>
                  </a:ext>
                </a:extLst>
              </a:tr>
              <a:tr h="5861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deadline A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deadline B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80%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197565"/>
                  </a:ext>
                </a:extLst>
              </a:tr>
              <a:tr h="198708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5GA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394572"/>
                  </a:ext>
                </a:extLst>
              </a:tr>
              <a:tr h="392419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FS_5GSAT_Ph4_ARC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info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Rapporteur proposal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9717"/>
                  </a:ext>
                </a:extLst>
              </a:tr>
              <a:tr h="392419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FS_AIML_CN_Ph2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info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Rapporteur proposal has TBD for normative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343950"/>
                  </a:ext>
                </a:extLst>
              </a:tr>
              <a:tr h="198708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FS_Sensing_ARC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info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appr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Rapporteur proposal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761162"/>
                  </a:ext>
                </a:extLst>
              </a:tr>
              <a:tr h="198708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FS_EnergySys_Ph2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info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appr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Chair proposal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102624"/>
                  </a:ext>
                </a:extLst>
              </a:tr>
              <a:tr h="392419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FS_AmbientIoT_ARC_Ph2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info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appr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n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Rapporteur proposal (no input for normative)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159137"/>
                  </a:ext>
                </a:extLst>
              </a:tr>
              <a:tr h="392419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FS_NG_RTC_Ph3_ARC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info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Chair proposal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637322"/>
                  </a:ext>
                </a:extLst>
              </a:tr>
              <a:tr h="198708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FS_SMS2EC_ARC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info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Rapporteur proposal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03613"/>
                  </a:ext>
                </a:extLst>
              </a:tr>
              <a:tr h="198708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MPS_IOT_ARC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Chair proposal</a:t>
                      </a:r>
                    </a:p>
                  </a:txBody>
                  <a:tcPr marL="3931" marR="3931" marT="39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162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94130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SA2 planning conference call 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TEI20 planning</a:t>
            </a:r>
          </a:p>
          <a:p>
            <a:pPr lvl="1"/>
            <a:r>
              <a:rPr lang="en-GB" sz="2000" dirty="0" smtClean="0"/>
              <a:t>As previously endorsed</a:t>
            </a:r>
          </a:p>
          <a:p>
            <a:pPr lvl="2"/>
            <a:r>
              <a:rPr lang="en-GB" sz="1800" dirty="0" smtClean="0"/>
              <a:t>TEI20 </a:t>
            </a:r>
            <a:r>
              <a:rPr lang="en-GB" sz="1800" dirty="0"/>
              <a:t>proposals are invited for discussion and approval for SA2#170</a:t>
            </a:r>
            <a:endParaRPr lang="en-GB" sz="2000" dirty="0"/>
          </a:p>
          <a:p>
            <a:pPr lvl="3"/>
            <a:r>
              <a:rPr lang="en-GB" sz="1800" dirty="0"/>
              <a:t>To fill a maximum of 8 TU’s</a:t>
            </a:r>
            <a:endParaRPr lang="en-GB" sz="2000" dirty="0"/>
          </a:p>
          <a:p>
            <a:pPr lvl="2"/>
            <a:r>
              <a:rPr lang="en-GB" sz="1800" dirty="0"/>
              <a:t>It is planned to invite further TEI20 proposals for SA2#173</a:t>
            </a:r>
            <a:endParaRPr lang="en-GB" sz="2000" dirty="0"/>
          </a:p>
          <a:p>
            <a:pPr lvl="3"/>
            <a:r>
              <a:rPr lang="en-GB" sz="1800" dirty="0"/>
              <a:t>To fill a maximum of 4 </a:t>
            </a:r>
            <a:r>
              <a:rPr lang="en-GB" sz="1800" dirty="0" smtClean="0"/>
              <a:t>TU’s</a:t>
            </a:r>
          </a:p>
          <a:p>
            <a:pPr lvl="1"/>
            <a:r>
              <a:rPr lang="en-GB" sz="2000" dirty="0" smtClean="0"/>
              <a:t>Two TEI20 items have been approved by SA (in SA#108)</a:t>
            </a:r>
          </a:p>
          <a:p>
            <a:pPr lvl="2"/>
            <a:r>
              <a:rPr lang="en-GB" sz="1600" dirty="0" smtClean="0"/>
              <a:t>TEI20_NetShare_Ph2-ARC (2 TU’s)</a:t>
            </a:r>
          </a:p>
          <a:p>
            <a:pPr lvl="2"/>
            <a:r>
              <a:rPr lang="en-GB" sz="1600" dirty="0" smtClean="0"/>
              <a:t>TEI20_5G_ProSe_Ph4-ARC (1.5 TU’s)</a:t>
            </a:r>
          </a:p>
          <a:p>
            <a:pPr lvl="1"/>
            <a:r>
              <a:rPr lang="en-GB" sz="2000" dirty="0" smtClean="0"/>
              <a:t>Discussion document provided </a:t>
            </a:r>
            <a:r>
              <a:rPr lang="en-GB" sz="2000" dirty="0"/>
              <a:t>by Nokia </a:t>
            </a:r>
            <a:endParaRPr lang="en-GB" sz="2000" dirty="0" smtClean="0"/>
          </a:p>
          <a:p>
            <a:pPr lvl="2"/>
            <a:r>
              <a:rPr lang="en-GB" sz="1600" u="sng" dirty="0">
                <a:hlinkClick r:id="rId3"/>
              </a:rPr>
              <a:t>TEI20 handling -for endorsement.pptx</a:t>
            </a:r>
            <a:endParaRPr lang="en-GB" sz="1100" dirty="0" smtClean="0"/>
          </a:p>
        </p:txBody>
      </p:sp>
    </p:spTree>
    <p:extLst>
      <p:ext uri="{BB962C8B-B14F-4D97-AF65-F5344CB8AC3E}">
        <p14:creationId xmlns:p14="http://schemas.microsoft.com/office/powerpoint/2010/main" val="428817148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117991</TotalTime>
  <Words>557</Words>
  <Application>Microsoft Office PowerPoint</Application>
  <PresentationFormat>Widescreen</PresentationFormat>
  <Paragraphs>243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Wingdings</vt:lpstr>
      <vt:lpstr>Nokia White Master with headline</vt:lpstr>
      <vt:lpstr>2_Office Theme</vt:lpstr>
      <vt:lpstr>SA2 planning conference call agenda</vt:lpstr>
      <vt:lpstr>SA2 planning conference call agenda</vt:lpstr>
      <vt:lpstr>SA2 planning conference call agenda</vt:lpstr>
      <vt:lpstr>SA2 planning conference call agenda</vt:lpstr>
      <vt:lpstr>SA2 planning conference call agenda</vt:lpstr>
      <vt:lpstr>SA2 planning conference call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Andrew Bennett/Communications Research /SRUK/Principal Engineer/Samsung Electronics</cp:lastModifiedBy>
  <cp:revision>1078</cp:revision>
  <cp:lastPrinted>2023-08-02T08:25:48Z</cp:lastPrinted>
  <dcterms:created xsi:type="dcterms:W3CDTF">2018-05-24T11:49:12Z</dcterms:created>
  <dcterms:modified xsi:type="dcterms:W3CDTF">2025-06-25T10:06:55Z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