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8"/>
  </p:notesMasterIdLst>
  <p:handoutMasterIdLst>
    <p:handoutMasterId r:id="rId9"/>
  </p:handoutMasterIdLst>
  <p:sldIdLst>
    <p:sldId id="303" r:id="rId5"/>
    <p:sldId id="796" r:id="rId6"/>
    <p:sldId id="805" r:id="rId7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6E6E6"/>
    <a:srgbClr val="FFFFFF"/>
    <a:srgbClr val="FF3300"/>
    <a:srgbClr val="FF33CC"/>
    <a:srgbClr val="FF6699"/>
    <a:srgbClr val="FF99FF"/>
    <a:srgbClr val="62A14D"/>
    <a:srgbClr val="000000"/>
    <a:srgbClr val="C6D254"/>
    <a:srgbClr val="B1D2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밝은 스타일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2DE63D5-997A-4646-A377-4702673A728D}" styleName="밝은 스타일 2 - 강조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02" autoAdjust="0"/>
    <p:restoredTop sz="94625" autoAdjust="0"/>
  </p:normalViewPr>
  <p:slideViewPr>
    <p:cSldViewPr snapToGrid="0">
      <p:cViewPr varScale="1">
        <p:scale>
          <a:sx n="111" d="100"/>
          <a:sy n="111" d="100"/>
        </p:scale>
        <p:origin x="190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4062" y="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6/23/2025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6/23/2025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4392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298450" y="85317"/>
            <a:ext cx="5810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  <a:p>
            <a:r>
              <a:rPr lang="de-DE" altLang="ko-KR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3GPP TSG-SA WG2 Meeting #169</a:t>
            </a:r>
          </a:p>
          <a:p>
            <a:r>
              <a:rPr lang="de-DE" altLang="ko-KR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19 – 23 May, </a:t>
            </a:r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2025, Fukuoka, Japan</a:t>
            </a:r>
            <a:endParaRPr lang="sv-SE" altLang="en-US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5566042" y="334106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S2-250xxxx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636136" y="6425975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TSG SA WG2 #169</a:t>
            </a:r>
            <a:r>
              <a:rPr lang="en-GB" altLang="de-DE" sz="1200" baseline="0" dirty="0">
                <a:solidFill>
                  <a:schemeClr val="bg1"/>
                </a:solidFill>
              </a:rPr>
              <a:t>, May, 2025</a:t>
            </a:r>
            <a:endParaRPr lang="en-GB" altLang="ko-KR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2025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6518" y="2194370"/>
            <a:ext cx="8452437" cy="110132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de-DE" b="1" dirty="0"/>
              <a:t>Status report for </a:t>
            </a:r>
            <a:r>
              <a:rPr lang="en-US" altLang="de-DE" b="1" dirty="0" err="1"/>
              <a:t>EnergySys</a:t>
            </a:r>
            <a:r>
              <a:rPr lang="en-US" altLang="de-DE" b="1" dirty="0"/>
              <a:t> Phase 2 </a:t>
            </a:r>
            <a:endParaRPr lang="en-GB" sz="2000" baseline="30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541243" y="4006360"/>
            <a:ext cx="6400800" cy="1314450"/>
          </a:xfrm>
        </p:spPr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dirty="0">
                <a:latin typeface="+mj-lt"/>
              </a:rPr>
            </a:br>
            <a:r>
              <a:rPr lang="en-US" altLang="en-US" sz="2000" dirty="0">
                <a:latin typeface="+mj-lt"/>
              </a:rPr>
              <a:t>Konstantinos Samdanis (Lenovo)</a:t>
            </a:r>
          </a:p>
          <a:p>
            <a:pPr>
              <a:lnSpc>
                <a:spcPct val="80000"/>
              </a:lnSpc>
            </a:pPr>
            <a:r>
              <a:rPr lang="en-US" altLang="en-US" sz="2000" dirty="0" err="1">
                <a:latin typeface="+mj-lt"/>
              </a:rPr>
              <a:t>Zhuoyi</a:t>
            </a:r>
            <a:r>
              <a:rPr lang="en-US" altLang="en-US" sz="2000" dirty="0">
                <a:latin typeface="+mj-lt"/>
              </a:rPr>
              <a:t> Chen (China Telecom)</a:t>
            </a: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004E1B6-7C10-4462-B5DD-BB275803E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283" y="289786"/>
            <a:ext cx="7291602" cy="632637"/>
          </a:xfrm>
        </p:spPr>
        <p:txBody>
          <a:bodyPr/>
          <a:lstStyle/>
          <a:p>
            <a:pPr algn="l"/>
            <a:r>
              <a:rPr lang="en-US" altLang="de-DE" b="1" dirty="0"/>
              <a:t>FS_EnergySys_Ph2 Work Plan</a:t>
            </a:r>
            <a:endParaRPr lang="en-US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0931674"/>
              </p:ext>
            </p:extLst>
          </p:nvPr>
        </p:nvGraphicFramePr>
        <p:xfrm>
          <a:off x="609929" y="1606550"/>
          <a:ext cx="7815613" cy="4107385"/>
        </p:xfrm>
        <a:graphic>
          <a:graphicData uri="http://schemas.openxmlformats.org/drawingml/2006/table">
            <a:tbl>
              <a:tblPr/>
              <a:tblGrid>
                <a:gridCol w="701798">
                  <a:extLst>
                    <a:ext uri="{9D8B030D-6E8A-4147-A177-3AD203B41FA5}">
                      <a16:colId xmlns:a16="http://schemas.microsoft.com/office/drawing/2014/main" val="4133421947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269602514"/>
                    </a:ext>
                  </a:extLst>
                </a:gridCol>
                <a:gridCol w="881743">
                  <a:extLst>
                    <a:ext uri="{9D8B030D-6E8A-4147-A177-3AD203B41FA5}">
                      <a16:colId xmlns:a16="http://schemas.microsoft.com/office/drawing/2014/main" val="3530758943"/>
                    </a:ext>
                  </a:extLst>
                </a:gridCol>
                <a:gridCol w="2208045">
                  <a:extLst>
                    <a:ext uri="{9D8B030D-6E8A-4147-A177-3AD203B41FA5}">
                      <a16:colId xmlns:a16="http://schemas.microsoft.com/office/drawing/2014/main" val="890382580"/>
                    </a:ext>
                  </a:extLst>
                </a:gridCol>
                <a:gridCol w="3185827">
                  <a:extLst>
                    <a:ext uri="{9D8B030D-6E8A-4147-A177-3AD203B41FA5}">
                      <a16:colId xmlns:a16="http://schemas.microsoft.com/office/drawing/2014/main" val="2957953938"/>
                    </a:ext>
                  </a:extLst>
                </a:gridCol>
              </a:tblGrid>
              <a:tr h="3118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bg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Meeting</a:t>
                      </a:r>
                      <a:endParaRPr lang="en-US" sz="1050" dirty="0">
                        <a:solidFill>
                          <a:schemeClr val="bg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1391" marR="71391" marT="35695" marB="35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bg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Date</a:t>
                      </a:r>
                      <a:endParaRPr lang="en-US" sz="1050" dirty="0">
                        <a:solidFill>
                          <a:schemeClr val="bg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1391" marR="71391" marT="35695" marB="35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bg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Planned TUs</a:t>
                      </a:r>
                      <a:endParaRPr lang="en-US" sz="1050" dirty="0">
                        <a:solidFill>
                          <a:schemeClr val="bg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1391" marR="71391" marT="35695" marB="35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chemeClr val="bg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Actual Used TUs</a:t>
                      </a:r>
                    </a:p>
                  </a:txBody>
                  <a:tcPr marL="71391" marR="71391" marT="35695" marB="35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bg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Action plan</a:t>
                      </a:r>
                      <a:endParaRPr lang="en-US" sz="1050" dirty="0">
                        <a:solidFill>
                          <a:schemeClr val="bg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1391" marR="71391" marT="35695" marB="35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3192363"/>
                  </a:ext>
                </a:extLst>
              </a:tr>
              <a:tr h="346046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SA2#168</a:t>
                      </a:r>
                    </a:p>
                  </a:txBody>
                  <a:tcPr marL="71391" marR="71391" marT="35695" marB="35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Apr. 2025</a:t>
                      </a:r>
                    </a:p>
                  </a:txBody>
                  <a:tcPr marL="71391" marR="71391" marT="35695" marB="35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1</a:t>
                      </a:r>
                    </a:p>
                  </a:txBody>
                  <a:tcPr marL="71391" marR="71391" marT="35695" marB="35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</a:t>
                      </a:r>
                    </a:p>
                  </a:txBody>
                  <a:tcPr marL="71391" marR="71391" marT="35695" marB="35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TR skeleton, scope, Terms, Architectural assumptions &amp; Requirements</a:t>
                      </a:r>
                    </a:p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Key Issues for all WTs.</a:t>
                      </a:r>
                    </a:p>
                  </a:txBody>
                  <a:tcPr marL="71391" marR="71391" marT="35695" marB="35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2254319"/>
                  </a:ext>
                </a:extLst>
              </a:tr>
              <a:tr h="346046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SA2#169</a:t>
                      </a:r>
                    </a:p>
                  </a:txBody>
                  <a:tcPr marL="71391" marR="71391" marT="35695" marB="35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May 2025</a:t>
                      </a:r>
                    </a:p>
                  </a:txBody>
                  <a:tcPr marL="71391" marR="71391" marT="35695" marB="35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2</a:t>
                      </a:r>
                    </a:p>
                  </a:txBody>
                  <a:tcPr marL="71391" marR="71391" marT="35695" marB="35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900" dirty="0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</a:t>
                      </a:r>
                      <a:endParaRPr lang="en-US" sz="9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1391" marR="71391" marT="35695" marB="35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Key Issue updates (if necessary),</a:t>
                      </a:r>
                    </a:p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New solutions for approved Key Issues.</a:t>
                      </a:r>
                    </a:p>
                  </a:txBody>
                  <a:tcPr marL="71391" marR="71391" marT="35695" marB="35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1414736"/>
                  </a:ext>
                </a:extLst>
              </a:tr>
              <a:tr h="320685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SA2#170</a:t>
                      </a:r>
                    </a:p>
                  </a:txBody>
                  <a:tcPr marL="71391" marR="71391" marT="35695" marB="35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Aug. 2025</a:t>
                      </a:r>
                    </a:p>
                  </a:txBody>
                  <a:tcPr marL="71391" marR="71391" marT="35695" marB="35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1</a:t>
                      </a:r>
                    </a:p>
                  </a:txBody>
                  <a:tcPr marL="71391" marR="71391" marT="35695" marB="35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900" dirty="0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</a:t>
                      </a:r>
                      <a:endParaRPr lang="en-US" sz="9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1391" marR="71391" marT="35695" marB="35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New solutions and solution updates. Last meeting for new solutions.</a:t>
                      </a:r>
                    </a:p>
                  </a:txBody>
                  <a:tcPr marL="71391" marR="71391" marT="35695" marB="35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196426"/>
                  </a:ext>
                </a:extLst>
              </a:tr>
              <a:tr h="332015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SA#109</a:t>
                      </a:r>
                    </a:p>
                  </a:txBody>
                  <a:tcPr marL="71391" marR="71391" marT="35695" marB="35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Sep. 2025</a:t>
                      </a:r>
                    </a:p>
                  </a:txBody>
                  <a:tcPr marL="71391" marR="71391" marT="35695" marB="35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900" kern="1200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-</a:t>
                      </a:r>
                      <a:br>
                        <a:rPr lang="zh-CN" altLang="en-US" sz="900" kern="1200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</a:br>
                      <a:endParaRPr lang="zh-CN" altLang="en-US" sz="900" kern="1200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+mn-cs"/>
                      </a:endParaRPr>
                    </a:p>
                  </a:txBody>
                  <a:tcPr marL="71391" marR="71391" marT="35695" marB="35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-</a:t>
                      </a:r>
                    </a:p>
                  </a:txBody>
                  <a:tcPr marL="71391" marR="71391" marT="35695" marB="35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For information</a:t>
                      </a:r>
                    </a:p>
                  </a:txBody>
                  <a:tcPr marL="71391" marR="71391" marT="35695" marB="35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094507"/>
                  </a:ext>
                </a:extLst>
              </a:tr>
              <a:tr h="440871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SA2#171</a:t>
                      </a:r>
                    </a:p>
                  </a:txBody>
                  <a:tcPr marL="71391" marR="71391" marT="35695" marB="35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Oct. 2025</a:t>
                      </a:r>
                    </a:p>
                  </a:txBody>
                  <a:tcPr marL="71391" marR="71391" marT="35695" marB="35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1</a:t>
                      </a:r>
                    </a:p>
                  </a:txBody>
                  <a:tcPr marL="71391" marR="71391" marT="35695" marB="35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1391" marR="71391" marT="35695" marB="35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Solution updates.</a:t>
                      </a:r>
                    </a:p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Interim Agreements and conclusion.</a:t>
                      </a:r>
                    </a:p>
                  </a:txBody>
                  <a:tcPr marL="71391" marR="71391" marT="35695" marB="35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300704"/>
                  </a:ext>
                </a:extLst>
              </a:tr>
              <a:tr h="346046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SA2#172</a:t>
                      </a:r>
                    </a:p>
                  </a:txBody>
                  <a:tcPr marL="71391" marR="71391" marT="35695" marB="35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Nov.2025</a:t>
                      </a:r>
                    </a:p>
                  </a:txBody>
                  <a:tcPr marL="71391" marR="71391" marT="35695" marB="35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1</a:t>
                      </a:r>
                    </a:p>
                  </a:txBody>
                  <a:tcPr marL="71391" marR="71391" marT="35695" marB="35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9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1391" marR="71391" marT="35695" marB="35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Conclusion.</a:t>
                      </a:r>
                    </a:p>
                  </a:txBody>
                  <a:tcPr marL="71391" marR="71391" marT="35695" marB="35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6989248"/>
                  </a:ext>
                </a:extLst>
              </a:tr>
              <a:tr h="346046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SA#110</a:t>
                      </a:r>
                    </a:p>
                  </a:txBody>
                  <a:tcPr marL="71391" marR="71391" marT="35695" marB="35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Dec 2025</a:t>
                      </a:r>
                    </a:p>
                  </a:txBody>
                  <a:tcPr marL="71391" marR="71391" marT="35695" marB="35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900" kern="1200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-</a:t>
                      </a:r>
                      <a:endParaRPr lang="zh-CN" altLang="en-US" sz="900" kern="1200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+mn-cs"/>
                      </a:endParaRPr>
                    </a:p>
                  </a:txBody>
                  <a:tcPr marL="71391" marR="71391" marT="35695" marB="35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-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1391" marR="71391" marT="35695" marB="35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For Approval</a:t>
                      </a:r>
                    </a:p>
                  </a:txBody>
                  <a:tcPr marL="71391" marR="71391" marT="35695" marB="35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050671"/>
                  </a:ext>
                </a:extLst>
              </a:tr>
              <a:tr h="285562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SA2#173</a:t>
                      </a:r>
                    </a:p>
                  </a:txBody>
                  <a:tcPr marL="71391" marR="71391" marT="35695" marB="35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DE" sz="900" kern="1200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Feb 2026</a:t>
                      </a:r>
                      <a:endParaRPr lang="en-US" sz="900" kern="1200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+mn-cs"/>
                      </a:endParaRPr>
                    </a:p>
                  </a:txBody>
                  <a:tcPr marL="71391" marR="71391" marT="35695" marB="35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DE" sz="900" kern="1200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2</a:t>
                      </a:r>
                      <a:endParaRPr lang="en-US" sz="900" kern="1200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+mn-cs"/>
                      </a:endParaRPr>
                    </a:p>
                  </a:txBody>
                  <a:tcPr marL="71391" marR="71391" marT="35695" marB="35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endParaRPr lang="zh-CN" altLang="en-US" sz="900" kern="1200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+mn-cs"/>
                      </a:endParaRPr>
                    </a:p>
                  </a:txBody>
                  <a:tcPr marL="71391" marR="71391" marT="35695" marB="35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DE" altLang="zh-CN" sz="900" kern="120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Normative</a:t>
                      </a:r>
                      <a:endParaRPr lang="zh-CN" altLang="en-US" sz="900" kern="1200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+mn-cs"/>
                      </a:endParaRPr>
                    </a:p>
                  </a:txBody>
                  <a:tcPr marL="71391" marR="71391" marT="35695" marB="35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2433525"/>
                  </a:ext>
                </a:extLst>
              </a:tr>
              <a:tr h="285562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SA2#174</a:t>
                      </a:r>
                    </a:p>
                  </a:txBody>
                  <a:tcPr marL="71391" marR="71391" marT="35695" marB="35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DE" sz="900" kern="1200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Apr 2026</a:t>
                      </a:r>
                      <a:endParaRPr lang="en-US" sz="900" kern="1200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+mn-cs"/>
                      </a:endParaRPr>
                    </a:p>
                  </a:txBody>
                  <a:tcPr marL="71391" marR="71391" marT="35695" marB="35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DE" sz="900" kern="1200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2</a:t>
                      </a:r>
                      <a:endParaRPr lang="en-US" sz="900" kern="1200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+mn-cs"/>
                      </a:endParaRPr>
                    </a:p>
                  </a:txBody>
                  <a:tcPr marL="71391" marR="71391" marT="35695" marB="35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endParaRPr lang="zh-CN" altLang="en-US" sz="900" kern="1200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+mn-cs"/>
                      </a:endParaRPr>
                    </a:p>
                  </a:txBody>
                  <a:tcPr marL="71391" marR="71391" marT="35695" marB="35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DE" altLang="zh-CN" sz="900" kern="1200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Normative</a:t>
                      </a:r>
                      <a:endParaRPr lang="zh-CN" altLang="en-US" sz="900" kern="1200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+mn-cs"/>
                      </a:endParaRPr>
                    </a:p>
                  </a:txBody>
                  <a:tcPr marL="71391" marR="71391" marT="35695" marB="35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4308882"/>
                  </a:ext>
                </a:extLst>
              </a:tr>
              <a:tr h="285562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SA2#175</a:t>
                      </a:r>
                    </a:p>
                  </a:txBody>
                  <a:tcPr marL="71391" marR="71391" marT="35695" marB="35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DE" sz="900" kern="1200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May 2026</a:t>
                      </a:r>
                      <a:endParaRPr lang="en-US" sz="900" kern="1200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+mn-cs"/>
                      </a:endParaRPr>
                    </a:p>
                  </a:txBody>
                  <a:tcPr marL="71391" marR="71391" marT="35695" marB="35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DE" sz="900" kern="1200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1</a:t>
                      </a:r>
                      <a:endParaRPr lang="en-US" sz="900" kern="1200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+mn-cs"/>
                      </a:endParaRPr>
                    </a:p>
                  </a:txBody>
                  <a:tcPr marL="71391" marR="71391" marT="35695" marB="35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endParaRPr lang="zh-CN" altLang="en-US" sz="900" kern="1200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+mn-cs"/>
                      </a:endParaRPr>
                    </a:p>
                  </a:txBody>
                  <a:tcPr marL="71391" marR="71391" marT="35695" marB="35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DE" altLang="zh-CN" sz="900" kern="1200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Normative</a:t>
                      </a:r>
                      <a:endParaRPr lang="zh-CN" altLang="en-US" sz="900" kern="1200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+mn-cs"/>
                      </a:endParaRPr>
                    </a:p>
                  </a:txBody>
                  <a:tcPr marL="71391" marR="71391" marT="35695" marB="35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1122017"/>
                  </a:ext>
                </a:extLst>
              </a:tr>
              <a:tr h="285562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SA2#175</a:t>
                      </a:r>
                    </a:p>
                  </a:txBody>
                  <a:tcPr marL="71391" marR="71391" marT="35695" marB="35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DE" sz="900" kern="1200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May 2026</a:t>
                      </a:r>
                      <a:endParaRPr lang="en-US" sz="900" kern="1200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+mn-cs"/>
                      </a:endParaRPr>
                    </a:p>
                  </a:txBody>
                  <a:tcPr marL="71391" marR="71391" marT="35695" marB="35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DE" sz="900" kern="1200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1</a:t>
                      </a:r>
                      <a:endParaRPr lang="en-US" sz="900" kern="1200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+mn-cs"/>
                      </a:endParaRPr>
                    </a:p>
                  </a:txBody>
                  <a:tcPr marL="71391" marR="71391" marT="35695" marB="35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endParaRPr lang="zh-CN" altLang="en-US" sz="900" kern="1200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+mn-cs"/>
                      </a:endParaRPr>
                    </a:p>
                  </a:txBody>
                  <a:tcPr marL="71391" marR="71391" marT="35695" marB="35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DE" altLang="zh-CN" sz="900" kern="1200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Normative</a:t>
                      </a:r>
                      <a:endParaRPr lang="zh-CN" altLang="en-US" sz="900" kern="1200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+mn-cs"/>
                      </a:endParaRPr>
                    </a:p>
                  </a:txBody>
                  <a:tcPr marL="71391" marR="71391" marT="35695" marB="35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808823781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14600" y="14541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291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4E1B6-7C10-4462-B5DD-BB275803E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283" y="289786"/>
            <a:ext cx="6966136" cy="632637"/>
          </a:xfrm>
        </p:spPr>
        <p:txBody>
          <a:bodyPr/>
          <a:lstStyle/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ko-KR" sz="3200" b="1" dirty="0">
                <a:solidFill>
                  <a:prstClr val="black"/>
                </a:solidFill>
              </a:rPr>
              <a:t>Dependencies on other WGs &amp; Contentious Issues</a:t>
            </a:r>
            <a:endParaRPr lang="de-DE" altLang="ko-KR" sz="3200" dirty="0">
              <a:solidFill>
                <a:prstClr val="black"/>
              </a:solidFill>
            </a:endParaRPr>
          </a:p>
        </p:txBody>
      </p:sp>
      <p:sp>
        <p:nvSpPr>
          <p:cNvPr id="6" name="Content Placeholder 7"/>
          <p:cNvSpPr>
            <a:spLocks noGrp="1"/>
          </p:cNvSpPr>
          <p:nvPr>
            <p:ph sz="half" idx="4294967295"/>
          </p:nvPr>
        </p:nvSpPr>
        <p:spPr>
          <a:xfrm>
            <a:off x="418076" y="1462951"/>
            <a:ext cx="8510264" cy="4465736"/>
          </a:xfrm>
          <a:prstGeom prst="rect">
            <a:avLst/>
          </a:prstGeom>
        </p:spPr>
        <p:txBody>
          <a:bodyPr tIns="45720" rIns="0">
            <a:noAutofit/>
          </a:bodyPr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2"/>
              </a:buBlip>
            </a:pPr>
            <a:r>
              <a:rPr lang="en-US" altLang="ko-KR" b="1" dirty="0">
                <a:solidFill>
                  <a:prstClr val="black"/>
                </a:solidFill>
              </a:rPr>
              <a:t>Impacts and dependencies on other WGs</a:t>
            </a:r>
            <a:endParaRPr lang="de-DE" altLang="ko-KR" dirty="0">
              <a:solidFill>
                <a:prstClr val="black"/>
              </a:solidFill>
            </a:endParaRP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r>
              <a:rPr lang="en-US" altLang="zh-CN" sz="2000" dirty="0">
                <a:sym typeface="+mn-ea"/>
              </a:rPr>
              <a:t>Dependency on SA5 related to new performance measurements regarding renewable energy.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r>
              <a:rPr lang="en-US" altLang="zh-CN" sz="2000" dirty="0">
                <a:sym typeface="+mn-ea"/>
              </a:rPr>
              <a:t>Dependency on RAN WGs regarding new performance measurements.</a:t>
            </a:r>
            <a:endParaRPr lang="de-DE" altLang="ko-KR" sz="1600" dirty="0">
              <a:solidFill>
                <a:prstClr val="black"/>
              </a:solidFill>
            </a:endParaRPr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2"/>
              </a:buBlip>
            </a:pPr>
            <a:endParaRPr lang="de-DE" altLang="ko-KR" b="1" dirty="0">
              <a:solidFill>
                <a:prstClr val="black"/>
              </a:solidFill>
            </a:endParaRPr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2"/>
              </a:buBlip>
            </a:pPr>
            <a:r>
              <a:rPr lang="de-DE" altLang="ko-KR" b="1" dirty="0">
                <a:solidFill>
                  <a:prstClr val="black"/>
                </a:solidFill>
              </a:rPr>
              <a:t>Contentious issues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de-DE" sz="2000" dirty="0"/>
              <a:t>Improvements of </a:t>
            </a:r>
            <a:r>
              <a:rPr lang="zh-CN" altLang="en-US" sz="2000" dirty="0"/>
              <a:t>“</a:t>
            </a:r>
            <a:r>
              <a:rPr lang="de-DE" altLang="de-DE" sz="2000" dirty="0"/>
              <a:t>accuracy“ in terms of energy related measurements for Rel-20 is still open creating difficulty to proceed the work, WT2 and WT3 rely on this. 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de-DE" sz="2000" dirty="0"/>
              <a:t>There are at least 2 contradicting solution types on discovery and selection of NFs considering energy metrics.   </a:t>
            </a:r>
            <a:endParaRPr lang="de-DE" altLang="ko-KR" sz="1600" dirty="0">
              <a:solidFill>
                <a:prstClr val="black"/>
              </a:solidFill>
              <a:sym typeface="+mn-ea"/>
            </a:endParaRPr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2"/>
              </a:buBlip>
            </a:pPr>
            <a:endParaRPr lang="de-DE" altLang="ko-KR" sz="1800" b="1" dirty="0">
              <a:solidFill>
                <a:prstClr val="black"/>
              </a:solidFill>
              <a:sym typeface="+mn-ea"/>
            </a:endParaRPr>
          </a:p>
          <a:p>
            <a:pPr marL="0" lvl="1" indent="0">
              <a:spcBef>
                <a:spcPts val="0"/>
              </a:spcBef>
              <a:spcAft>
                <a:spcPts val="300"/>
              </a:spcAft>
              <a:buNone/>
            </a:pPr>
            <a:br>
              <a:rPr lang="en-US" altLang="ko-KR" sz="1600" spc="-20" dirty="0"/>
            </a:br>
            <a:endParaRPr lang="en-US" altLang="ko-KR" sz="1600" spc="-20" dirty="0"/>
          </a:p>
        </p:txBody>
      </p:sp>
    </p:spTree>
    <p:extLst>
      <p:ext uri="{BB962C8B-B14F-4D97-AF65-F5344CB8AC3E}">
        <p14:creationId xmlns:p14="http://schemas.microsoft.com/office/powerpoint/2010/main" val="219220981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08C6E7E0CB5C40B3C0F55B9E8294C3" ma:contentTypeVersion="6" ma:contentTypeDescription="Create a new document." ma:contentTypeScope="" ma:versionID="08e23bae4a5af0d7c7e055733b027c37">
  <xsd:schema xmlns:xsd="http://www.w3.org/2001/XMLSchema" xmlns:xs="http://www.w3.org/2001/XMLSchema" xmlns:p="http://schemas.microsoft.com/office/2006/metadata/properties" xmlns:ns2="dcc30912-d230-4cc2-b11f-bb5ca2a6b6f5" xmlns:ns3="09cef1fd-e61b-4dbf-b745-21988b13f978" targetNamespace="http://schemas.microsoft.com/office/2006/metadata/properties" ma:root="true" ma:fieldsID="612b51cb82d05804ae60e054f989111e" ns2:_="" ns3:_="">
    <xsd:import namespace="dcc30912-d230-4cc2-b11f-bb5ca2a6b6f5"/>
    <xsd:import namespace="09cef1fd-e61b-4dbf-b745-21988b13f97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c30912-d230-4cc2-b11f-bb5ca2a6b6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cef1fd-e61b-4dbf-b745-21988b13f97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FB747E2-E6AD-4495-A381-6244FA11EF8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82E10A3-DB35-414F-83C1-BF5FB8647349}">
  <ds:schemaRefs>
    <ds:schemaRef ds:uri="http://purl.org/dc/terms/"/>
    <ds:schemaRef ds:uri="http://purl.org/dc/dcmitype/"/>
    <ds:schemaRef ds:uri="http://www.w3.org/XML/1998/namespace"/>
    <ds:schemaRef ds:uri="dcc30912-d230-4cc2-b11f-bb5ca2a6b6f5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09cef1fd-e61b-4dbf-b745-21988b13f978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FB06B07D-423A-4012-A7AA-33F90EA5F8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c30912-d230-4cc2-b11f-bb5ca2a6b6f5"/>
    <ds:schemaRef ds:uri="09cef1fd-e61b-4dbf-b745-21988b13f9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66309</TotalTime>
  <Words>241</Words>
  <Application>Microsoft Office PowerPoint</Application>
  <PresentationFormat>On-screen Show (4:3)</PresentationFormat>
  <Paragraphs>73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等线</vt:lpstr>
      <vt:lpstr>Arial</vt:lpstr>
      <vt:lpstr>Arial </vt:lpstr>
      <vt:lpstr>Calibri</vt:lpstr>
      <vt:lpstr>Times New Roman</vt:lpstr>
      <vt:lpstr>Office Theme</vt:lpstr>
      <vt:lpstr>Status report for EnergySys Phase 2 </vt:lpstr>
      <vt:lpstr>FS_EnergySys_Ph2 Work Plan</vt:lpstr>
      <vt:lpstr>Dependencies on other WGs &amp; Contentious Issues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Lenovo</cp:lastModifiedBy>
  <cp:revision>1995</cp:revision>
  <dcterms:created xsi:type="dcterms:W3CDTF">2008-08-30T09:32:10Z</dcterms:created>
  <dcterms:modified xsi:type="dcterms:W3CDTF">2025-06-23T20:59:02Z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0x0101003A08C6E7E0CB5C40B3C0F55B9E8294C3</vt:lpwstr>
  </property>
</Properties>
</file>