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1033" r:id="rId5"/>
    <p:sldId id="1034" r:id="rId6"/>
    <p:sldId id="1035" r:id="rId7"/>
    <p:sldId id="1036" r:id="rId8"/>
    <p:sldId id="1037" r:id="rId9"/>
    <p:sldId id="1038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88"/>
    <a:srgbClr val="1E9657"/>
    <a:srgbClr val="2FBD71"/>
    <a:srgbClr val="FF3300"/>
    <a:srgbClr val="000000"/>
    <a:srgbClr val="B1D254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50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208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614389"/>
              </p:ext>
            </p:extLst>
          </p:nvPr>
        </p:nvGraphicFramePr>
        <p:xfrm>
          <a:off x="339438" y="689513"/>
          <a:ext cx="11596307" cy="6775606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8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6G SI general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[14091/13354/13314]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Group photo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NonCol_intraB_ENDC_NR_CA_Ph2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(10:00-11:00)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&amp; [228] </a:t>
                      </a:r>
                      <a:r>
                        <a:rPr kumimoji="0" lang="en-US" altLang="zh-CN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----12:00---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co-existence(11)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NR_LBCA_Sw_RRM (27)  Cont.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NR_RRM_Ph5_Part2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NR_RRM_Ph5_Part1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NR_RRM_Ph5_Part2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maint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Ku_band_Maint, chaired by Moray (Eutelsat)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A-IoT 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BS/CW conf, chaired by Lin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 device demod/RRM, chaired by Jingjing (CMCC)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---16:00---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NR_MIMO_Ph5_RRM_Part1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NR_MIMO_Ph5_RRM_Part2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NR_ATG_enh_RRM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(SBFD, 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Rel-19 RRM perf Part 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NR_duplex_evo-Perf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(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15:30 – 16:30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&amp; [228]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 (30)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18:00-18:45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NR_ENDC_RF_Ph4_Demod_6Rx, Chaired by Tricia Li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18:45-19:30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NonCol_intraB_ENDC_NR_CA_Ph2_demod, Chaired by Kazuyoshi Uesaka (E///)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(focus on SE Core extenstion)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[206][207]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441677"/>
              </p:ext>
            </p:extLst>
          </p:nvPr>
        </p:nvGraphicFramePr>
        <p:xfrm>
          <a:off x="251209" y="1410676"/>
          <a:ext cx="11353430" cy="529927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NR_UE_OTA_Enh (10)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[213] NR_XR_Ph3_RRM, Chaired by Rafael Paiva (Nokia)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</a:t>
                      </a: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</a:p>
                    <a:p>
                      <a:pPr fontAlgn="t"/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NR_ENDC_RF_Ph4_Demod_6Rx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NonCol_intraB_ENDC_NR_CA_Ph2_demod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A-IoT_device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Rel-19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including CoLo/Coex simplification,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Bing (Ericsson) 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Ziwei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  (12:00 – 13:00)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NR_AIML_Mob_RRM (40)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finished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no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later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JungGeun Chi (LGE) 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Xiang (Huawei) 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(14)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NR_XR_Ph3_RRM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6G General RF and UE RF, Chaired by Toni (Qualcomm)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202]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[311][312][328] Rel-19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[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Yunchan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Alex, Kazuyoshi]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517121"/>
              </p:ext>
            </p:extLst>
          </p:nvPr>
        </p:nvGraphicFramePr>
        <p:xfrm>
          <a:off x="279896" y="986109"/>
          <a:ext cx="11510452" cy="54889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---9:30am--------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(except CA_n5-n8 related RRM impacts)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Netw_Energy_NR_enh_RRM_Part1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Netw_Energy_NR_enh_RRM_Part2 (21)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(9:30-10:30)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Andjela (Iridium)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LTE_terr_bcast_Ph2_demod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NR_Mob_Ph4_RRM, Chaired by Jani-Pekka (N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okia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NR_Mob_Ph4_RRM_Part1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NR_Mob_Ph4_RRM_Part2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NR_RRM_R19_Others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CA_n5-n8 related RRM impacts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NR_Mob_Ph4_RRM_Part1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NR_Mob_Ph4_RRM_Part2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NR_demod_Ph6_Ph5, Chaired by Jingzhou Wu (CTC)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4.9 GHz TDD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Chaired by Masashi (Fujitsu)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NR_LPWUS_RRM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(14)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[309][310][327]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RRM, Chaired by [Prashant, Hsuanli,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Lingyu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(18:30-19:30)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059832"/>
              </p:ext>
            </p:extLst>
          </p:nvPr>
        </p:nvGraphicFramePr>
        <p:xfrm>
          <a:off x="401652" y="744794"/>
          <a:ext cx="11318156" cy="5117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NR_LBCA_Sw_enh_RRM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NR_RRM_Ph6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 earlier than 9:00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8:30-9:30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fontAlgn="t"/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NR_LPWUS_demod, Chaired by Jahidur Rahman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NR_Baskets_Part_1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NR_Baskets_Part_2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NR_ATG_enh_demod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NR_MIMO_demod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</a:t>
                      </a:r>
                      <a:r>
                        <a:rPr kumimoji="0" lang="nn-NO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Guo (OPPO)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(10:30-11:30)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[204][205] NR_RRM_Ph5, Chaired by Ming Li (E///) (11:30-13:00)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[114]R19_UERF_maintenance_Part1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[115]R19_UERF_maintenance_Part2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RRM, OTA and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Torbjorn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TBD (15:30 – 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open issues: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RRM, OTA and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Overflow/Return to</a:t>
                      </a:r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(17:00-18:15)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[208][209] Netw_Energy_NR_enh_RRM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Tank (CHTTL) and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(18:15-19:00)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 (Nokia)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954206"/>
              </p:ext>
            </p:extLst>
          </p:nvPr>
        </p:nvGraphicFramePr>
        <p:xfrm>
          <a:off x="239391" y="1416731"/>
          <a:ext cx="11657335" cy="3538868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 later than 9:30---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general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---12:00---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testability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sensing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A22DD-158F-B3E3-B656-CFD61B4BF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807074F9-341A-0EF4-A169-27BD52DCEA25}"/>
              </a:ext>
            </a:extLst>
          </p:cNvPr>
          <p:cNvSpPr txBox="1"/>
          <p:nvPr/>
        </p:nvSpPr>
        <p:spPr>
          <a:xfrm>
            <a:off x="5932170" y="6595110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dirty="0"/>
          </a:p>
        </p:txBody>
      </p:sp>
      <p:pic>
        <p:nvPicPr>
          <p:cNvPr id="1026" name="Picture 2" descr="New 6G logo approved">
            <a:extLst>
              <a:ext uri="{FF2B5EF4-FFF2-40B4-BE49-F238E27FC236}">
                <a16:creationId xmlns:a16="http://schemas.microsoft.com/office/drawing/2014/main" id="{29F69724-9F1B-65B5-FB44-9017746E6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35" y="0"/>
            <a:ext cx="5715000" cy="444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4BFA68F-E2E5-7800-61E8-B0358784A44C}"/>
              </a:ext>
            </a:extLst>
          </p:cNvPr>
          <p:cNvSpPr txBox="1"/>
          <p:nvPr/>
        </p:nvSpPr>
        <p:spPr>
          <a:xfrm>
            <a:off x="731520" y="3784391"/>
            <a:ext cx="11338560" cy="1569660"/>
          </a:xfrm>
          <a:prstGeom prst="rect">
            <a:avLst/>
          </a:prstGeom>
          <a:noFill/>
          <a:effectLst>
            <a:glow rad="1017574">
              <a:schemeClr val="accent1">
                <a:alpha val="40000"/>
              </a:schemeClr>
            </a:glow>
            <a:reflection endPos="0" dir="5400000" sy="-100000" algn="bl" rotWithShape="0"/>
          </a:effectLst>
          <a:scene3d>
            <a:camera prst="orthographicFront"/>
            <a:lightRig rig="threePt" dir="t"/>
          </a:scene3d>
          <a:sp3d extrusionH="76200" prstMaterial="plastic">
            <a:bevelT w="165100" h="114300" prst="coolSlant"/>
            <a:bevelB w="165100" prst="coolSlant"/>
            <a:extrusionClr>
              <a:srgbClr val="00B050"/>
            </a:extrusionClr>
          </a:sp3d>
        </p:spPr>
        <p:txBody>
          <a:bodyPr wrap="square">
            <a:spAutoFit/>
            <a:sp3d extrusionH="107950" prstMaterial="plastic">
              <a:bevelT w="120650" h="38100" prst="divot"/>
              <a:bevelB w="82550" h="38100" prst="coolSlant"/>
            </a:sp3d>
          </a:bodyPr>
          <a:lstStyle/>
          <a:p>
            <a:r>
              <a:rPr lang="en-US" sz="4800" b="0" i="0" u="none" strike="noStrike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Shaping the Spectrum of Tomorrow. </a:t>
            </a:r>
            <a:r>
              <a:rPr lang="en-US" sz="4800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The Next Wave Starts Here — 3GPP RAN4</a:t>
            </a:r>
            <a:endParaRPr sz="4800" dirty="0">
              <a:solidFill>
                <a:srgbClr val="009688"/>
              </a:solidFill>
              <a:effectLst>
                <a:reflection blurRad="1100315" stA="45000" endPos="65000" dist="50800" dir="5400000" sy="-100000" algn="bl" rotWithShape="0"/>
              </a:effectLst>
              <a:latin typeface="Britannic Bold" panose="020B0903060703020204" pitchFamily="34" charset="77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EC975F-1442-0866-990D-82B38AC4230F}"/>
              </a:ext>
            </a:extLst>
          </p:cNvPr>
          <p:cNvSpPr txBox="1"/>
          <p:nvPr/>
        </p:nvSpPr>
        <p:spPr>
          <a:xfrm>
            <a:off x="731520" y="5501393"/>
            <a:ext cx="11338560" cy="369332"/>
          </a:xfrm>
          <a:prstGeom prst="rect">
            <a:avLst/>
          </a:prstGeom>
          <a:noFill/>
          <a:effectLst>
            <a:glow rad="1017574">
              <a:schemeClr val="accent1">
                <a:alpha val="40000"/>
              </a:schemeClr>
            </a:glow>
            <a:reflection endPos="0" dir="5400000" sy="-100000" algn="bl" rotWithShape="0"/>
          </a:effectLst>
          <a:scene3d>
            <a:camera prst="orthographicFront"/>
            <a:lightRig rig="threePt" dir="t"/>
          </a:scene3d>
          <a:sp3d extrusionH="76200" prstMaterial="plastic">
            <a:bevelT w="165100" h="114300" prst="coolSlant"/>
            <a:bevelB w="165100" prst="coolSlant"/>
            <a:extrusionClr>
              <a:srgbClr val="00B050"/>
            </a:extrusionClr>
          </a:sp3d>
        </p:spPr>
        <p:txBody>
          <a:bodyPr wrap="square">
            <a:spAutoFit/>
            <a:sp3d extrusionH="107950" prstMaterial="plastic">
              <a:bevelT w="120650" h="38100" prst="divot"/>
              <a:bevelB w="82550" h="38100" prst="coolSlant"/>
            </a:sp3d>
          </a:bodyPr>
          <a:lstStyle/>
          <a:p>
            <a:r>
              <a:rPr lang="en-US" sz="1800" b="0" i="0" u="none" strike="noStrike" dirty="0">
                <a:solidFill>
                  <a:srgbClr val="009688"/>
                </a:solidFill>
                <a:effectLst>
                  <a:reflection blurRad="1100315" stA="45000" endPos="65000" dist="50800" dir="5400000" sy="-100000" algn="bl" rotWithShape="0"/>
                </a:effectLst>
                <a:latin typeface="Britannic Bold" panose="020B0903060703020204" pitchFamily="34" charset="77"/>
                <a:ea typeface="Brush Script MT" panose="03060802040406070304" pitchFamily="66" charset="-122"/>
                <a:cs typeface="Brush Script MT" panose="03060802040406070304" pitchFamily="66" charset="-122"/>
              </a:rPr>
              <a:t>RAN4#116bis, Oct.13-17,2025, Prague, Czech Republic</a:t>
            </a:r>
            <a:endParaRPr sz="1800" dirty="0">
              <a:solidFill>
                <a:srgbClr val="009688"/>
              </a:solidFill>
              <a:effectLst>
                <a:reflection blurRad="1100315" stA="45000" endPos="65000" dist="50800" dir="5400000" sy="-100000" algn="bl" rotWithShape="0"/>
              </a:effectLst>
              <a:latin typeface="Britannic Bold" panose="020B0903060703020204" pitchFamily="34" charset="77"/>
              <a:ea typeface="Brush Script MT" panose="03060802040406070304" pitchFamily="66" charset="-122"/>
              <a:cs typeface="Brush Script MT" panose="03060802040406070304" pitchFamily="66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9725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infopath/2007/PartnerControls"/>
    <ds:schemaRef ds:uri="a915fe38-2618-47b6-8303-829fb71466d5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23d77754-4ccc-4c57-9291-cab09e81894a"/>
    <ds:schemaRef ds:uri="http://schemas.openxmlformats.org/package/2006/metadata/core-properties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558931</TotalTime>
  <Words>2998</Words>
  <Application>Microsoft Macintosh PowerPoint</Application>
  <PresentationFormat>Widescreen</PresentationFormat>
  <Paragraphs>408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微软雅黑</vt:lpstr>
      <vt:lpstr>Arial</vt:lpstr>
      <vt:lpstr>Arial Black</vt:lpstr>
      <vt:lpstr>Britannic Bold</vt:lpstr>
      <vt:lpstr>Calibri</vt:lpstr>
      <vt:lpstr>Times New Roman</vt:lpstr>
      <vt:lpstr>3gpp</vt:lpstr>
      <vt:lpstr>Monday</vt:lpstr>
      <vt:lpstr>Tuesday</vt:lpstr>
      <vt:lpstr>Wednesday</vt:lpstr>
      <vt:lpstr>Thursday</vt:lpstr>
      <vt:lpstr>Friday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4119</cp:revision>
  <cp:lastPrinted>2016-09-15T08:31:35Z</cp:lastPrinted>
  <dcterms:created xsi:type="dcterms:W3CDTF">2009-11-27T05:15:11Z</dcterms:created>
  <dcterms:modified xsi:type="dcterms:W3CDTF">2025-10-13T05:53:52Z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