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0"/>
  </p:notesMasterIdLst>
  <p:handoutMasterIdLst>
    <p:handoutMasterId r:id="rId11"/>
  </p:handoutMasterIdLst>
  <p:sldIdLst>
    <p:sldId id="1033" r:id="rId5"/>
    <p:sldId id="1034" r:id="rId6"/>
    <p:sldId id="1035" r:id="rId7"/>
    <p:sldId id="1036" r:id="rId8"/>
    <p:sldId id="1037" r:id="rId9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BD71"/>
    <a:srgbClr val="FF3300"/>
    <a:srgbClr val="1E9657"/>
    <a:srgbClr val="000000"/>
    <a:srgbClr val="B1D254"/>
    <a:srgbClr val="D1DAE9"/>
    <a:srgbClr val="F0F3F8"/>
    <a:srgbClr val="0000FF"/>
    <a:srgbClr val="FFFFFF"/>
    <a:srgbClr val="72A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66" autoAdjust="0"/>
    <p:restoredTop sz="91370" autoAdjust="0"/>
  </p:normalViewPr>
  <p:slideViewPr>
    <p:cSldViewPr snapToGrid="0">
      <p:cViewPr varScale="1">
        <p:scale>
          <a:sx n="116" d="100"/>
          <a:sy n="116" d="100"/>
        </p:scale>
        <p:origin x="1264" y="1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747" y="-222024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922906"/>
              </p:ext>
            </p:extLst>
          </p:nvPr>
        </p:nvGraphicFramePr>
        <p:xfrm>
          <a:off x="339438" y="689513"/>
          <a:ext cx="11596307" cy="6501286"/>
        </p:xfrm>
        <a:graphic>
          <a:graphicData uri="http://schemas.openxmlformats.org/drawingml/2006/table">
            <a:tbl>
              <a:tblPr/>
              <a:tblGrid>
                <a:gridCol w="836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4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6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03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9:00-10:00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 Incoming LS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 6G SI general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</a:t>
                      </a:r>
                      <a:r>
                        <a:rPr kumimoji="0" lang="zh-CN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System Parameter(23)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NonCol_intraB_ENDC_NR_CA_Ph2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NR_LBCA_Sw_RRM (27)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Rel-19 Demod_Part 1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OTA Ad-hoc: (10:00-11:00)</a:t>
                      </a:r>
                      <a:endParaRPr kumimoji="0" lang="en-US" altLang="zh-CN" sz="800" b="1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TRP_TRS_MIMO_OTA_Ph3 &amp; [228]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NR_UE_OTA_Enh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Ruixin Wang (vivo)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6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56735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System Parameter(23)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----12:00---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BS RF and co-existence(11)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NR_LBCA_Sw_RRM (27)  Cont.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NR_RRM_Ph5_Part2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NR_RRM_Ph5_Part1 (28)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Rel-19 Demod_Part 1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Rel-19 Demod Part 2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NR_IoT_NTN_req_test_enh-Perf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NR_NTN_Ku_bands-Perf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IoT_NTN_TDD-Perf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Rel-19 Demod Part 3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Ku band maint (11:00 – 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Ku_band_Maint, chaired by Moray (Eutelsat)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Rel-19 A-IoT  (12:00 –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A-IoT BS/CW conf, chaired by Lin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A-IoT device demod/RRM, chaired by Jingjing (CMCC)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1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General RF and UE RF(18)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---16:00---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Spectrum(19)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NR_MIMO_Ph5_RRM_Part1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NR_MIMO_Ph5_RRM_Part2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NR_ATG_enh_RRM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Rel-19 Demod Part 3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(SBFD, 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Rel-19 RRM perf Part 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NR_duplex_evo-Perf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Rel-19 BS conf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BS conformance SBFD chaired by Shubbham Bhargava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 Ad-hoc: (15:30-16:30)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35348"/>
                  </a:ext>
                </a:extLst>
              </a:tr>
              <a:tr h="348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Spectrum(19)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NR_demod_Ph6_Ph5 (30)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Rel-19 RRM perf Part 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NR_NTN_Ku_bands-Perf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IoT_NTN_TDD-Perf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AI, Chaired by Jackson (Samsung)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18:00-18:45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NR_ENDC_RF_Ph4_Demod_6Rx, Chaired by Tricia Li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18:45-19:30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NonCol_intraB_ENDC_NR_CA_Ph2_demod, Chaired by Kazuyoshi Uesaka (E///)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NR_BS_RF_Part1_SE_TRP (focus on SE Core extenstion)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Michal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[206][207] NR_MIMO_Ph5_RRM,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306081"/>
              </p:ext>
            </p:extLst>
          </p:nvPr>
        </p:nvGraphicFramePr>
        <p:xfrm>
          <a:off x="251209" y="1410676"/>
          <a:ext cx="11353430" cy="5543118"/>
        </p:xfrm>
        <a:graphic>
          <a:graphicData uri="http://schemas.openxmlformats.org/drawingml/2006/table">
            <a:tbl>
              <a:tblPr/>
              <a:tblGrid>
                <a:gridCol w="799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---10:00---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RAN4 operation efficiency(14)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TRP_TRS_MIMO_OTA_Ph3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NR_UE_OTA_Enh (10)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Rel-19 RRM perf Part 3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8:30-9:30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[213] NR_XR_Ph3_RRM, Chaired by Rafael Paiva (Nokia)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9:30-10:30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NR_LPWUS_RRM,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lang="en-US" altLang="zh-CN" sz="800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Xusheng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(vivo)</a:t>
                      </a:r>
                    </a:p>
                    <a:p>
                      <a:pPr fontAlgn="t"/>
                      <a:endParaRPr lang="zh-CN" altLang="zh-CN" sz="800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  <a:endParaRPr kumimoji="0" lang="zh-CN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516519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RAN4 operation efficiency(14)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---not later than 11:30am---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6G RRM(16)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NR_ENDC_RF_Ph4_Demod_6Rx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NonCol_intraB_ENDC_NR_CA_Ph2_demod (5)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Ambient IoT performance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A-IoT BS_CW_conformance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A-IoT_device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Rel-19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 including CoLo/Coex simplification,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Bing (Ericsson)  (11:00 – 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SBFD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NR_duplex_evo_Maintenance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Xiang (Huawei)  (12:00 –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14:30-16:30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Spectrum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sharing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Sensing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NR_MIMO_Ph6_RRM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NR_AIML_Mob_RRM (40)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 conformance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Rel-19_BS_SAN_conformance_Part1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finished</a:t>
                      </a: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no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later</a:t>
                      </a: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than</a:t>
                      </a: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15:30</a:t>
                      </a: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NR_IoT_NTN_req_test_enh-Perf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Rel-19_BS_SAN_conformance_Part2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NR_NTN_Ku_bands-Perf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IoT_NTN_TDD-Perf</a:t>
                      </a:r>
                      <a:endParaRPr kumimoji="0" lang="nn-NO" altLang="zh-CN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Adhoc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Outdoor A-IoT study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Study of A-IoT for outdoor, Chaired by JungGeun Chi (LGE) 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A-IoT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A-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Ziwei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(CMCC</a:t>
                      </a:r>
                      <a:r>
                        <a:rPr kumimoji="0" lang="en-US" altLang="zh-CN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  (15:30 – 16:30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Break</a:t>
                      </a: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311092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and OTA (14)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NR_XR_Ph3_RRM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response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 broadcast on GSO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5G_broadcast_GSO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BS RF and co-existence, Chaired by Dominique (Ericsson)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6G General RF and UE RF, Chaired by Toni (Qualcomm)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202]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NR_LBCA_Sw_RRM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Jerry Cui (Apple)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[311][312][328] Rel-19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[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Yunchan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Alex, Kazuyoshi]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27443"/>
              </p:ext>
            </p:extLst>
          </p:nvPr>
        </p:nvGraphicFramePr>
        <p:xfrm>
          <a:off x="279896" y="986109"/>
          <a:ext cx="11510452" cy="5488983"/>
        </p:xfrm>
        <a:graphic>
          <a:graphicData uri="http://schemas.openxmlformats.org/drawingml/2006/table">
            <a:tbl>
              <a:tblPr/>
              <a:tblGrid>
                <a:gridCol w="935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1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(65)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---9:30am--------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HPUE_NR_bands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HPUE_Basket_CADC_SUL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(CA_n5-n8 related RRM impacts)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Netw_Energy_NR_enh_RRM_Part1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Netw_Energy_NR_enh_RRM_Part2 (21)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NR_BS_RF_Part1_SE_TRP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NR_BS_RF_Part2_EIIRP_OTA (13)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(8:30-9:30)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System Parameter, Chaired by Leo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NTN 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(9:30-10:30)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Andjela (Iridium)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0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54715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(65)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LTE_terr_bcast_Ph2_demod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NR_LPWUS_demod (10)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NR_IoT_NTN_Ph2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General aspects, IoT NTN PC1.5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NR_IoT_NTN_Ph2_Part2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HD-FDD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[211][212] NR_Mob_Ph4_RRM, Chaired by Jani-Pekka (N</a:t>
                      </a:r>
                      <a:r>
                        <a:rPr lang="en-US" altLang="zh-CN" sz="800" b="0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okia</a:t>
                      </a:r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----15:30----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R20 NR_AIML_air_Ph2 (32)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NR_RRM_R19_Others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CA_n5-n8 related RRM impacts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NR_Mob_Ph4_RRM_Part1 (35)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NR_Mob_Ph4_RRM_Part2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UE RF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NR_UE_RF_Ph5_Part2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NR_UE_RF_Ph5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BS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Demod</a:t>
                      </a:r>
                      <a:r>
                        <a:rPr lang="en-US" altLang="zh-CN" sz="8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14:30-15:30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lang="en-US" altLang="zh-CN" sz="800" b="1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NR_demod_Ph6_Ph5, Chaired by Jingzhou Wu (CTC)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4.9 GHz TDD 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15:30-16:30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NR_TDD_4.9GHz_band, Chaired by Masashi (Fujitsu)</a:t>
                      </a: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1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pt-B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68582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6G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NR_LPWUS_RRM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BS RF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 (14)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NR_low_band_CA_switching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NR_less_than_5MHz_RedCap_UERF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(17:00~18:30):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System Parameter, Chaired by Leo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sngStrike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[204][205] NR_RRM_Ph5, Chaired by Ming Li (E///)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 hoc 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(Minutes to be treated in Main session)</a:t>
                      </a:r>
                      <a:r>
                        <a:rPr lang="en-US" altLang="zh-CN" sz="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testability and OTA, 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[309][310][327]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RRM, Chaired by [Prashant, Hsuanli,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Lingyu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(18:30-19:30)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6G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Hannu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192" y="-83247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560544"/>
              </p:ext>
            </p:extLst>
          </p:nvPr>
        </p:nvGraphicFramePr>
        <p:xfrm>
          <a:off x="401652" y="744794"/>
          <a:ext cx="11318156" cy="5483286"/>
        </p:xfrm>
        <a:graphic>
          <a:graphicData uri="http://schemas.openxmlformats.org/drawingml/2006/table">
            <a:tbl>
              <a:tblPr/>
              <a:tblGrid>
                <a:gridCol w="874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NR_Baskets_Part_1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NR_Baskets_Part_2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NR_LBCA_Sw_enh_RRM (12)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NR_RRM_Ph6 (14)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NR_UAV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---no earlier than 9:00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NR_TDD_4.9GHz_band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8:30-9:30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[219] </a:t>
                      </a:r>
                      <a:r>
                        <a:rPr lang="en-US" altLang="zh-CN" sz="800" b="0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NR_MIMO_demod</a:t>
                      </a:r>
                      <a:r>
                        <a:rPr lang="en-US" altLang="zh-CN" sz="800" b="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, Chaired by Lili Wang (Samsung)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fontAlgn="t"/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9:30-10:30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NR_LPWUS_demod, Chaired by Jahidur Rahman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18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NR_Baskets_Part_1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NR_Baskets_Part_2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R19_UERF_maintenance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NR_ATG_enh_demod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NR_MIMO_demod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Core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10:30-11:30 (Starts from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</a:t>
                      </a:r>
                      <a:r>
                        <a:rPr kumimoji="0" lang="nn-NO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NR_AIML_Mob_RRM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Qiuge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Guo (OPPO)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sng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(12:00-13:00)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testability and OTA, Chaired by Ruixin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11:30-13:00</a:t>
                      </a:r>
                      <a:endParaRPr kumimoji="0" lang="fr-FR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[204][205] NR_RRM_Ph5, Chaired by Ming Li (E///)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[114]R19_UERF_maintenance_Part1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[115]R19_UERF_maintenance_Part2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open issues: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RRM, OTA and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topics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Core Maintenance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Ku_band_Maintenance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A-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Rel-20 BSRF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Torbjorn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 Rel-20 TBD (15:30 – 16:30)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9859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R20 NR_AIML_air_Ph2 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open issues: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topics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Study on outdoor A-IoT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A-IoT for outdoor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Overflow/Return to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(17:00-18:15)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105]6G RRM, Chaired by Jerry (Apple)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34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R20 NR_AIML_air_Ph2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[208][209] Netw_Energy_NR_enh_RRM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Rel-20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NR_IoT_NTN_Ph2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NR_IoT_NTN_Ph2_Part2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Tank (CHTTL) and Jeffery (MTK)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(18:15-19:00)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Spectrum, Chaired by Johannes (Nokia)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954206"/>
              </p:ext>
            </p:extLst>
          </p:nvPr>
        </p:nvGraphicFramePr>
        <p:xfrm>
          <a:off x="239391" y="1416731"/>
          <a:ext cx="11657335" cy="3538868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5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R19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----no later than 9:30---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R19/20 AI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AI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134724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system parameters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general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BS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---12:00---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</a:t>
                      </a:r>
                      <a:r>
                        <a:rPr lang="en-US" altLang="zh-CN" sz="8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testability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(OTA topics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spectrum sharing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sensing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operation efficiency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4323F28-A4DC-E527-4CB9-F636E4132C23}"/>
              </a:ext>
            </a:extLst>
          </p:cNvPr>
          <p:cNvSpPr txBox="1"/>
          <p:nvPr/>
        </p:nvSpPr>
        <p:spPr>
          <a:xfrm>
            <a:off x="239391" y="5204147"/>
            <a:ext cx="108823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Note: Depending on the progress and the need, the session chair(s) may introduce additional morning AH sessions, starting no earlier than 8 am.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23d77754-4ccc-4c57-9291-cab09e81894a"/>
    <ds:schemaRef ds:uri="a915fe38-2618-47b6-8303-829fb71466d5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554892</TotalTime>
  <Words>2936</Words>
  <Application>Microsoft Macintosh PowerPoint</Application>
  <PresentationFormat>Widescreen</PresentationFormat>
  <Paragraphs>407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微软雅黑</vt:lpstr>
      <vt:lpstr>Arial</vt:lpstr>
      <vt:lpstr>Arial Black</vt:lpstr>
      <vt:lpstr>Calibri</vt:lpstr>
      <vt:lpstr>Times New Roman</vt:lpstr>
      <vt:lpstr>3gpp</vt:lpstr>
      <vt:lpstr>Monday</vt:lpstr>
      <vt:lpstr>Tuesday</vt:lpstr>
      <vt:lpstr>Wednesday</vt:lpstr>
      <vt:lpstr>Thursday</vt:lpstr>
      <vt:lpstr>Friday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RAN4#116bis meeting schedule</dc:title>
  <dc:creator>Administrator</dc:creator>
  <cp:keywords>CTPClassification=CTP_NT</cp:keywords>
  <cp:lastModifiedBy>Yang Tang</cp:lastModifiedBy>
  <cp:revision>4107</cp:revision>
  <cp:lastPrinted>2016-09-15T08:31:35Z</cp:lastPrinted>
  <dcterms:created xsi:type="dcterms:W3CDTF">2009-11-27T05:15:11Z</dcterms:created>
  <dcterms:modified xsi:type="dcterms:W3CDTF">2025-10-10T02:55:34Z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1744642617</vt:lpwstr>
  </property>
</Properties>
</file>