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63" r:id="rId4"/>
    <p:sldId id="265"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57" d="100"/>
          <a:sy n="57" d="100"/>
        </p:scale>
        <p:origin x="66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6CEAA4-BCEC-41A0-8FB0-7142A769CC1D}" type="datetimeFigureOut">
              <a:rPr lang="en-GB" smtClean="0"/>
              <a:t>12/08/2025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53CF6A-7C46-4DF0-9B0B-D692A0448EB2}" type="slidenum">
              <a:rPr lang="en-GB" smtClean="0"/>
              <a:t>‹#›</a:t>
            </a:fld>
            <a:endParaRPr lang="en-GB"/>
          </a:p>
        </p:txBody>
      </p:sp>
    </p:spTree>
    <p:extLst>
      <p:ext uri="{BB962C8B-B14F-4D97-AF65-F5344CB8AC3E}">
        <p14:creationId xmlns:p14="http://schemas.microsoft.com/office/powerpoint/2010/main" val="31457177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D53CF6A-7C46-4DF0-9B0B-D692A0448EB2}" type="slidenum">
              <a:rPr lang="en-GB" smtClean="0"/>
              <a:t>2</a:t>
            </a:fld>
            <a:endParaRPr lang="en-GB"/>
          </a:p>
        </p:txBody>
      </p:sp>
    </p:spTree>
    <p:extLst>
      <p:ext uri="{BB962C8B-B14F-4D97-AF65-F5344CB8AC3E}">
        <p14:creationId xmlns:p14="http://schemas.microsoft.com/office/powerpoint/2010/main" val="1135100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CE386-E60C-241B-1523-47AD6FAF39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15A846A-5853-1B76-7DE2-E7C35CFD0A2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1C7A050-654F-99CE-C5B3-C3BA486B2E8B}"/>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5" name="Footer Placeholder 4">
            <a:extLst>
              <a:ext uri="{FF2B5EF4-FFF2-40B4-BE49-F238E27FC236}">
                <a16:creationId xmlns:a16="http://schemas.microsoft.com/office/drawing/2014/main" id="{55B8AD4B-EEBF-1DB4-A993-F66D9DC304E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C655710D-BD9A-1D5A-B541-9DF7D28C3532}"/>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86325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671B0-0FCD-7206-5C03-11E3125D7E1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E4EB948-2623-F8B8-FF28-5F2B7678148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2706B0-F9C3-8EFC-7D41-7651E36CAE92}"/>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5" name="Footer Placeholder 4">
            <a:extLst>
              <a:ext uri="{FF2B5EF4-FFF2-40B4-BE49-F238E27FC236}">
                <a16:creationId xmlns:a16="http://schemas.microsoft.com/office/drawing/2014/main" id="{153642C5-A477-69A4-CA75-9BB04EA36AB2}"/>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2CB1DA23-EDAD-3929-CB8C-E2365B75E8C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067277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B25EF9B-55AA-F7B4-CAAF-AFFE2BDCA1C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7945E3-FD96-847E-C81B-FFF901E6AA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D57451-A6CC-5218-76A8-3876AEABA7BA}"/>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5" name="Footer Placeholder 4">
            <a:extLst>
              <a:ext uri="{FF2B5EF4-FFF2-40B4-BE49-F238E27FC236}">
                <a16:creationId xmlns:a16="http://schemas.microsoft.com/office/drawing/2014/main" id="{EDE14AFE-F94D-5B9C-47BE-8FB08E96471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E434533C-5B8E-54B5-2AF8-A038E936EEAF}"/>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7861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E56B4-E600-460F-4044-BB61E12946B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E162E1-1F2D-EFFD-B48F-6624A88D81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49E0ABA-1C41-33A1-259F-F457A8CC9DF7}"/>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5" name="Footer Placeholder 4">
            <a:extLst>
              <a:ext uri="{FF2B5EF4-FFF2-40B4-BE49-F238E27FC236}">
                <a16:creationId xmlns:a16="http://schemas.microsoft.com/office/drawing/2014/main" id="{870CE5BD-C740-1173-69B8-060C06FA475D}"/>
              </a:ext>
            </a:extLst>
          </p:cNvPr>
          <p:cNvSpPr>
            <a:spLocks noGrp="1"/>
          </p:cNvSpPr>
          <p:nvPr>
            <p:ph type="ftr" sz="quarter" idx="11"/>
          </p:nvPr>
        </p:nvSpPr>
        <p:spPr>
          <a:xfrm>
            <a:off x="4038600" y="6356350"/>
            <a:ext cx="4114800" cy="365125"/>
          </a:xfrm>
          <a:prstGeom prst="rect">
            <a:avLst/>
          </a:prstGeom>
        </p:spPr>
        <p:txBody>
          <a:bodyPr/>
          <a:lstStyle/>
          <a:p>
            <a:endParaRPr lang="en-GB" dirty="0"/>
          </a:p>
        </p:txBody>
      </p:sp>
      <p:sp>
        <p:nvSpPr>
          <p:cNvPr id="6" name="Slide Number Placeholder 5">
            <a:extLst>
              <a:ext uri="{FF2B5EF4-FFF2-40B4-BE49-F238E27FC236}">
                <a16:creationId xmlns:a16="http://schemas.microsoft.com/office/drawing/2014/main" id="{DEBA283B-8717-E49D-F66E-791BC2D3D95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4844115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096ED-98A7-FBA9-8C80-88DCA96A81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486526C-A2F9-7C15-500E-CAFEBE4A22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A8268DE-B396-514E-48D1-B6FF37027BF1}"/>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5" name="Footer Placeholder 4">
            <a:extLst>
              <a:ext uri="{FF2B5EF4-FFF2-40B4-BE49-F238E27FC236}">
                <a16:creationId xmlns:a16="http://schemas.microsoft.com/office/drawing/2014/main" id="{269AA20D-75A1-691A-6BF7-CE58484A561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6" name="Slide Number Placeholder 5">
            <a:extLst>
              <a:ext uri="{FF2B5EF4-FFF2-40B4-BE49-F238E27FC236}">
                <a16:creationId xmlns:a16="http://schemas.microsoft.com/office/drawing/2014/main" id="{48F1C9C4-2384-C922-244C-4B73521AD61B}"/>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473801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6DAE4-B6DC-3005-A174-97F2696922A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F0D2087-599C-2EFA-8B91-5577C60B0D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3E66F44-9C4C-5B0F-F39C-1C71F778FB4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3BDEC09-69A1-40F4-2661-196B8D401F00}"/>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6" name="Footer Placeholder 5">
            <a:extLst>
              <a:ext uri="{FF2B5EF4-FFF2-40B4-BE49-F238E27FC236}">
                <a16:creationId xmlns:a16="http://schemas.microsoft.com/office/drawing/2014/main" id="{624CE260-0AAA-3C7E-38C7-F42B590517A3}"/>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45F065F6-6A63-3821-7295-451E594374B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556998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0B9A2-AF37-F5F1-A5BD-B33707C9299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0175178-DFC4-51C0-BE21-1114C81CBD1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1B995A-33E8-8AE4-13C2-E8687FBC722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4287C90-4D30-D26C-23BF-624E6F86F8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7BC418-E2C5-0F74-800F-C27B16415F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8CB4E0E-DDD0-DC1C-CAF5-C541DEBC85AE}"/>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8" name="Footer Placeholder 7">
            <a:extLst>
              <a:ext uri="{FF2B5EF4-FFF2-40B4-BE49-F238E27FC236}">
                <a16:creationId xmlns:a16="http://schemas.microsoft.com/office/drawing/2014/main" id="{1733ED44-4F18-55C9-5050-F8F78B47F289}"/>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9" name="Slide Number Placeholder 8">
            <a:extLst>
              <a:ext uri="{FF2B5EF4-FFF2-40B4-BE49-F238E27FC236}">
                <a16:creationId xmlns:a16="http://schemas.microsoft.com/office/drawing/2014/main" id="{52B7AF51-BB02-369A-E320-813D0140261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88781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857BB-2624-09C2-4B44-9BC5F5CB7AF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49BA819-8C5E-7DF3-F0F2-42F552F1894C}"/>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4" name="Footer Placeholder 3">
            <a:extLst>
              <a:ext uri="{FF2B5EF4-FFF2-40B4-BE49-F238E27FC236}">
                <a16:creationId xmlns:a16="http://schemas.microsoft.com/office/drawing/2014/main" id="{195AC5CA-C186-F5FA-8E07-65169C743DB6}"/>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5" name="Slide Number Placeholder 4">
            <a:extLst>
              <a:ext uri="{FF2B5EF4-FFF2-40B4-BE49-F238E27FC236}">
                <a16:creationId xmlns:a16="http://schemas.microsoft.com/office/drawing/2014/main" id="{070C9873-A9B7-B610-D4CE-2D449E22D986}"/>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3685074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A6E3607-AD27-7F38-BA6D-D3A332F74C34}"/>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3" name="Footer Placeholder 2">
            <a:extLst>
              <a:ext uri="{FF2B5EF4-FFF2-40B4-BE49-F238E27FC236}">
                <a16:creationId xmlns:a16="http://schemas.microsoft.com/office/drawing/2014/main" id="{031B2877-087F-FE8A-CA33-594C8FA303D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4" name="Slide Number Placeholder 3">
            <a:extLst>
              <a:ext uri="{FF2B5EF4-FFF2-40B4-BE49-F238E27FC236}">
                <a16:creationId xmlns:a16="http://schemas.microsoft.com/office/drawing/2014/main" id="{F248E7E6-B719-35BC-A645-BF53991FB748}"/>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63090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69F0E4-7848-1FA1-0D76-FE99C3223CB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ED1D116C-08F0-CE40-12C3-036536B1E2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5B25FCD-22A4-0991-DB36-FC49102AEA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C9D650-2D1F-0254-D4AD-5EB5E71357A1}"/>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6" name="Footer Placeholder 5">
            <a:extLst>
              <a:ext uri="{FF2B5EF4-FFF2-40B4-BE49-F238E27FC236}">
                <a16:creationId xmlns:a16="http://schemas.microsoft.com/office/drawing/2014/main" id="{3AFFE94E-E886-987F-060D-35C796732DB5}"/>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A48A97E3-8BED-8F33-B374-870552096443}"/>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26615467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A978D-D02B-30D8-F94B-42457FB848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686A8A1-D0F3-88B8-2248-F1843B2CC2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88768FF-7876-60E8-AC91-A25FC17CE0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DF7DB8A-5D7A-2386-CEC8-ECEF6E2A485E}"/>
              </a:ext>
            </a:extLst>
          </p:cNvPr>
          <p:cNvSpPr>
            <a:spLocks noGrp="1"/>
          </p:cNvSpPr>
          <p:nvPr>
            <p:ph type="dt" sz="half" idx="10"/>
          </p:nvPr>
        </p:nvSpPr>
        <p:spPr/>
        <p:txBody>
          <a:bodyPr/>
          <a:lstStyle/>
          <a:p>
            <a:fld id="{26C4627B-12BE-453E-B5A4-FF83EA9D1B5E}" type="datetimeFigureOut">
              <a:rPr lang="en-GB" smtClean="0"/>
              <a:t>12/08/2025</a:t>
            </a:fld>
            <a:endParaRPr lang="en-GB"/>
          </a:p>
        </p:txBody>
      </p:sp>
      <p:sp>
        <p:nvSpPr>
          <p:cNvPr id="6" name="Footer Placeholder 5">
            <a:extLst>
              <a:ext uri="{FF2B5EF4-FFF2-40B4-BE49-F238E27FC236}">
                <a16:creationId xmlns:a16="http://schemas.microsoft.com/office/drawing/2014/main" id="{628E17E2-BEDF-C0AA-9967-233596500AF4}"/>
              </a:ext>
            </a:extLst>
          </p:cNvPr>
          <p:cNvSpPr>
            <a:spLocks noGrp="1"/>
          </p:cNvSpPr>
          <p:nvPr>
            <p:ph type="ftr" sz="quarter" idx="11"/>
          </p:nvPr>
        </p:nvSpPr>
        <p:spPr>
          <a:xfrm>
            <a:off x="4038600" y="6356350"/>
            <a:ext cx="4114800" cy="365125"/>
          </a:xfrm>
          <a:prstGeom prst="rect">
            <a:avLst/>
          </a:prstGeom>
        </p:spPr>
        <p:txBody>
          <a:bodyPr/>
          <a:lstStyle/>
          <a:p>
            <a:endParaRPr lang="en-GB"/>
          </a:p>
        </p:txBody>
      </p:sp>
      <p:sp>
        <p:nvSpPr>
          <p:cNvPr id="7" name="Slide Number Placeholder 6">
            <a:extLst>
              <a:ext uri="{FF2B5EF4-FFF2-40B4-BE49-F238E27FC236}">
                <a16:creationId xmlns:a16="http://schemas.microsoft.com/office/drawing/2014/main" id="{0D47E1BC-82D0-A15B-44A3-11676217D629}"/>
              </a:ext>
            </a:extLst>
          </p:cNvPr>
          <p:cNvSpPr>
            <a:spLocks noGrp="1"/>
          </p:cNvSpPr>
          <p:nvPr>
            <p:ph type="sldNum" sz="quarter" idx="12"/>
          </p:nvPr>
        </p:nvSpPr>
        <p:spPr/>
        <p:txBody>
          <a:bodyPr/>
          <a:lstStyle/>
          <a:p>
            <a:fld id="{F4340627-A400-4D3C-9035-7CDBC43D2424}" type="slidenum">
              <a:rPr lang="en-GB" smtClean="0"/>
              <a:t>‹#›</a:t>
            </a:fld>
            <a:endParaRPr lang="en-GB"/>
          </a:p>
        </p:txBody>
      </p:sp>
    </p:spTree>
    <p:extLst>
      <p:ext uri="{BB962C8B-B14F-4D97-AF65-F5344CB8AC3E}">
        <p14:creationId xmlns:p14="http://schemas.microsoft.com/office/powerpoint/2010/main" val="1634493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CA6B1C-D188-0694-B311-67AF439CFA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1C76051-1F3B-4C4D-9E3F-8F704D8285D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09BFCCE-843B-DA8D-AE3B-AEA0A66ABC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4627B-12BE-453E-B5A4-FF83EA9D1B5E}" type="datetimeFigureOut">
              <a:rPr lang="en-GB" smtClean="0"/>
              <a:t>12/08/2025</a:t>
            </a:fld>
            <a:endParaRPr lang="en-GB"/>
          </a:p>
        </p:txBody>
      </p:sp>
      <p:sp>
        <p:nvSpPr>
          <p:cNvPr id="6" name="Slide Number Placeholder 5">
            <a:extLst>
              <a:ext uri="{FF2B5EF4-FFF2-40B4-BE49-F238E27FC236}">
                <a16:creationId xmlns:a16="http://schemas.microsoft.com/office/drawing/2014/main" id="{2B235088-0035-D8D6-3496-08A18D7C124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340627-A400-4D3C-9035-7CDBC43D2424}" type="slidenum">
              <a:rPr lang="en-GB" smtClean="0"/>
              <a:t>‹#›</a:t>
            </a:fld>
            <a:endParaRPr lang="en-GB"/>
          </a:p>
        </p:txBody>
      </p:sp>
      <p:sp>
        <p:nvSpPr>
          <p:cNvPr id="7" name="Footer Placeholder 6">
            <a:extLst>
              <a:ext uri="{FF2B5EF4-FFF2-40B4-BE49-F238E27FC236}">
                <a16:creationId xmlns:a16="http://schemas.microsoft.com/office/drawing/2014/main" id="{3748DAB4-7E88-1090-69B4-84ED3A1F16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Tree>
    <p:extLst>
      <p:ext uri="{BB962C8B-B14F-4D97-AF65-F5344CB8AC3E}">
        <p14:creationId xmlns:p14="http://schemas.microsoft.com/office/powerpoint/2010/main" val="19120937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947F34-C6EE-3EFD-2CC1-C66688806684}"/>
              </a:ext>
            </a:extLst>
          </p:cNvPr>
          <p:cNvSpPr>
            <a:spLocks noGrp="1"/>
          </p:cNvSpPr>
          <p:nvPr>
            <p:ph type="ctrTitle"/>
          </p:nvPr>
        </p:nvSpPr>
        <p:spPr>
          <a:xfrm>
            <a:off x="849086" y="1122363"/>
            <a:ext cx="10149840" cy="2387600"/>
          </a:xfrm>
        </p:spPr>
        <p:txBody>
          <a:bodyPr>
            <a:normAutofit/>
          </a:bodyPr>
          <a:lstStyle/>
          <a:p>
            <a:r>
              <a:rPr lang="en-US" sz="4000" b="1" dirty="0"/>
              <a:t>Motivation for Fragmented Carrier WI</a:t>
            </a:r>
            <a:r>
              <a:rPr lang="en-US" sz="4000" b="1" dirty="0">
                <a:solidFill>
                  <a:srgbClr val="FF0000"/>
                </a:solidFill>
              </a:rPr>
              <a:t> </a:t>
            </a:r>
            <a:r>
              <a:rPr lang="en-US" sz="4000" b="1" dirty="0"/>
              <a:t>in Rel-20</a:t>
            </a:r>
            <a:endParaRPr lang="en-GB" sz="4000" b="1" dirty="0"/>
          </a:p>
        </p:txBody>
      </p:sp>
      <p:sp>
        <p:nvSpPr>
          <p:cNvPr id="4" name="Text Placeholder 3">
            <a:extLst>
              <a:ext uri="{FF2B5EF4-FFF2-40B4-BE49-F238E27FC236}">
                <a16:creationId xmlns:a16="http://schemas.microsoft.com/office/drawing/2014/main" id="{231D8916-6EA1-50FB-E291-44A278EF0ACA}"/>
              </a:ext>
            </a:extLst>
          </p:cNvPr>
          <p:cNvSpPr txBox="1">
            <a:spLocks/>
          </p:cNvSpPr>
          <p:nvPr/>
        </p:nvSpPr>
        <p:spPr>
          <a:xfrm>
            <a:off x="650288" y="433895"/>
            <a:ext cx="6572784" cy="76324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3GPP TSG RAN WG4 Meeting #116</a:t>
            </a:r>
          </a:p>
          <a:p>
            <a:r>
              <a:rPr lang="en-CA" dirty="0">
                <a:solidFill>
                  <a:schemeClr val="tx1"/>
                </a:solidFill>
              </a:rPr>
              <a:t>Bengaluru, India, August 25 </a:t>
            </a:r>
            <a:r>
              <a:rPr lang="it-IT" dirty="0">
                <a:solidFill>
                  <a:schemeClr val="tx1"/>
                </a:solidFill>
              </a:rPr>
              <a:t>- 29, 2025</a:t>
            </a:r>
          </a:p>
        </p:txBody>
      </p:sp>
      <p:sp>
        <p:nvSpPr>
          <p:cNvPr id="5" name="Text Placeholder 3">
            <a:extLst>
              <a:ext uri="{FF2B5EF4-FFF2-40B4-BE49-F238E27FC236}">
                <a16:creationId xmlns:a16="http://schemas.microsoft.com/office/drawing/2014/main" id="{370464B3-6800-451F-B0C4-68FC0CE39F5D}"/>
              </a:ext>
            </a:extLst>
          </p:cNvPr>
          <p:cNvSpPr txBox="1">
            <a:spLocks/>
          </p:cNvSpPr>
          <p:nvPr/>
        </p:nvSpPr>
        <p:spPr>
          <a:xfrm>
            <a:off x="650287" y="4155147"/>
            <a:ext cx="10837902" cy="2295530"/>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solidFill>
              </a:rPr>
              <a:t>Agenda Item 12</a:t>
            </a:r>
          </a:p>
          <a:p>
            <a:r>
              <a:rPr lang="it-IT" dirty="0">
                <a:solidFill>
                  <a:schemeClr val="tx1"/>
                </a:solidFill>
              </a:rPr>
              <a:t>Source: TELUS, Bell Mobility, Apple, </a:t>
            </a:r>
            <a:r>
              <a:rPr lang="it-IT" dirty="0" smtClean="0">
                <a:solidFill>
                  <a:schemeClr val="tx1"/>
                </a:solidFill>
              </a:rPr>
              <a:t>AT&amp;T, MediaTek</a:t>
            </a:r>
            <a:r>
              <a:rPr lang="it-IT" dirty="0">
                <a:solidFill>
                  <a:schemeClr val="tx1"/>
                </a:solidFill>
              </a:rPr>
              <a:t>, </a:t>
            </a:r>
            <a:r>
              <a:rPr lang="it-IT" dirty="0" smtClean="0">
                <a:solidFill>
                  <a:schemeClr val="tx1"/>
                </a:solidFill>
              </a:rPr>
              <a:t>T-Mobile USA</a:t>
            </a:r>
            <a:r>
              <a:rPr lang="it-IT" dirty="0">
                <a:solidFill>
                  <a:schemeClr val="tx1"/>
                </a:solidFill>
              </a:rPr>
              <a:t>, Southern Linc</a:t>
            </a:r>
            <a:r>
              <a:rPr lang="it-IT" dirty="0" smtClean="0">
                <a:solidFill>
                  <a:schemeClr val="tx1"/>
                </a:solidFill>
              </a:rPr>
              <a:t>, Telstra, Vodafone</a:t>
            </a:r>
            <a:endParaRPr lang="it-IT" dirty="0">
              <a:solidFill>
                <a:schemeClr val="tx1"/>
              </a:solidFill>
            </a:endParaRPr>
          </a:p>
        </p:txBody>
      </p:sp>
      <p:sp>
        <p:nvSpPr>
          <p:cNvPr id="3" name="Text Placeholder 3">
            <a:extLst>
              <a:ext uri="{FF2B5EF4-FFF2-40B4-BE49-F238E27FC236}">
                <a16:creationId xmlns:a16="http://schemas.microsoft.com/office/drawing/2014/main" id="{023C63C1-3E8B-0F9C-3A8E-E52ED1FCA69F}"/>
              </a:ext>
            </a:extLst>
          </p:cNvPr>
          <p:cNvSpPr txBox="1">
            <a:spLocks/>
          </p:cNvSpPr>
          <p:nvPr/>
        </p:nvSpPr>
        <p:spPr>
          <a:xfrm>
            <a:off x="10106526" y="433895"/>
            <a:ext cx="1381663" cy="441957"/>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800" kern="1200">
                <a:solidFill>
                  <a:schemeClr val="bg1"/>
                </a:solidFill>
                <a:latin typeface="+mn-lt"/>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bg1"/>
                </a:solidFill>
                <a:latin typeface="+mn-lt"/>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bg1"/>
                </a:solidFill>
                <a:latin typeface="+mn-lt"/>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1000" kern="1200">
                <a:solidFill>
                  <a:schemeClr val="bg1"/>
                </a:solidFill>
                <a:latin typeface="+mn-lt"/>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bg1"/>
                </a:solidFill>
                <a:latin typeface="+mn-lt"/>
                <a:ea typeface="Nokia Pure Text Light" panose="020B0403020202020204" pitchFamily="34" charset="0"/>
                <a:cs typeface="+mn-cs"/>
              </a:defRPr>
            </a:lvl5pPr>
            <a:lvl6pPr marL="1153800" indent="0" algn="l" defTabSz="685800" rtl="0" eaLnBrk="1" latinLnBrk="0" hangingPunct="1">
              <a:lnSpc>
                <a:spcPct val="90000"/>
              </a:lnSpc>
              <a:spcBef>
                <a:spcPts val="0"/>
              </a:spcBef>
              <a:spcAft>
                <a:spcPts val="600"/>
              </a:spcAft>
              <a:buFont typeface="Nokia Pure Text" panose="020B0503020202020204" pitchFamily="34" charset="0"/>
              <a:buNone/>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384200" indent="0" algn="l" defTabSz="685800" rtl="0" eaLnBrk="1" latinLnBrk="0" hangingPunct="1">
              <a:lnSpc>
                <a:spcPct val="9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614600" indent="0" algn="l" defTabSz="685800" rtl="0" eaLnBrk="1" latinLnBrk="0" hangingPunct="1">
              <a:lnSpc>
                <a:spcPct val="90000"/>
              </a:lnSpc>
              <a:spcBef>
                <a:spcPts val="0"/>
              </a:spcBef>
              <a:spcAft>
                <a:spcPts val="600"/>
              </a:spcAft>
              <a:buFont typeface="Arial" panose="020B0604020202020204" pitchFamily="34" charset="0"/>
              <a:buNone/>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r"/>
            <a:r>
              <a:rPr lang="en-CA" dirty="0">
                <a:solidFill>
                  <a:schemeClr val="tx1"/>
                </a:solidFill>
              </a:rPr>
              <a:t>R4-2511217</a:t>
            </a:r>
            <a:endParaRPr lang="it-IT" dirty="0">
              <a:solidFill>
                <a:schemeClr val="tx1"/>
              </a:solidFill>
            </a:endParaRPr>
          </a:p>
        </p:txBody>
      </p:sp>
    </p:spTree>
    <p:extLst>
      <p:ext uri="{BB962C8B-B14F-4D97-AF65-F5344CB8AC3E}">
        <p14:creationId xmlns:p14="http://schemas.microsoft.com/office/powerpoint/2010/main" val="3421332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773015" y="306462"/>
            <a:ext cx="10515600" cy="461547"/>
          </a:xfrm>
        </p:spPr>
        <p:txBody>
          <a:bodyPr>
            <a:noAutofit/>
          </a:bodyPr>
          <a:lstStyle/>
          <a:p>
            <a:r>
              <a:rPr lang="en-US" sz="3200" b="1" dirty="0"/>
              <a:t>Study Item status and Work Item proposal</a:t>
            </a:r>
            <a:endParaRPr lang="en-GB" sz="3200" b="1" dirty="0"/>
          </a:p>
        </p:txBody>
      </p:sp>
      <p:sp>
        <p:nvSpPr>
          <p:cNvPr id="7" name="Content Placeholder 7">
            <a:extLst>
              <a:ext uri="{FF2B5EF4-FFF2-40B4-BE49-F238E27FC236}">
                <a16:creationId xmlns:a16="http://schemas.microsoft.com/office/drawing/2014/main" id="{10E24CD7-6490-9DD1-C5E4-CAA7063C8905}"/>
              </a:ext>
            </a:extLst>
          </p:cNvPr>
          <p:cNvSpPr txBox="1">
            <a:spLocks/>
          </p:cNvSpPr>
          <p:nvPr/>
        </p:nvSpPr>
        <p:spPr>
          <a:xfrm>
            <a:off x="773015" y="1032095"/>
            <a:ext cx="10634351" cy="53958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pPr>
            <a:r>
              <a:rPr lang="en-US" sz="2400" dirty="0"/>
              <a:t>Current Status:</a:t>
            </a:r>
          </a:p>
          <a:p>
            <a:pPr lvl="1">
              <a:spcAft>
                <a:spcPts val="600"/>
              </a:spcAft>
            </a:pPr>
            <a:r>
              <a:rPr lang="en-US" sz="2000" dirty="0"/>
              <a:t>Study item on Fragmented Carrier has been completed as of June 2025 [1]</a:t>
            </a:r>
          </a:p>
          <a:p>
            <a:pPr lvl="1">
              <a:spcAft>
                <a:spcPts val="600"/>
              </a:spcAft>
            </a:pPr>
            <a:r>
              <a:rPr lang="en-US" sz="2000" dirty="0"/>
              <a:t>Conclusion of the study item is that </a:t>
            </a:r>
          </a:p>
          <a:p>
            <a:pPr lvl="2">
              <a:spcAft>
                <a:spcPts val="600"/>
              </a:spcAft>
            </a:pPr>
            <a:r>
              <a:rPr lang="en-US" dirty="0"/>
              <a:t>There are potential benefits when using fewer Rx chains than number of component carriers</a:t>
            </a:r>
          </a:p>
          <a:p>
            <a:pPr lvl="2">
              <a:spcAft>
                <a:spcPts val="600"/>
              </a:spcAft>
            </a:pPr>
            <a:r>
              <a:rPr lang="en-US" dirty="0"/>
              <a:t>It is feasible under certain conditions for a NR UE to operate one Rx RF </a:t>
            </a:r>
            <a:r>
              <a:rPr lang="en-US" dirty="0" smtClean="0"/>
              <a:t>chain to </a:t>
            </a:r>
            <a:r>
              <a:rPr lang="en-US" dirty="0"/>
              <a:t>receive two DL intra-band</a:t>
            </a:r>
            <a:r>
              <a:rPr lang="en-US" dirty="0">
                <a:solidFill>
                  <a:srgbClr val="FF0000"/>
                </a:solidFill>
              </a:rPr>
              <a:t> </a:t>
            </a:r>
            <a:r>
              <a:rPr lang="en-US" dirty="0"/>
              <a:t>non-contiguous carriers.</a:t>
            </a:r>
          </a:p>
          <a:p>
            <a:pPr lvl="1">
              <a:spcAft>
                <a:spcPts val="600"/>
              </a:spcAft>
            </a:pPr>
            <a:r>
              <a:rPr lang="en-US" sz="2000" dirty="0"/>
              <a:t>While there may be additional REFSENS degradation for FDD bands in some scenarios in comparison with the existing requirement due to one Rx RF chain mode, some mitigation methods have been identified to manage the impact of PCell performance degradation.</a:t>
            </a:r>
          </a:p>
          <a:p>
            <a:pPr>
              <a:spcBef>
                <a:spcPts val="1800"/>
              </a:spcBef>
              <a:spcAft>
                <a:spcPts val="600"/>
              </a:spcAft>
            </a:pPr>
            <a:r>
              <a:rPr lang="en-US" sz="2400" dirty="0"/>
              <a:t>Proposed Rel-20 Work Item: </a:t>
            </a:r>
          </a:p>
          <a:p>
            <a:pPr lvl="1">
              <a:spcAft>
                <a:spcPts val="600"/>
              </a:spcAft>
            </a:pPr>
            <a:r>
              <a:rPr lang="en-US" sz="2000" dirty="0"/>
              <a:t>Initiate a Rel-20 work </a:t>
            </a:r>
            <a:r>
              <a:rPr lang="en-US" sz="2000" dirty="0" smtClean="0"/>
              <a:t>item, including both FDD and TDD bands</a:t>
            </a:r>
            <a:endParaRPr lang="en-US" sz="2000" dirty="0"/>
          </a:p>
          <a:p>
            <a:pPr lvl="1">
              <a:spcAft>
                <a:spcPts val="600"/>
              </a:spcAft>
            </a:pPr>
            <a:r>
              <a:rPr lang="en-CA" sz="2000" dirty="0"/>
              <a:t>To manage the impact of PCell performance degradation for FDD bands, consider scenarios where fragmented carriers are </a:t>
            </a:r>
            <a:r>
              <a:rPr lang="en-CA" sz="2000" dirty="0" err="1"/>
              <a:t>SCells</a:t>
            </a:r>
            <a:endParaRPr lang="en-US" sz="2000" dirty="0"/>
          </a:p>
        </p:txBody>
      </p:sp>
    </p:spTree>
    <p:extLst>
      <p:ext uri="{BB962C8B-B14F-4D97-AF65-F5344CB8AC3E}">
        <p14:creationId xmlns:p14="http://schemas.microsoft.com/office/powerpoint/2010/main" val="322413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838199" y="325467"/>
            <a:ext cx="10515600" cy="531886"/>
          </a:xfrm>
        </p:spPr>
        <p:txBody>
          <a:bodyPr>
            <a:normAutofit/>
          </a:bodyPr>
          <a:lstStyle/>
          <a:p>
            <a:r>
              <a:rPr lang="en-US" sz="3200" b="1" dirty="0"/>
              <a:t>Examples of fragmented blocks in Canada</a:t>
            </a:r>
            <a:endParaRPr lang="en-GB" sz="3200" b="1" dirty="0"/>
          </a:p>
        </p:txBody>
      </p:sp>
      <p:sp>
        <p:nvSpPr>
          <p:cNvPr id="11" name="Google Shape;345;p26"/>
          <p:cNvSpPr txBox="1"/>
          <p:nvPr/>
        </p:nvSpPr>
        <p:spPr>
          <a:xfrm>
            <a:off x="534450" y="1784300"/>
            <a:ext cx="6468600" cy="50318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dirty="0">
                <a:solidFill>
                  <a:schemeClr val="dk1"/>
                </a:solidFill>
                <a:latin typeface="Calibri"/>
                <a:ea typeface="Calibri"/>
                <a:cs typeface="Calibri"/>
                <a:sym typeface="Calibri"/>
              </a:rPr>
              <a:t>PCS (n25) example of fragmented spectrum in Toronto*</a:t>
            </a:r>
            <a:endParaRPr dirty="0">
              <a:latin typeface="Helvetica Neue Light"/>
              <a:ea typeface="Helvetica Neue Light"/>
              <a:cs typeface="Helvetica Neue Light"/>
              <a:sym typeface="Helvetica Neue Light"/>
            </a:endParaRPr>
          </a:p>
        </p:txBody>
      </p:sp>
      <p:sp>
        <p:nvSpPr>
          <p:cNvPr id="12" name="Google Shape;346;p26"/>
          <p:cNvSpPr txBox="1"/>
          <p:nvPr/>
        </p:nvSpPr>
        <p:spPr>
          <a:xfrm>
            <a:off x="534450" y="2721325"/>
            <a:ext cx="6468600" cy="50318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dirty="0">
                <a:solidFill>
                  <a:schemeClr val="dk1"/>
                </a:solidFill>
                <a:latin typeface="Calibri"/>
                <a:ea typeface="Calibri"/>
                <a:cs typeface="Calibri"/>
                <a:sym typeface="Calibri"/>
              </a:rPr>
              <a:t>BRS (n7) example of fragmented spectrum in Toronto*</a:t>
            </a:r>
            <a:endParaRPr dirty="0">
              <a:latin typeface="Helvetica Neue Light"/>
              <a:ea typeface="Helvetica Neue Light"/>
              <a:cs typeface="Helvetica Neue Light"/>
              <a:sym typeface="Helvetica Neue Light"/>
            </a:endParaRPr>
          </a:p>
        </p:txBody>
      </p:sp>
      <p:sp>
        <p:nvSpPr>
          <p:cNvPr id="13" name="Google Shape;347;p26"/>
          <p:cNvSpPr txBox="1"/>
          <p:nvPr/>
        </p:nvSpPr>
        <p:spPr>
          <a:xfrm>
            <a:off x="534450" y="3742388"/>
            <a:ext cx="6468600" cy="503184"/>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 sz="1800" dirty="0">
                <a:solidFill>
                  <a:schemeClr val="dk1"/>
                </a:solidFill>
                <a:latin typeface="Calibri"/>
                <a:ea typeface="Calibri"/>
                <a:cs typeface="Calibri"/>
                <a:sym typeface="Calibri"/>
              </a:rPr>
              <a:t>AWS1/3/4 (n66) example of fragmented spectrum in Toronto*</a:t>
            </a:r>
            <a:endParaRPr dirty="0">
              <a:latin typeface="Helvetica Neue Light"/>
              <a:ea typeface="Helvetica Neue Light"/>
              <a:cs typeface="Helvetica Neue Light"/>
              <a:sym typeface="Helvetica Neue Light"/>
            </a:endParaRPr>
          </a:p>
        </p:txBody>
      </p:sp>
      <p:grpSp>
        <p:nvGrpSpPr>
          <p:cNvPr id="14" name="Google Shape;348;p26"/>
          <p:cNvGrpSpPr/>
          <p:nvPr/>
        </p:nvGrpSpPr>
        <p:grpSpPr>
          <a:xfrm>
            <a:off x="544044" y="2223539"/>
            <a:ext cx="8130577" cy="285300"/>
            <a:chOff x="544044" y="2246000"/>
            <a:chExt cx="8130577" cy="285300"/>
          </a:xfrm>
        </p:grpSpPr>
        <p:sp>
          <p:nvSpPr>
            <p:cNvPr id="15" name="Google Shape;349;p26"/>
            <p:cNvSpPr/>
            <p:nvPr/>
          </p:nvSpPr>
          <p:spPr>
            <a:xfrm>
              <a:off x="544044"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350;p26"/>
            <p:cNvSpPr/>
            <p:nvPr/>
          </p:nvSpPr>
          <p:spPr>
            <a:xfrm>
              <a:off x="1171031"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351;p26"/>
            <p:cNvSpPr/>
            <p:nvPr/>
          </p:nvSpPr>
          <p:spPr>
            <a:xfrm>
              <a:off x="1798018"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52;p26"/>
            <p:cNvSpPr/>
            <p:nvPr/>
          </p:nvSpPr>
          <p:spPr>
            <a:xfrm>
              <a:off x="2425030" y="2246000"/>
              <a:ext cx="627000" cy="285300"/>
            </a:xfrm>
            <a:prstGeom prst="rect">
              <a:avLst/>
            </a:prstGeom>
            <a:solidFill>
              <a:srgbClr val="FFC000"/>
            </a:solidFill>
            <a:ln w="9525" cap="flat" cmpd="sng">
              <a:solidFill>
                <a:schemeClr val="tx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53;p26"/>
            <p:cNvSpPr/>
            <p:nvPr/>
          </p:nvSpPr>
          <p:spPr>
            <a:xfrm>
              <a:off x="3051992" y="2246000"/>
              <a:ext cx="627000" cy="285300"/>
            </a:xfrm>
            <a:prstGeom prst="rect">
              <a:avLst/>
            </a:prstGeom>
            <a:solidFill>
              <a:srgbClr val="7030A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54;p26"/>
            <p:cNvSpPr/>
            <p:nvPr/>
          </p:nvSpPr>
          <p:spPr>
            <a:xfrm>
              <a:off x="3679030"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55;p26"/>
            <p:cNvSpPr/>
            <p:nvPr/>
          </p:nvSpPr>
          <p:spPr>
            <a:xfrm>
              <a:off x="4306040"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56;p26"/>
            <p:cNvSpPr/>
            <p:nvPr/>
          </p:nvSpPr>
          <p:spPr>
            <a:xfrm>
              <a:off x="4933029"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357;p26"/>
            <p:cNvSpPr/>
            <p:nvPr/>
          </p:nvSpPr>
          <p:spPr>
            <a:xfrm>
              <a:off x="5560112"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358;p26"/>
            <p:cNvSpPr/>
            <p:nvPr/>
          </p:nvSpPr>
          <p:spPr>
            <a:xfrm>
              <a:off x="6187174" y="22460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359;p26"/>
            <p:cNvSpPr/>
            <p:nvPr/>
          </p:nvSpPr>
          <p:spPr>
            <a:xfrm>
              <a:off x="6814252"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0;p26"/>
            <p:cNvSpPr/>
            <p:nvPr/>
          </p:nvSpPr>
          <p:spPr>
            <a:xfrm>
              <a:off x="7441314" y="2246000"/>
              <a:ext cx="627000" cy="285300"/>
            </a:xfrm>
            <a:prstGeom prst="rect">
              <a:avLst/>
            </a:prstGeom>
            <a:solidFill>
              <a:srgbClr val="0067A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1;p26"/>
            <p:cNvSpPr/>
            <p:nvPr/>
          </p:nvSpPr>
          <p:spPr>
            <a:xfrm>
              <a:off x="8047621"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53;p26"/>
            <p:cNvSpPr/>
            <p:nvPr/>
          </p:nvSpPr>
          <p:spPr>
            <a:xfrm>
              <a:off x="3026631"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54;p26"/>
            <p:cNvSpPr/>
            <p:nvPr/>
          </p:nvSpPr>
          <p:spPr>
            <a:xfrm>
              <a:off x="3653669"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55;p26"/>
            <p:cNvSpPr/>
            <p:nvPr/>
          </p:nvSpPr>
          <p:spPr>
            <a:xfrm>
              <a:off x="4287606"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56;p26"/>
            <p:cNvSpPr/>
            <p:nvPr/>
          </p:nvSpPr>
          <p:spPr>
            <a:xfrm>
              <a:off x="4928449"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59;p26"/>
            <p:cNvSpPr/>
            <p:nvPr/>
          </p:nvSpPr>
          <p:spPr>
            <a:xfrm>
              <a:off x="6788891"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60;p26"/>
            <p:cNvSpPr/>
            <p:nvPr/>
          </p:nvSpPr>
          <p:spPr>
            <a:xfrm>
              <a:off x="7415953" y="22460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 name="Google Shape;362;p26"/>
          <p:cNvGrpSpPr/>
          <p:nvPr/>
        </p:nvGrpSpPr>
        <p:grpSpPr>
          <a:xfrm>
            <a:off x="544043" y="3127321"/>
            <a:ext cx="4388937" cy="285300"/>
            <a:chOff x="544043" y="3183025"/>
            <a:chExt cx="4388937" cy="285300"/>
          </a:xfrm>
        </p:grpSpPr>
        <p:sp>
          <p:nvSpPr>
            <p:cNvPr id="35" name="Google Shape;363;p26"/>
            <p:cNvSpPr/>
            <p:nvPr/>
          </p:nvSpPr>
          <p:spPr>
            <a:xfrm>
              <a:off x="544043"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4;p26"/>
            <p:cNvSpPr/>
            <p:nvPr/>
          </p:nvSpPr>
          <p:spPr>
            <a:xfrm>
              <a:off x="1171030"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65;p26"/>
            <p:cNvSpPr/>
            <p:nvPr/>
          </p:nvSpPr>
          <p:spPr>
            <a:xfrm>
              <a:off x="1798031" y="3183025"/>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66;p26"/>
            <p:cNvSpPr/>
            <p:nvPr/>
          </p:nvSpPr>
          <p:spPr>
            <a:xfrm>
              <a:off x="2425018" y="3183025"/>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67;p26"/>
            <p:cNvSpPr/>
            <p:nvPr/>
          </p:nvSpPr>
          <p:spPr>
            <a:xfrm>
              <a:off x="3051993" y="3183025"/>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8;p26"/>
            <p:cNvSpPr/>
            <p:nvPr/>
          </p:nvSpPr>
          <p:spPr>
            <a:xfrm>
              <a:off x="3679018"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9;p26"/>
            <p:cNvSpPr/>
            <p:nvPr/>
          </p:nvSpPr>
          <p:spPr>
            <a:xfrm>
              <a:off x="4305980" y="3183025"/>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 name="Google Shape;370;p26"/>
          <p:cNvGrpSpPr/>
          <p:nvPr/>
        </p:nvGrpSpPr>
        <p:grpSpPr>
          <a:xfrm>
            <a:off x="544043" y="4192870"/>
            <a:ext cx="8436275" cy="285300"/>
            <a:chOff x="-1812481" y="4204100"/>
            <a:chExt cx="11285986" cy="285300"/>
          </a:xfrm>
        </p:grpSpPr>
        <p:sp>
          <p:nvSpPr>
            <p:cNvPr id="43" name="Google Shape;371;p26"/>
            <p:cNvSpPr/>
            <p:nvPr/>
          </p:nvSpPr>
          <p:spPr>
            <a:xfrm>
              <a:off x="1949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72;p26"/>
            <p:cNvSpPr/>
            <p:nvPr/>
          </p:nvSpPr>
          <p:spPr>
            <a:xfrm>
              <a:off x="2576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373;p26"/>
            <p:cNvSpPr/>
            <p:nvPr/>
          </p:nvSpPr>
          <p:spPr>
            <a:xfrm>
              <a:off x="3203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374;p26"/>
            <p:cNvSpPr/>
            <p:nvPr/>
          </p:nvSpPr>
          <p:spPr>
            <a:xfrm>
              <a:off x="3830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375;p26"/>
            <p:cNvSpPr/>
            <p:nvPr/>
          </p:nvSpPr>
          <p:spPr>
            <a:xfrm>
              <a:off x="4457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376;p26"/>
            <p:cNvSpPr/>
            <p:nvPr/>
          </p:nvSpPr>
          <p:spPr>
            <a:xfrm>
              <a:off x="5084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377;p26"/>
            <p:cNvSpPr/>
            <p:nvPr/>
          </p:nvSpPr>
          <p:spPr>
            <a:xfrm>
              <a:off x="1322506"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378;p26"/>
            <p:cNvSpPr/>
            <p:nvPr/>
          </p:nvSpPr>
          <p:spPr>
            <a:xfrm>
              <a:off x="5711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379;p26"/>
            <p:cNvSpPr/>
            <p:nvPr/>
          </p:nvSpPr>
          <p:spPr>
            <a:xfrm>
              <a:off x="6338505" y="4204100"/>
              <a:ext cx="627000" cy="285300"/>
            </a:xfrm>
            <a:prstGeom prst="rect">
              <a:avLst/>
            </a:prstGeom>
            <a:solidFill>
              <a:srgbClr val="FFC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380;p26"/>
            <p:cNvSpPr/>
            <p:nvPr/>
          </p:nvSpPr>
          <p:spPr>
            <a:xfrm>
              <a:off x="6965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81;p26"/>
            <p:cNvSpPr/>
            <p:nvPr/>
          </p:nvSpPr>
          <p:spPr>
            <a:xfrm>
              <a:off x="7592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382;p26"/>
            <p:cNvSpPr/>
            <p:nvPr/>
          </p:nvSpPr>
          <p:spPr>
            <a:xfrm>
              <a:off x="8219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383;p26"/>
            <p:cNvSpPr/>
            <p:nvPr/>
          </p:nvSpPr>
          <p:spPr>
            <a:xfrm>
              <a:off x="8846505" y="4204100"/>
              <a:ext cx="627000" cy="2853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384;p26"/>
            <p:cNvSpPr/>
            <p:nvPr/>
          </p:nvSpPr>
          <p:spPr>
            <a:xfrm>
              <a:off x="68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385;p26"/>
            <p:cNvSpPr/>
            <p:nvPr/>
          </p:nvSpPr>
          <p:spPr>
            <a:xfrm>
              <a:off x="695499" y="4204100"/>
              <a:ext cx="627000" cy="28530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386;p26"/>
            <p:cNvSpPr/>
            <p:nvPr/>
          </p:nvSpPr>
          <p:spPr>
            <a:xfrm>
              <a:off x="-1812481"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387;p26"/>
            <p:cNvSpPr/>
            <p:nvPr/>
          </p:nvSpPr>
          <p:spPr>
            <a:xfrm>
              <a:off x="-1185494"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388;p26"/>
            <p:cNvSpPr/>
            <p:nvPr/>
          </p:nvSpPr>
          <p:spPr>
            <a:xfrm>
              <a:off x="-558507" y="4204100"/>
              <a:ext cx="627000" cy="285300"/>
            </a:xfrm>
            <a:prstGeom prst="rect">
              <a:avLst/>
            </a:prstGeom>
            <a:solidFill>
              <a:schemeClr val="bg1">
                <a:lumMod val="85000"/>
              </a:scheme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 name="TextBox 60"/>
          <p:cNvSpPr txBox="1"/>
          <p:nvPr/>
        </p:nvSpPr>
        <p:spPr>
          <a:xfrm>
            <a:off x="534450" y="4623363"/>
            <a:ext cx="5772734" cy="261610"/>
          </a:xfrm>
          <a:prstGeom prst="rect">
            <a:avLst/>
          </a:prstGeom>
          <a:solidFill>
            <a:schemeClr val="bg1">
              <a:lumMod val="95000"/>
            </a:schemeClr>
          </a:solidFill>
        </p:spPr>
        <p:txBody>
          <a:bodyPr wrap="none" rtlCol="0">
            <a:spAutoFit/>
          </a:bodyPr>
          <a:lstStyle/>
          <a:p>
            <a:r>
              <a:rPr lang="en-CA" sz="1100" dirty="0"/>
              <a:t>*Same colour indicates spectrum access for the same operator; each block is 5 MHz wide</a:t>
            </a:r>
            <a:endParaRPr lang="en-US" sz="1100" dirty="0"/>
          </a:p>
        </p:txBody>
      </p:sp>
    </p:spTree>
    <p:extLst>
      <p:ext uri="{BB962C8B-B14F-4D97-AF65-F5344CB8AC3E}">
        <p14:creationId xmlns:p14="http://schemas.microsoft.com/office/powerpoint/2010/main" val="4202630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FD1E1-322B-7F0B-7732-3BE06013C2C7}"/>
              </a:ext>
            </a:extLst>
          </p:cNvPr>
          <p:cNvSpPr>
            <a:spLocks noGrp="1"/>
          </p:cNvSpPr>
          <p:nvPr>
            <p:ph type="title"/>
          </p:nvPr>
        </p:nvSpPr>
        <p:spPr>
          <a:xfrm>
            <a:off x="838199" y="325467"/>
            <a:ext cx="10515600" cy="531886"/>
          </a:xfrm>
        </p:spPr>
        <p:txBody>
          <a:bodyPr>
            <a:normAutofit/>
          </a:bodyPr>
          <a:lstStyle/>
          <a:p>
            <a:r>
              <a:rPr lang="en-US" sz="3200" b="1" dirty="0"/>
              <a:t>Examples of fragmented blocks in Australia</a:t>
            </a:r>
            <a:endParaRPr lang="en-GB" sz="3200" b="1" dirty="0"/>
          </a:p>
        </p:txBody>
      </p:sp>
      <p:sp>
        <p:nvSpPr>
          <p:cNvPr id="62" name="TextBox 61">
            <a:extLst>
              <a:ext uri="{FF2B5EF4-FFF2-40B4-BE49-F238E27FC236}">
                <a16:creationId xmlns:a16="http://schemas.microsoft.com/office/drawing/2014/main" id="{5B46E648-25EF-886E-6BA0-76BDAE37E1CD}"/>
              </a:ext>
            </a:extLst>
          </p:cNvPr>
          <p:cNvSpPr txBox="1"/>
          <p:nvPr/>
        </p:nvSpPr>
        <p:spPr>
          <a:xfrm>
            <a:off x="1804085" y="4299273"/>
            <a:ext cx="5772734" cy="261610"/>
          </a:xfrm>
          <a:prstGeom prst="rect">
            <a:avLst/>
          </a:prstGeom>
          <a:solidFill>
            <a:schemeClr val="bg1">
              <a:lumMod val="95000"/>
            </a:schemeClr>
          </a:solidFill>
        </p:spPr>
        <p:txBody>
          <a:bodyPr wrap="none" rtlCol="0">
            <a:spAutoFit/>
          </a:bodyPr>
          <a:lstStyle/>
          <a:p>
            <a:r>
              <a:rPr lang="en-CA" sz="1100" dirty="0"/>
              <a:t>*Same colour indicates spectrum access for the same operator; each block is 5 MHz wide</a:t>
            </a:r>
            <a:endParaRPr lang="en-US" sz="1100" dirty="0"/>
          </a:p>
        </p:txBody>
      </p:sp>
      <p:pic>
        <p:nvPicPr>
          <p:cNvPr id="63" name="Picture 62">
            <a:extLst>
              <a:ext uri="{FF2B5EF4-FFF2-40B4-BE49-F238E27FC236}">
                <a16:creationId xmlns:a16="http://schemas.microsoft.com/office/drawing/2014/main" id="{3CADB28B-D251-448C-C8FC-18C89C5C8C90}"/>
              </a:ext>
            </a:extLst>
          </p:cNvPr>
          <p:cNvPicPr>
            <a:picLocks noChangeAspect="1"/>
          </p:cNvPicPr>
          <p:nvPr/>
        </p:nvPicPr>
        <p:blipFill>
          <a:blip r:embed="rId2"/>
          <a:stretch>
            <a:fillRect/>
          </a:stretch>
        </p:blipFill>
        <p:spPr>
          <a:xfrm>
            <a:off x="2795417" y="1540179"/>
            <a:ext cx="5496692" cy="2400635"/>
          </a:xfrm>
          <a:prstGeom prst="rect">
            <a:avLst/>
          </a:prstGeom>
        </p:spPr>
      </p:pic>
    </p:spTree>
    <p:extLst>
      <p:ext uri="{BB962C8B-B14F-4D97-AF65-F5344CB8AC3E}">
        <p14:creationId xmlns:p14="http://schemas.microsoft.com/office/powerpoint/2010/main" val="3588761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200" b="1" dirty="0"/>
              <a:t>References</a:t>
            </a:r>
          </a:p>
        </p:txBody>
      </p:sp>
      <p:sp>
        <p:nvSpPr>
          <p:cNvPr id="3" name="Content Placeholder 2"/>
          <p:cNvSpPr>
            <a:spLocks noGrp="1"/>
          </p:cNvSpPr>
          <p:nvPr>
            <p:ph idx="1"/>
          </p:nvPr>
        </p:nvSpPr>
        <p:spPr>
          <a:xfrm>
            <a:off x="838200" y="1825625"/>
            <a:ext cx="10911840" cy="4351338"/>
          </a:xfrm>
        </p:spPr>
        <p:txBody>
          <a:bodyPr>
            <a:normAutofit/>
          </a:bodyPr>
          <a:lstStyle/>
          <a:p>
            <a:pPr marL="0" indent="0">
              <a:buNone/>
            </a:pPr>
            <a:r>
              <a:rPr lang="en-CA" sz="2000" dirty="0"/>
              <a:t>[1] RP-251288: </a:t>
            </a:r>
            <a:r>
              <a:rPr lang="en-US" sz="2000" dirty="0"/>
              <a:t>TR 38.755 v1.0.0 on Study on NR FR1 DL fragmented carriers</a:t>
            </a:r>
          </a:p>
        </p:txBody>
      </p:sp>
    </p:spTree>
    <p:extLst>
      <p:ext uri="{BB962C8B-B14F-4D97-AF65-F5344CB8AC3E}">
        <p14:creationId xmlns:p14="http://schemas.microsoft.com/office/powerpoint/2010/main" val="39281395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5d471751-9675-428d-917b-70f44f9630b0}" enabled="0" method="" siteId="{5d471751-9675-428d-917b-70f44f9630b0}" removed="1"/>
  <clbl:label id="{f4ab56b7-6ec4-4073-8d92-ac7cc2e7a5df}" enabled="1" method="Privileged" siteId="{49dfc6a3-5fb7-49f4-adea-c54e725bb854}" removed="0"/>
</clbl:labelList>
</file>

<file path=docProps/app.xml><?xml version="1.0" encoding="utf-8"?>
<Properties xmlns="http://schemas.openxmlformats.org/officeDocument/2006/extended-properties" xmlns:vt="http://schemas.openxmlformats.org/officeDocument/2006/docPropsVTypes">
  <TotalTime>7877</TotalTime>
  <Words>295</Words>
  <Application>Microsoft Office PowerPoint</Application>
  <PresentationFormat>Widescreen</PresentationFormat>
  <Paragraphs>26</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Helvetica Neue Light</vt:lpstr>
      <vt:lpstr>Nokia Pure Text Light</vt:lpstr>
      <vt:lpstr>Office Theme</vt:lpstr>
      <vt:lpstr>Motivation for Fragmented Carrier WI in Rel-20</vt:lpstr>
      <vt:lpstr>Study Item status and Work Item proposal</vt:lpstr>
      <vt:lpstr>Examples of fragmented blocks in Canada</vt:lpstr>
      <vt:lpstr>Examples of fragmented blocks in Australia</vt:lpstr>
      <vt:lpstr>References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a new work item on low band carrier aggregation via switching in Rel-20</dc:title>
  <dc:creator>Navaneeth Madan Gopal</dc:creator>
  <cp:lastModifiedBy>Ivo Maljevic</cp:lastModifiedBy>
  <cp:revision>51</cp:revision>
  <dcterms:created xsi:type="dcterms:W3CDTF">2024-11-27T11:31:47Z</dcterms:created>
  <dcterms:modified xsi:type="dcterms:W3CDTF">2025-08-15T13:58:31Z</dcterms:modified>
</cp:coreProperties>
</file>