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4" d="100"/>
          <a:sy n="84" d="100"/>
        </p:scale>
        <p:origin x="-413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9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88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182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26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96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37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465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871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88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3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962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4F7CF-55B6-4CDD-B9B6-5EF6E90E65C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08D37-5D4F-4E38-B2FD-DA9710B1C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188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Discussion on </a:t>
            </a:r>
            <a:r>
              <a:rPr lang="en-US" altLang="zh-CN" dirty="0" smtClean="0"/>
              <a:t>Rx BSF UAI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RAN2#131-bis</a:t>
            </a:r>
            <a:endParaRPr lang="en-GB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447245" y="274120"/>
            <a:ext cx="2441510" cy="462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 smtClean="0"/>
              <a:t>R2-2507732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68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254" y="353085"/>
            <a:ext cx="10515600" cy="896293"/>
          </a:xfrm>
        </p:spPr>
        <p:txBody>
          <a:bodyPr/>
          <a:lstStyle/>
          <a:p>
            <a:r>
              <a:rPr lang="en-GB" dirty="0" smtClean="0"/>
              <a:t>The 2 </a:t>
            </a:r>
            <a:r>
              <a:rPr lang="en-GB" dirty="0" smtClean="0"/>
              <a:t>options (RAN2 classification)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991427"/>
              </p:ext>
            </p:extLst>
          </p:nvPr>
        </p:nvGraphicFramePr>
        <p:xfrm>
          <a:off x="261181" y="1592391"/>
          <a:ext cx="11372523" cy="4803747"/>
        </p:xfrm>
        <a:graphic>
          <a:graphicData uri="http://schemas.openxmlformats.org/drawingml/2006/table">
            <a:tbl>
              <a:tblPr firstRow="1" firstCol="1" bandRow="1"/>
              <a:tblGrid>
                <a:gridCol w="3423580">
                  <a:extLst>
                    <a:ext uri="{9D8B030D-6E8A-4147-A177-3AD203B41FA5}">
                      <a16:colId xmlns="" xmlns:a16="http://schemas.microsoft.com/office/drawing/2014/main" val="2694685937"/>
                    </a:ext>
                  </a:extLst>
                </a:gridCol>
                <a:gridCol w="4861711">
                  <a:extLst>
                    <a:ext uri="{9D8B030D-6E8A-4147-A177-3AD203B41FA5}">
                      <a16:colId xmlns="" xmlns:a16="http://schemas.microsoft.com/office/drawing/2014/main" val="2327571008"/>
                    </a:ext>
                  </a:extLst>
                </a:gridCol>
                <a:gridCol w="1656784">
                  <a:extLst>
                    <a:ext uri="{9D8B030D-6E8A-4147-A177-3AD203B41FA5}">
                      <a16:colId xmlns="" xmlns:a16="http://schemas.microsoft.com/office/drawing/2014/main" val="2121386740"/>
                    </a:ext>
                  </a:extLst>
                </a:gridCol>
                <a:gridCol w="1430448"/>
              </a:tblGrid>
              <a:tr h="656047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UAI content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Whether prohibit timer is needed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Whether this option</a:t>
                      </a:r>
                      <a:r>
                        <a:rPr lang="en-US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implies some restriction on NW configuration.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RAN4 impact</a:t>
                      </a:r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82633135"/>
                  </a:ext>
                </a:extLst>
              </a:tr>
              <a:tr h="1694787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900"/>
                        </a:spcAft>
                      </a:pPr>
                      <a:r>
                        <a:rPr lang="en-US" sz="1400" u="sng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Only UE </a:t>
                      </a:r>
                      <a:r>
                        <a:rPr lang="en-US" sz="1400" u="sng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preference to quit FBS operation</a:t>
                      </a:r>
                    </a:p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– Option </a:t>
                      </a:r>
                      <a:r>
                        <a:rPr lang="en-US" sz="1400" b="1" kern="12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1 </a:t>
                      </a:r>
                      <a:endParaRPr lang="en-GB" sz="1400" b="1" kern="12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No.</a:t>
                      </a:r>
                    </a:p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GB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It’s like one-time report for UE, and it</a:t>
                      </a:r>
                      <a:r>
                        <a:rPr lang="en-GB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doesn’t need to report the same preference for multiple times. NW may reconfigure and lower down the RSRP/RSRQ threshold, so that UE can quit. Otherwise, UE can still quit FBS operation after 90 seconds.</a:t>
                      </a:r>
                      <a:endParaRPr lang="en-GB" sz="1400" dirty="0" smtClean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No restriction on NW configuration.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GB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Align</a:t>
                      </a:r>
                      <a:r>
                        <a:rPr lang="en-GB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with RAN4 LS, i.e., “</a:t>
                      </a: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RAN4 will not discuss the UE </a:t>
                      </a:r>
                      <a:r>
                        <a:rPr lang="en-US" sz="1400" baseline="0" dirty="0" err="1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behaviour</a:t>
                      </a: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after reporting UAI</a:t>
                      </a:r>
                      <a:r>
                        <a:rPr lang="en-GB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”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21725134"/>
                  </a:ext>
                </a:extLst>
              </a:tr>
              <a:tr h="1038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u="sng" dirty="0" smtClean="0"/>
                        <a:t>fbs-Preference-r19                    ENUMERATED {quit, keep }</a:t>
                      </a:r>
                    </a:p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2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– Option 2.1</a:t>
                      </a:r>
                    </a:p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u="sng" dirty="0" smtClean="0"/>
                        <a:t>fbs-Preference-r19                    ENUMERATED {preferred,  </a:t>
                      </a:r>
                      <a:r>
                        <a:rPr lang="en-GB" altLang="zh-CN" sz="1400" u="sng" dirty="0" err="1" smtClean="0"/>
                        <a:t>notPreferred</a:t>
                      </a:r>
                      <a:r>
                        <a:rPr lang="en-GB" altLang="zh-CN" sz="1400" u="sng" dirty="0" smtClean="0"/>
                        <a:t> }</a:t>
                      </a:r>
                    </a:p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2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– Option 2.2 </a:t>
                      </a:r>
                    </a:p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900"/>
                        </a:spcAft>
                      </a:pPr>
                      <a:endParaRPr lang="en-GB" sz="1400" b="1" kern="12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Yes.</a:t>
                      </a:r>
                    </a:p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After UE reports</a:t>
                      </a: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preference to quit FBS operation, it may revert the preference, i.e., the preference is changed to keep FBS operation. In this case, prohibit timer is needed</a:t>
                      </a: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Or in a more general way, UE reports whether FBS operation is preferred or not.</a:t>
                      </a:r>
                      <a:endParaRPr lang="en-US" sz="1400" baseline="0" dirty="0" smtClean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Similar to </a:t>
                      </a:r>
                      <a:r>
                        <a:rPr lang="en-US" sz="1400" baseline="0" dirty="0" err="1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MultiRx</a:t>
                      </a:r>
                      <a:r>
                        <a:rPr lang="en-US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feature,</a:t>
                      </a:r>
                      <a:r>
                        <a:rPr lang="en-GB" sz="1400" baseline="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the candidate prohibit timer length can be {s0, s0dot5, s1, s2, s3, s4, s5, s6, s7, s8, s9, s10, s20, s30}</a:t>
                      </a:r>
                      <a:endParaRPr lang="en-US" sz="1400" baseline="0" dirty="0" smtClean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No restriction on NW configuration.</a:t>
                      </a:r>
                      <a:endParaRPr lang="en-GB" altLang="zh-CN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GB" altLang="zh-CN" sz="140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No further RAN4 impact</a:t>
                      </a:r>
                      <a:endParaRPr lang="en-GB" altLang="zh-CN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98407" marR="9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22243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11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Proposed way forward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978090"/>
            <a:ext cx="10515600" cy="28365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P1: whether FBS operation is preferred or not is indicated in UAI</a:t>
            </a:r>
            <a:r>
              <a:rPr lang="en-GB" dirty="0" smtClean="0"/>
              <a:t>.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P2</a:t>
            </a:r>
            <a:r>
              <a:rPr lang="en-GB" dirty="0" smtClean="0"/>
              <a:t>:</a:t>
            </a:r>
            <a:r>
              <a:rPr lang="en-GB" dirty="0" smtClean="0"/>
              <a:t> prohibit timer is used and the candidate timer length </a:t>
            </a:r>
            <a:r>
              <a:rPr lang="en-GB" dirty="0"/>
              <a:t>can be {s0, s0dot5, s1, s2, s3, s4, s5, s6, s7, s8, s9, s10, s20, s30</a:t>
            </a:r>
            <a:r>
              <a:rPr lang="en-GB" dirty="0" smtClean="0"/>
              <a:t>}.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P3: send a LS to RAN4 on RAN2 agreement (if P1 is agreed).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P4: discuss whether to capture scenario restriction in the </a:t>
            </a:r>
            <a:r>
              <a:rPr lang="en-GB" dirty="0"/>
              <a:t>field description of </a:t>
            </a:r>
            <a:r>
              <a:rPr lang="en-GB" dirty="0" smtClean="0"/>
              <a:t>FBS-Config-r19</a:t>
            </a:r>
            <a:r>
              <a:rPr lang="en-GB" dirty="0"/>
              <a:t>, </a:t>
            </a:r>
            <a:r>
              <a:rPr lang="en-GB" dirty="0" smtClean="0"/>
              <a:t>e.g</a:t>
            </a:r>
            <a:r>
              <a:rPr lang="en-GB" dirty="0"/>
              <a:t>., FR2-1 </a:t>
            </a:r>
            <a:r>
              <a:rPr lang="en-GB" dirty="0" err="1"/>
              <a:t>PCell</a:t>
            </a:r>
            <a:r>
              <a:rPr lang="en-GB" dirty="0"/>
              <a:t> without </a:t>
            </a:r>
            <a:r>
              <a:rPr lang="en-GB" dirty="0" smtClean="0"/>
              <a:t>CA/DC </a:t>
            </a:r>
            <a:r>
              <a:rPr lang="en-US" dirty="0"/>
              <a:t>and </a:t>
            </a:r>
            <a:r>
              <a:rPr lang="en-US" dirty="0" smtClean="0"/>
              <a:t>the </a:t>
            </a:r>
            <a:r>
              <a:rPr lang="en-US" dirty="0"/>
              <a:t>target </a:t>
            </a:r>
            <a:r>
              <a:rPr lang="en-US" dirty="0" smtClean="0"/>
              <a:t>carrier </a:t>
            </a:r>
            <a:r>
              <a:rPr lang="en-US" dirty="0"/>
              <a:t>to be </a:t>
            </a:r>
            <a:r>
              <a:rPr lang="en-US" dirty="0" smtClean="0"/>
              <a:t>measured is </a:t>
            </a:r>
            <a:r>
              <a:rPr lang="en-US" dirty="0"/>
              <a:t>only one carrier in the single FR2-1 band </a:t>
            </a:r>
            <a:r>
              <a:rPr lang="en-US" dirty="0" smtClean="0"/>
              <a:t>that is </a:t>
            </a:r>
            <a:r>
              <a:rPr lang="en-US" dirty="0"/>
              <a:t>configured for L3 SSB measurement</a:t>
            </a:r>
            <a:r>
              <a:rPr lang="en-GB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990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1082</TotalTime>
  <Words>363</Words>
  <Application>Microsoft Office PowerPoint</Application>
  <PresentationFormat>自定义</PresentationFormat>
  <Paragraphs>29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Theme</vt:lpstr>
      <vt:lpstr>Discussion on Rx BSF UAI</vt:lpstr>
      <vt:lpstr>The 2 options (RAN2 classification)</vt:lpstr>
      <vt:lpstr>Proposed way forward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on Rx BSF UAI</dc:title>
  <cp:lastModifiedBy>CATT</cp:lastModifiedBy>
  <cp:revision>17</cp:revision>
  <dcterms:created xsi:type="dcterms:W3CDTF">2025-10-13T21:47:14Z</dcterms:created>
  <dcterms:modified xsi:type="dcterms:W3CDTF">2025-10-15T13:07:58Z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