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1"/>
  </p:notesMasterIdLst>
  <p:sldIdLst>
    <p:sldId id="2712" r:id="rId2"/>
    <p:sldId id="2724" r:id="rId3"/>
    <p:sldId id="2747" r:id="rId4"/>
    <p:sldId id="2733" r:id="rId5"/>
    <p:sldId id="2746" r:id="rId6"/>
    <p:sldId id="2748" r:id="rId7"/>
    <p:sldId id="2749" r:id="rId8"/>
    <p:sldId id="2737" r:id="rId9"/>
    <p:sldId id="26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5A9E"/>
    <a:srgbClr val="202323"/>
    <a:srgbClr val="B2B2B2"/>
    <a:srgbClr val="CCD8EC"/>
    <a:srgbClr val="FFC403"/>
    <a:srgbClr val="FFC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2"/>
    <p:restoredTop sz="93333" autoAdjust="0"/>
  </p:normalViewPr>
  <p:slideViewPr>
    <p:cSldViewPr snapToGrid="0">
      <p:cViewPr varScale="1">
        <p:scale>
          <a:sx n="79" d="100"/>
          <a:sy n="79" d="100"/>
        </p:scale>
        <p:origin x="936" y="77"/>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0AA89-C06F-A848-A654-2F2449F72107}" type="datetimeFigureOut">
              <a:rPr kumimoji="1" lang="zh-CN" altLang="en-US" smtClean="0"/>
              <a:t>2025/9/28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156CB-D033-C240-B214-3841F0D4D1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2</a:t>
            </a:fld>
            <a:endParaRPr kumimoji="1" lang="zh-CN" altLang="en-US"/>
          </a:p>
        </p:txBody>
      </p:sp>
    </p:spTree>
    <p:extLst>
      <p:ext uri="{BB962C8B-B14F-4D97-AF65-F5344CB8AC3E}">
        <p14:creationId xmlns:p14="http://schemas.microsoft.com/office/powerpoint/2010/main" val="3341804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3</a:t>
            </a:fld>
            <a:endParaRPr kumimoji="1" lang="zh-CN" altLang="en-US"/>
          </a:p>
        </p:txBody>
      </p:sp>
    </p:spTree>
    <p:extLst>
      <p:ext uri="{BB962C8B-B14F-4D97-AF65-F5344CB8AC3E}">
        <p14:creationId xmlns:p14="http://schemas.microsoft.com/office/powerpoint/2010/main" val="4263597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4</a:t>
            </a:fld>
            <a:endParaRPr kumimoji="1" lang="zh-CN" altLang="en-US"/>
          </a:p>
        </p:txBody>
      </p:sp>
    </p:spTree>
    <p:extLst>
      <p:ext uri="{BB962C8B-B14F-4D97-AF65-F5344CB8AC3E}">
        <p14:creationId xmlns:p14="http://schemas.microsoft.com/office/powerpoint/2010/main" val="4181146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5</a:t>
            </a:fld>
            <a:endParaRPr kumimoji="1" lang="zh-CN" altLang="en-US"/>
          </a:p>
        </p:txBody>
      </p:sp>
    </p:spTree>
    <p:extLst>
      <p:ext uri="{BB962C8B-B14F-4D97-AF65-F5344CB8AC3E}">
        <p14:creationId xmlns:p14="http://schemas.microsoft.com/office/powerpoint/2010/main" val="3496660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6</a:t>
            </a:fld>
            <a:endParaRPr kumimoji="1" lang="zh-CN" altLang="en-US"/>
          </a:p>
        </p:txBody>
      </p:sp>
    </p:spTree>
    <p:extLst>
      <p:ext uri="{BB962C8B-B14F-4D97-AF65-F5344CB8AC3E}">
        <p14:creationId xmlns:p14="http://schemas.microsoft.com/office/powerpoint/2010/main" val="11676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7</a:t>
            </a:fld>
            <a:endParaRPr kumimoji="1" lang="zh-CN" altLang="en-US"/>
          </a:p>
        </p:txBody>
      </p:sp>
    </p:spTree>
    <p:extLst>
      <p:ext uri="{BB962C8B-B14F-4D97-AF65-F5344CB8AC3E}">
        <p14:creationId xmlns:p14="http://schemas.microsoft.com/office/powerpoint/2010/main" val="3505525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8</a:t>
            </a:fld>
            <a:endParaRPr kumimoji="1" lang="zh-CN" altLang="en-US"/>
          </a:p>
        </p:txBody>
      </p:sp>
    </p:spTree>
    <p:extLst>
      <p:ext uri="{BB962C8B-B14F-4D97-AF65-F5344CB8AC3E}">
        <p14:creationId xmlns:p14="http://schemas.microsoft.com/office/powerpoint/2010/main" val="667901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ln>
            <a:noFill/>
          </a:ln>
        </p:spPr>
        <p:txBody>
          <a:bodyPr rtlCol="0">
            <a:normAutofit/>
          </a:bodyPr>
          <a:lstStyle/>
          <a:p>
            <a:pPr lvl="0"/>
            <a:endParaRPr lang="en-ID"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11" name="图片 10"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pic>
        <p:nvPicPr>
          <p:cNvPr id="5" name="图片 4"/>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7" name="图片 16"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8AEE2D24-1670-F04C-856F-A16E101F22BE}" type="datetimeFigureOut">
              <a:rPr kumimoji="1" lang="zh-CN" altLang="en-US" smtClean="0"/>
              <a:t>2025/9/28</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EE2D24-1670-F04C-856F-A16E101F22BE}" type="datetimeFigureOut">
              <a:rPr kumimoji="1" lang="zh-CN" altLang="en-US" smtClean="0"/>
              <a:t>2025/9/28</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B61A168-F344-774E-ABE8-99F5515F97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emf"/><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36448" y="3013501"/>
            <a:ext cx="9028372" cy="830997"/>
          </a:xfrm>
          <a:prstGeom prst="rect">
            <a:avLst/>
          </a:prstGeom>
          <a:noFill/>
        </p:spPr>
        <p:txBody>
          <a:bodyPr wrap="square" rtlCol="0">
            <a:spAutoFit/>
          </a:bodyPr>
          <a:lstStyle/>
          <a:p>
            <a:pPr algn="dist"/>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China Telecom View on 6G SID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63836" y="244861"/>
            <a:ext cx="28408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1.  CT Timeline</a:t>
            </a:r>
            <a:endPar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77" name="Rounded Rectangle"/>
          <p:cNvSpPr/>
          <p:nvPr/>
        </p:nvSpPr>
        <p:spPr>
          <a:xfrm>
            <a:off x="1200630" y="1312933"/>
            <a:ext cx="487779" cy="4218149"/>
          </a:xfrm>
          <a:prstGeom prst="roundRect">
            <a:avLst>
              <a:gd name="adj" fmla="val 14313"/>
            </a:avLst>
          </a:prstGeom>
          <a:solidFill>
            <a:schemeClr val="bg1">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78" name="Shape"/>
          <p:cNvSpPr/>
          <p:nvPr/>
        </p:nvSpPr>
        <p:spPr>
          <a:xfrm>
            <a:off x="1200621"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00B0F0"/>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79" name="Placeholder text"/>
          <p:cNvSpPr txBox="1"/>
          <p:nvPr/>
        </p:nvSpPr>
        <p:spPr>
          <a:xfrm>
            <a:off x="1296021"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0" name="Rounded Rectangle"/>
          <p:cNvSpPr/>
          <p:nvPr/>
        </p:nvSpPr>
        <p:spPr>
          <a:xfrm>
            <a:off x="1773017" y="1312934"/>
            <a:ext cx="487779" cy="4218151"/>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1" name="Shape"/>
          <p:cNvSpPr/>
          <p:nvPr/>
        </p:nvSpPr>
        <p:spPr>
          <a:xfrm>
            <a:off x="1773008"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2" name="Placeholder text"/>
          <p:cNvSpPr txBox="1"/>
          <p:nvPr/>
        </p:nvSpPr>
        <p:spPr>
          <a:xfrm>
            <a:off x="186840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3" name="Rounded Rectangle"/>
          <p:cNvSpPr/>
          <p:nvPr/>
        </p:nvSpPr>
        <p:spPr>
          <a:xfrm>
            <a:off x="2345405"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4" name="Shape"/>
          <p:cNvSpPr/>
          <p:nvPr/>
        </p:nvSpPr>
        <p:spPr>
          <a:xfrm>
            <a:off x="234539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5" name="Placeholder text"/>
          <p:cNvSpPr txBox="1"/>
          <p:nvPr/>
        </p:nvSpPr>
        <p:spPr>
          <a:xfrm>
            <a:off x="244079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6" name="Rounded Rectangle"/>
          <p:cNvSpPr/>
          <p:nvPr/>
        </p:nvSpPr>
        <p:spPr>
          <a:xfrm>
            <a:off x="2906987" y="1312932"/>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7" name="Shape"/>
          <p:cNvSpPr/>
          <p:nvPr/>
        </p:nvSpPr>
        <p:spPr>
          <a:xfrm>
            <a:off x="290698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8" name="Placeholder text"/>
          <p:cNvSpPr txBox="1"/>
          <p:nvPr/>
        </p:nvSpPr>
        <p:spPr>
          <a:xfrm>
            <a:off x="3002385"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9" name="Rounded Rectangle"/>
          <p:cNvSpPr/>
          <p:nvPr/>
        </p:nvSpPr>
        <p:spPr>
          <a:xfrm>
            <a:off x="3479382"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0" name="Shape"/>
          <p:cNvSpPr/>
          <p:nvPr/>
        </p:nvSpPr>
        <p:spPr>
          <a:xfrm>
            <a:off x="3479372"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1" name="Placeholder text"/>
          <p:cNvSpPr txBox="1"/>
          <p:nvPr/>
        </p:nvSpPr>
        <p:spPr>
          <a:xfrm>
            <a:off x="357477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2" name="Rounded Rectangle"/>
          <p:cNvSpPr/>
          <p:nvPr/>
        </p:nvSpPr>
        <p:spPr>
          <a:xfrm>
            <a:off x="4062568"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3" name="Shape"/>
          <p:cNvSpPr/>
          <p:nvPr/>
        </p:nvSpPr>
        <p:spPr>
          <a:xfrm>
            <a:off x="40625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4" name="Placeholder text"/>
          <p:cNvSpPr txBox="1"/>
          <p:nvPr/>
        </p:nvSpPr>
        <p:spPr>
          <a:xfrm>
            <a:off x="415795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5" name="Rounded Rectangle"/>
          <p:cNvSpPr/>
          <p:nvPr/>
        </p:nvSpPr>
        <p:spPr>
          <a:xfrm>
            <a:off x="4634955" y="1312934"/>
            <a:ext cx="487779" cy="4218148"/>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6" name="Shape"/>
          <p:cNvSpPr/>
          <p:nvPr/>
        </p:nvSpPr>
        <p:spPr>
          <a:xfrm>
            <a:off x="463494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7" name="Placeholder text"/>
          <p:cNvSpPr txBox="1"/>
          <p:nvPr/>
        </p:nvSpPr>
        <p:spPr>
          <a:xfrm>
            <a:off x="473034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8" name="Rounded Rectangle"/>
          <p:cNvSpPr/>
          <p:nvPr/>
        </p:nvSpPr>
        <p:spPr>
          <a:xfrm>
            <a:off x="5196544"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9" name="Shape"/>
          <p:cNvSpPr/>
          <p:nvPr/>
        </p:nvSpPr>
        <p:spPr>
          <a:xfrm>
            <a:off x="519653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0" name="Placeholder text"/>
          <p:cNvSpPr txBox="1"/>
          <p:nvPr/>
        </p:nvSpPr>
        <p:spPr>
          <a:xfrm>
            <a:off x="529193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1" name="Rounded Rectangle"/>
          <p:cNvSpPr/>
          <p:nvPr/>
        </p:nvSpPr>
        <p:spPr>
          <a:xfrm>
            <a:off x="5768932"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2" name="Shape"/>
          <p:cNvSpPr/>
          <p:nvPr/>
        </p:nvSpPr>
        <p:spPr>
          <a:xfrm>
            <a:off x="576892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3" name="Placeholder text"/>
          <p:cNvSpPr txBox="1"/>
          <p:nvPr/>
        </p:nvSpPr>
        <p:spPr>
          <a:xfrm>
            <a:off x="586432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4" name="Rounded Rectangle"/>
          <p:cNvSpPr/>
          <p:nvPr/>
        </p:nvSpPr>
        <p:spPr>
          <a:xfrm>
            <a:off x="6352118"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5" name="Shape"/>
          <p:cNvSpPr/>
          <p:nvPr/>
        </p:nvSpPr>
        <p:spPr>
          <a:xfrm>
            <a:off x="635210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6" name="Placeholder text"/>
          <p:cNvSpPr txBox="1"/>
          <p:nvPr/>
        </p:nvSpPr>
        <p:spPr>
          <a:xfrm>
            <a:off x="644751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7" name="Rounded Rectangle"/>
          <p:cNvSpPr/>
          <p:nvPr/>
        </p:nvSpPr>
        <p:spPr>
          <a:xfrm>
            <a:off x="6924506"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8" name="Shape"/>
          <p:cNvSpPr/>
          <p:nvPr/>
        </p:nvSpPr>
        <p:spPr>
          <a:xfrm>
            <a:off x="692449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9" name="Placeholder text"/>
          <p:cNvSpPr txBox="1"/>
          <p:nvPr/>
        </p:nvSpPr>
        <p:spPr>
          <a:xfrm>
            <a:off x="701989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0" name="Rounded Rectangle"/>
          <p:cNvSpPr/>
          <p:nvPr/>
        </p:nvSpPr>
        <p:spPr>
          <a:xfrm>
            <a:off x="7486095"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1" name="Shape"/>
          <p:cNvSpPr/>
          <p:nvPr/>
        </p:nvSpPr>
        <p:spPr>
          <a:xfrm>
            <a:off x="748608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2" name="Placeholder text"/>
          <p:cNvSpPr txBox="1"/>
          <p:nvPr/>
        </p:nvSpPr>
        <p:spPr>
          <a:xfrm>
            <a:off x="758148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3" name="Rounded Rectangle"/>
          <p:cNvSpPr/>
          <p:nvPr/>
        </p:nvSpPr>
        <p:spPr>
          <a:xfrm>
            <a:off x="8058483"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4" name="Shape"/>
          <p:cNvSpPr/>
          <p:nvPr/>
        </p:nvSpPr>
        <p:spPr>
          <a:xfrm>
            <a:off x="805847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5" name="Placeholder text"/>
          <p:cNvSpPr txBox="1"/>
          <p:nvPr/>
        </p:nvSpPr>
        <p:spPr>
          <a:xfrm>
            <a:off x="815387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6" name="Rounded Rectangle"/>
          <p:cNvSpPr/>
          <p:nvPr/>
        </p:nvSpPr>
        <p:spPr>
          <a:xfrm>
            <a:off x="8641669"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7" name="Shape"/>
          <p:cNvSpPr/>
          <p:nvPr/>
        </p:nvSpPr>
        <p:spPr>
          <a:xfrm>
            <a:off x="86416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8" name="Placeholder text"/>
          <p:cNvSpPr txBox="1"/>
          <p:nvPr/>
        </p:nvSpPr>
        <p:spPr>
          <a:xfrm>
            <a:off x="873706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9" name="Rounded Rectangle"/>
          <p:cNvSpPr/>
          <p:nvPr/>
        </p:nvSpPr>
        <p:spPr>
          <a:xfrm>
            <a:off x="9214056"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0" name="Shape"/>
          <p:cNvSpPr/>
          <p:nvPr/>
        </p:nvSpPr>
        <p:spPr>
          <a:xfrm>
            <a:off x="921404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1" name="Placeholder text"/>
          <p:cNvSpPr txBox="1"/>
          <p:nvPr/>
        </p:nvSpPr>
        <p:spPr>
          <a:xfrm>
            <a:off x="9309448"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2" name="Rounded Rectangle"/>
          <p:cNvSpPr/>
          <p:nvPr/>
        </p:nvSpPr>
        <p:spPr>
          <a:xfrm>
            <a:off x="9775645"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3" name="Shape"/>
          <p:cNvSpPr/>
          <p:nvPr/>
        </p:nvSpPr>
        <p:spPr>
          <a:xfrm>
            <a:off x="977563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4" name="Placeholder text"/>
          <p:cNvSpPr txBox="1"/>
          <p:nvPr/>
        </p:nvSpPr>
        <p:spPr>
          <a:xfrm>
            <a:off x="987103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5" name="Rounded Rectangle"/>
          <p:cNvSpPr/>
          <p:nvPr/>
        </p:nvSpPr>
        <p:spPr>
          <a:xfrm>
            <a:off x="10348033"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6" name="Shape"/>
          <p:cNvSpPr/>
          <p:nvPr/>
        </p:nvSpPr>
        <p:spPr>
          <a:xfrm>
            <a:off x="10348024"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7" name="Placeholder text"/>
          <p:cNvSpPr txBox="1"/>
          <p:nvPr/>
        </p:nvSpPr>
        <p:spPr>
          <a:xfrm>
            <a:off x="1044342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8" name="五边形 127"/>
          <p:cNvSpPr/>
          <p:nvPr/>
        </p:nvSpPr>
        <p:spPr bwMode="auto">
          <a:xfrm>
            <a:off x="1200621" y="1934327"/>
            <a:ext cx="3349726" cy="287601"/>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9" name="五边形 128"/>
          <p:cNvSpPr/>
          <p:nvPr/>
        </p:nvSpPr>
        <p:spPr bwMode="auto">
          <a:xfrm>
            <a:off x="2906985" y="2463338"/>
            <a:ext cx="3371324" cy="287601"/>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1" name="五边形 130"/>
          <p:cNvSpPr/>
          <p:nvPr/>
        </p:nvSpPr>
        <p:spPr bwMode="auto">
          <a:xfrm>
            <a:off x="2906985" y="2942673"/>
            <a:ext cx="1081773" cy="775425"/>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2" name="五边形 131"/>
          <p:cNvSpPr/>
          <p:nvPr/>
        </p:nvSpPr>
        <p:spPr bwMode="auto">
          <a:xfrm>
            <a:off x="3475042" y="3901343"/>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3" name="文本框 132"/>
          <p:cNvSpPr txBox="1"/>
          <p:nvPr/>
        </p:nvSpPr>
        <p:spPr>
          <a:xfrm>
            <a:off x="1105216" y="932518"/>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2024</a:t>
            </a:r>
          </a:p>
        </p:txBody>
      </p:sp>
      <p:sp>
        <p:nvSpPr>
          <p:cNvPr id="134" name="文本框 133"/>
          <p:cNvSpPr txBox="1"/>
          <p:nvPr/>
        </p:nvSpPr>
        <p:spPr>
          <a:xfrm>
            <a:off x="2536201"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2025</a:t>
            </a:r>
          </a:p>
        </p:txBody>
      </p:sp>
      <p:sp>
        <p:nvSpPr>
          <p:cNvPr id="135" name="Placeholder text"/>
          <p:cNvSpPr txBox="1"/>
          <p:nvPr/>
        </p:nvSpPr>
        <p:spPr>
          <a:xfrm>
            <a:off x="1296022" y="1959205"/>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SA1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482574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2026</a:t>
            </a:r>
          </a:p>
        </p:txBody>
      </p:sp>
      <p:sp>
        <p:nvSpPr>
          <p:cNvPr id="137" name="文本框 136"/>
          <p:cNvSpPr txBox="1"/>
          <p:nvPr/>
        </p:nvSpPr>
        <p:spPr>
          <a:xfrm>
            <a:off x="711529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2027</a:t>
            </a:r>
          </a:p>
        </p:txBody>
      </p:sp>
      <p:sp>
        <p:nvSpPr>
          <p:cNvPr id="138" name="文本框 137"/>
          <p:cNvSpPr txBox="1"/>
          <p:nvPr/>
        </p:nvSpPr>
        <p:spPr>
          <a:xfrm>
            <a:off x="9404846"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2028</a:t>
            </a:r>
          </a:p>
        </p:txBody>
      </p:sp>
      <p:sp>
        <p:nvSpPr>
          <p:cNvPr id="139" name="Placeholder text"/>
          <p:cNvSpPr txBox="1"/>
          <p:nvPr/>
        </p:nvSpPr>
        <p:spPr>
          <a:xfrm>
            <a:off x="2917793" y="2480798"/>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SA2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41" name="Placeholder text"/>
          <p:cNvSpPr txBox="1"/>
          <p:nvPr/>
        </p:nvSpPr>
        <p:spPr>
          <a:xfrm>
            <a:off x="2920531" y="3095550"/>
            <a:ext cx="1117677" cy="723900"/>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SA3, SA5, </a:t>
            </a:r>
          </a:p>
          <a:p>
            <a:r>
              <a:rPr lang="en-US" altLang="zh-CN" sz="800" dirty="0">
                <a:solidFill>
                  <a:schemeClr val="bg1"/>
                </a:solidFill>
                <a:latin typeface="微软雅黑" panose="020B0503020204020204" pitchFamily="34" charset="-122"/>
                <a:ea typeface="微软雅黑" panose="020B0503020204020204" pitchFamily="34" charset="-122"/>
              </a:rPr>
              <a:t>SA6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3" name="五边形 142"/>
          <p:cNvSpPr/>
          <p:nvPr/>
        </p:nvSpPr>
        <p:spPr bwMode="auto">
          <a:xfrm>
            <a:off x="3475456" y="3893479"/>
            <a:ext cx="3375241"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2" name="Placeholder text"/>
          <p:cNvSpPr txBox="1"/>
          <p:nvPr/>
        </p:nvSpPr>
        <p:spPr>
          <a:xfrm>
            <a:off x="3493918" y="3976491"/>
            <a:ext cx="854844" cy="297517"/>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4" name="五边形 143"/>
          <p:cNvSpPr/>
          <p:nvPr/>
        </p:nvSpPr>
        <p:spPr bwMode="auto">
          <a:xfrm>
            <a:off x="5768923" y="4764146"/>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6" name="五边形 145"/>
          <p:cNvSpPr/>
          <p:nvPr/>
        </p:nvSpPr>
        <p:spPr bwMode="auto">
          <a:xfrm>
            <a:off x="5779729" y="4764146"/>
            <a:ext cx="4483696"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5" name="Placeholder text"/>
          <p:cNvSpPr txBox="1"/>
          <p:nvPr/>
        </p:nvSpPr>
        <p:spPr>
          <a:xfrm>
            <a:off x="5807324" y="4824970"/>
            <a:ext cx="854844" cy="559998"/>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approve SI related to stage 2</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8" name="五边形 147"/>
          <p:cNvSpPr/>
          <p:nvPr/>
        </p:nvSpPr>
        <p:spPr bwMode="auto">
          <a:xfrm>
            <a:off x="4937760" y="2465856"/>
            <a:ext cx="1902137" cy="282858"/>
          </a:xfrm>
          <a:prstGeom prst="homePlate">
            <a:avLst/>
          </a:prstGeom>
          <a:noFill/>
          <a:ln w="19050" cap="flat" cmpd="sng" algn="ctr">
            <a:solidFill>
              <a:schemeClr val="tx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a:t>
            </a:r>
          </a:p>
        </p:txBody>
      </p:sp>
      <p:sp>
        <p:nvSpPr>
          <p:cNvPr id="74" name="文本框 73"/>
          <p:cNvSpPr txBox="1"/>
          <p:nvPr/>
        </p:nvSpPr>
        <p:spPr>
          <a:xfrm>
            <a:off x="1020943" y="5698503"/>
            <a:ext cx="10560465" cy="907941"/>
          </a:xfrm>
          <a:prstGeom prst="rect">
            <a:avLst/>
          </a:prstGeom>
          <a:noFill/>
        </p:spPr>
        <p:txBody>
          <a:bodyPr wrap="square" rtlCol="0">
            <a:spAutoFit/>
          </a:bodyPr>
          <a:lstStyle/>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It is recommended that CT WGs start to discuss SI that independent with stage2 from 2025 Q4, and SI should be approved before 2026 Q1.</a:t>
            </a:r>
          </a:p>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The SI that related to stage2 should be approved after stable requirement and conclusion from stage2.</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7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32567"/>
            <a:ext cx="2934265"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2.1</a:t>
            </a:r>
            <a:r>
              <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Motivation</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4476308"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AI agent </a:t>
            </a:r>
          </a:p>
        </p:txBody>
      </p:sp>
      <p:sp>
        <p:nvSpPr>
          <p:cNvPr id="6" name="矩形 5"/>
          <p:cNvSpPr/>
          <p:nvPr/>
        </p:nvSpPr>
        <p:spPr>
          <a:xfrm>
            <a:off x="336404" y="766103"/>
            <a:ext cx="4139903" cy="461665"/>
          </a:xfrm>
          <a:prstGeom prst="rect">
            <a:avLst/>
          </a:prstGeom>
        </p:spPr>
        <p:txBody>
          <a:bodyPr wrap="square">
            <a:spAutoFit/>
          </a:bodyPr>
          <a:lstStyle/>
          <a:p>
            <a:pPr marL="342900" indent="-342900">
              <a:spcAft>
                <a:spcPts val="1200"/>
              </a:spcAft>
              <a:buFont typeface="Wingdings" panose="05000000000000000000" pitchFamily="2" charset="2"/>
              <a:buChar char="Ø"/>
            </a:pPr>
            <a:r>
              <a:rPr lang="en-US" altLang="zh-CN" sz="2400" dirty="0"/>
              <a:t> </a:t>
            </a:r>
            <a:r>
              <a:rPr lang="en-US" altLang="zh-CN" b="1" dirty="0">
                <a:latin typeface="Times New Roman" panose="02020603050405020304" pitchFamily="18" charset="0"/>
                <a:cs typeface="Times New Roman" panose="02020603050405020304" pitchFamily="18" charset="0"/>
              </a:rPr>
              <a:t>Sensing service</a:t>
            </a:r>
            <a:endParaRPr lang="zh-CN" altLang="zh-CN"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0" y="6323768"/>
            <a:ext cx="12213097" cy="338554"/>
          </a:xfrm>
          <a:prstGeom prst="rect">
            <a:avLst/>
          </a:prstGeom>
          <a:noFill/>
        </p:spPr>
        <p:txBody>
          <a:bodyPr wrap="square" rtlCol="0">
            <a:spAutoFit/>
          </a:bodyPr>
          <a:lstStyle/>
          <a:p>
            <a:r>
              <a:rPr lang="en-US" altLang="zh-CN" sz="1600" b="1" dirty="0">
                <a:solidFill>
                  <a:schemeClr val="accent1"/>
                </a:solidFill>
                <a:latin typeface="Times New Roman" panose="02020603050405020304" pitchFamily="18" charset="0"/>
                <a:cs typeface="Times New Roman" panose="02020603050405020304" pitchFamily="18" charset="0"/>
              </a:rPr>
              <a:t>Proposal: New Protocols for control plane, user plane and data framework need to be studied because of the new requirement in 6G </a:t>
            </a:r>
            <a:endParaRPr lang="zh-CN" altLang="en-US" sz="1600" b="1" dirty="0">
              <a:solidFill>
                <a:schemeClr val="accent1"/>
              </a:solidFill>
              <a:latin typeface="Times New Roman" panose="02020603050405020304" pitchFamily="18" charset="0"/>
              <a:cs typeface="Times New Roman" panose="02020603050405020304" pitchFamily="18" charset="0"/>
            </a:endParaRPr>
          </a:p>
        </p:txBody>
      </p:sp>
      <p:cxnSp>
        <p:nvCxnSpPr>
          <p:cNvPr id="17" name="直接连接符 16"/>
          <p:cNvCxnSpPr/>
          <p:nvPr/>
        </p:nvCxnSpPr>
        <p:spPr>
          <a:xfrm>
            <a:off x="4332960"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a:xfrm>
            <a:off x="8231289"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sp>
        <p:nvSpPr>
          <p:cNvPr id="15" name="矩形 14"/>
          <p:cNvSpPr/>
          <p:nvPr/>
        </p:nvSpPr>
        <p:spPr>
          <a:xfrm>
            <a:off x="4348465" y="1161423"/>
            <a:ext cx="3914331" cy="3447098"/>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Use cases and requirement for 6G in SA1 includes </a:t>
            </a:r>
            <a:r>
              <a:rPr lang="it-IT" altLang="zh-CN" sz="1400" dirty="0">
                <a:latin typeface="Times New Roman" panose="02020603050405020304" pitchFamily="18" charset="0"/>
                <a:cs typeface="Times New Roman" panose="02020603050405020304" pitchFamily="18" charset="0"/>
              </a:rPr>
              <a:t>AI Agent in UE and Network AI agent.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Multiple AI Agent protocols developed by AI companies have been applied in different scenarios.</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Agent in UE might have influence on Control Plane (NAS) and User Plane, Network AI agent might have influence on Control Plane and Data Framework.</a:t>
            </a:r>
          </a:p>
          <a:p>
            <a:pPr marL="285750" indent="-285750">
              <a:spcAft>
                <a:spcPts val="1200"/>
              </a:spcAft>
              <a:buFont typeface="Times New Roman" panose="02020603050405020304" pitchFamily="18" charset="0"/>
              <a:buChar char="-"/>
            </a:pPr>
            <a:endParaRPr lang="en-US" altLang="zh-CN" sz="1400" dirty="0">
              <a:latin typeface="Times New Roman" panose="02020603050405020304" pitchFamily="18" charset="0"/>
              <a:cs typeface="Times New Roman" panose="02020603050405020304" pitchFamily="18" charset="0"/>
            </a:endParaRPr>
          </a:p>
          <a:p>
            <a:pPr marL="285750" indent="-285750">
              <a:spcAft>
                <a:spcPts val="1200"/>
              </a:spcAft>
              <a:buFont typeface="Times New Roman" panose="02020603050405020304" pitchFamily="18" charset="0"/>
              <a:buChar char="-"/>
            </a:pPr>
            <a:endParaRPr lang="it-IT" altLang="zh-CN" sz="1400" dirty="0">
              <a:latin typeface="Times New Roman" panose="02020603050405020304" pitchFamily="18" charset="0"/>
              <a:cs typeface="Times New Roman" panose="02020603050405020304" pitchFamily="18" charset="0"/>
            </a:endParaRPr>
          </a:p>
        </p:txBody>
      </p:sp>
      <p:sp>
        <p:nvSpPr>
          <p:cNvPr id="18" name="矩形 17"/>
          <p:cNvSpPr/>
          <p:nvPr/>
        </p:nvSpPr>
        <p:spPr>
          <a:xfrm>
            <a:off x="4519149" y="5469453"/>
            <a:ext cx="3712637" cy="738664"/>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a:t>
            </a:r>
            <a:r>
              <a:rPr lang="zh-CN" altLang="en-US" sz="1400" b="1" dirty="0">
                <a:solidFill>
                  <a:srgbClr val="FF0000"/>
                </a:solidFill>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Protocols for AI agent needs to be studied to fulfil different use cases and requirement in 6G</a:t>
            </a:r>
          </a:p>
        </p:txBody>
      </p:sp>
      <p:sp>
        <p:nvSpPr>
          <p:cNvPr id="23" name="矩形 22"/>
          <p:cNvSpPr/>
          <p:nvPr/>
        </p:nvSpPr>
        <p:spPr>
          <a:xfrm>
            <a:off x="8372385"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Localized Networks </a:t>
            </a:r>
          </a:p>
        </p:txBody>
      </p:sp>
      <p:sp>
        <p:nvSpPr>
          <p:cNvPr id="20" name="矩形 19"/>
          <p:cNvSpPr/>
          <p:nvPr/>
        </p:nvSpPr>
        <p:spPr>
          <a:xfrm>
            <a:off x="385303" y="1159775"/>
            <a:ext cx="3947657" cy="2339102"/>
          </a:xfrm>
          <a:prstGeom prst="rect">
            <a:avLst/>
          </a:prstGeom>
        </p:spPr>
        <p:txBody>
          <a:bodyPr wrap="square">
            <a:spAutoFit/>
          </a:bodyPr>
          <a:lstStyle/>
          <a:p>
            <a:pPr marL="285750" indent="-285750">
              <a:spcBef>
                <a:spcPts val="600"/>
              </a:spcBef>
              <a:spcAft>
                <a:spcPts val="6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6G new NAS mechanism put forward the requirement to design new protocols for the sensing signaling control,</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which requires the enhancement on control plane protocols.</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The interaction between the Sensing Function and the 6G Data Framework NFs also requires new data framework protocols for sensing data collection and transfer.</a:t>
            </a:r>
            <a:endParaRPr lang="zh-CN" altLang="zh-CN" sz="1400" dirty="0">
              <a:latin typeface="Times New Roman" panose="02020603050405020304" pitchFamily="18" charset="0"/>
              <a:cs typeface="Times New Roman" panose="02020603050405020304" pitchFamily="18" charset="0"/>
            </a:endParaRPr>
          </a:p>
        </p:txBody>
      </p:sp>
      <p:sp>
        <p:nvSpPr>
          <p:cNvPr id="25" name="矩形 24"/>
          <p:cNvSpPr/>
          <p:nvPr/>
        </p:nvSpPr>
        <p:spPr>
          <a:xfrm>
            <a:off x="8372385" y="1159775"/>
            <a:ext cx="3477415" cy="307777"/>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p:txBody>
      </p:sp>
      <p:sp>
        <p:nvSpPr>
          <p:cNvPr id="21" name="矩形 20"/>
          <p:cNvSpPr/>
          <p:nvPr/>
        </p:nvSpPr>
        <p:spPr>
          <a:xfrm>
            <a:off x="8372385" y="1529107"/>
            <a:ext cx="3709035" cy="1969770"/>
          </a:xfrm>
          <a:prstGeom prst="rect">
            <a:avLst/>
          </a:prstGeom>
        </p:spPr>
        <p:txBody>
          <a:bodyPr wrap="square">
            <a:spAutoFit/>
          </a:bodyPr>
          <a:lstStyle/>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Customized networking with reconfigurable and programmable NFs and services;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Resource and services sharing for users in different network or moving between different networks;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Secure interactions such as service registration, service discovery, signal proxy, and traffic transmission between networks.</a:t>
            </a:r>
          </a:p>
        </p:txBody>
      </p:sp>
      <p:sp>
        <p:nvSpPr>
          <p:cNvPr id="27" name="矩形 26"/>
          <p:cNvSpPr/>
          <p:nvPr/>
        </p:nvSpPr>
        <p:spPr>
          <a:xfrm>
            <a:off x="8207515" y="5469453"/>
            <a:ext cx="4045444" cy="954107"/>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 Protocol to fulfil the requirement for localized  network needs to be studied, including control plane, user plane and data framework aspects.</a:t>
            </a:r>
          </a:p>
        </p:txBody>
      </p:sp>
      <p:pic>
        <p:nvPicPr>
          <p:cNvPr id="28" name="图片 27"/>
          <p:cNvPicPr>
            <a:picLocks noChangeAspect="1"/>
          </p:cNvPicPr>
          <p:nvPr/>
        </p:nvPicPr>
        <p:blipFill>
          <a:blip r:embed="rId3"/>
          <a:stretch>
            <a:fillRect/>
          </a:stretch>
        </p:blipFill>
        <p:spPr>
          <a:xfrm>
            <a:off x="9046890" y="3696301"/>
            <a:ext cx="2583806" cy="1608731"/>
          </a:xfrm>
          <a:prstGeom prst="rect">
            <a:avLst/>
          </a:prstGeom>
        </p:spPr>
      </p:pic>
      <p:sp>
        <p:nvSpPr>
          <p:cNvPr id="30" name="矩形 29"/>
          <p:cNvSpPr/>
          <p:nvPr/>
        </p:nvSpPr>
        <p:spPr>
          <a:xfrm>
            <a:off x="180993" y="5469453"/>
            <a:ext cx="4004684" cy="738664"/>
          </a:xfrm>
          <a:prstGeom prst="rect">
            <a:avLst/>
          </a:prstGeom>
        </p:spPr>
        <p:txBody>
          <a:bodyPr wrap="square">
            <a:spAutoFit/>
          </a:bodyPr>
          <a:lstStyle/>
          <a:p>
            <a:r>
              <a:rPr lang="en-US" altLang="zh-CN" sz="1400" b="1" dirty="0">
                <a:latin typeface="Times New Roman" panose="02020603050405020304" pitchFamily="18" charset="0"/>
                <a:cs typeface="Times New Roman" panose="02020603050405020304" pitchFamily="18" charset="0"/>
              </a:rPr>
              <a:t>Observation: New protocols shall be designed for sensing service, including the control plane protocols and data framework protocols</a:t>
            </a:r>
            <a:r>
              <a:rPr lang="en-US" altLang="zh-CN" sz="1400" dirty="0">
                <a:latin typeface="Times New Roman" panose="02020603050405020304" pitchFamily="18" charset="0"/>
                <a:cs typeface="Times New Roman" panose="02020603050405020304" pitchFamily="18" charset="0"/>
              </a:rPr>
              <a:t>.</a:t>
            </a:r>
            <a:endParaRPr lang="zh-CN" altLang="zh-CN" sz="1400" dirty="0">
              <a:latin typeface="Times New Roman" panose="02020603050405020304" pitchFamily="18" charset="0"/>
              <a:cs typeface="Times New Roman" panose="02020603050405020304" pitchFamily="18" charset="0"/>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85" y="3554883"/>
            <a:ext cx="3841073" cy="1643521"/>
          </a:xfrm>
          <a:prstGeom prst="rect">
            <a:avLst/>
          </a:prstGeom>
        </p:spPr>
      </p:pic>
      <p:grpSp>
        <p:nvGrpSpPr>
          <p:cNvPr id="26" name="组合 25"/>
          <p:cNvGrpSpPr/>
          <p:nvPr/>
        </p:nvGrpSpPr>
        <p:grpSpPr>
          <a:xfrm>
            <a:off x="5184826" y="3724648"/>
            <a:ext cx="2331106" cy="1657651"/>
            <a:chOff x="5002773" y="4005764"/>
            <a:chExt cx="2380624" cy="1850358"/>
          </a:xfrm>
        </p:grpSpPr>
        <p:sp>
          <p:nvSpPr>
            <p:cNvPr id="29" name="椭圆 28">
              <a:extLst>
                <a:ext uri="{FF2B5EF4-FFF2-40B4-BE49-F238E27FC236}">
                  <a16:creationId xmlns:a16="http://schemas.microsoft.com/office/drawing/2014/main" id="{6EBB7418-552B-9B6C-E459-878D5C25E17E}"/>
                </a:ext>
              </a:extLst>
            </p:cNvPr>
            <p:cNvSpPr/>
            <p:nvPr/>
          </p:nvSpPr>
          <p:spPr>
            <a:xfrm>
              <a:off x="5241606" y="5061455"/>
              <a:ext cx="1915886" cy="461763"/>
            </a:xfrm>
            <a:prstGeom prst="ellipse">
              <a:avLst/>
            </a:prstGeom>
            <a:noFill/>
            <a:ln w="28575">
              <a:solidFill>
                <a:srgbClr val="20232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形 4">
              <a:extLst>
                <a:ext uri="{FF2B5EF4-FFF2-40B4-BE49-F238E27FC236}">
                  <a16:creationId xmlns:a16="http://schemas.microsoft.com/office/drawing/2014/main" id="{C3E08602-6A3B-9DF4-32D0-2EEE927D09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02773" y="5163370"/>
              <a:ext cx="446456" cy="446456"/>
            </a:xfrm>
            <a:prstGeom prst="rect">
              <a:avLst/>
            </a:prstGeom>
          </p:spPr>
        </p:pic>
        <p:pic>
          <p:nvPicPr>
            <p:cNvPr id="32" name="图形 7">
              <a:extLst>
                <a:ext uri="{FF2B5EF4-FFF2-40B4-BE49-F238E27FC236}">
                  <a16:creationId xmlns:a16="http://schemas.microsoft.com/office/drawing/2014/main" id="{CB247536-63C8-A660-996E-6335DE903D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89002" y="5282908"/>
              <a:ext cx="573214" cy="573214"/>
            </a:xfrm>
            <a:prstGeom prst="rect">
              <a:avLst/>
            </a:prstGeom>
          </p:spPr>
        </p:pic>
        <p:pic>
          <p:nvPicPr>
            <p:cNvPr id="33" name="图形 12">
              <a:extLst>
                <a:ext uri="{FF2B5EF4-FFF2-40B4-BE49-F238E27FC236}">
                  <a16:creationId xmlns:a16="http://schemas.microsoft.com/office/drawing/2014/main" id="{5E42C3EB-4715-C2D0-2CAA-81A2811E32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21634" y="5178939"/>
              <a:ext cx="461763" cy="461763"/>
            </a:xfrm>
            <a:prstGeom prst="rect">
              <a:avLst/>
            </a:prstGeom>
          </p:spPr>
        </p:pic>
        <p:pic>
          <p:nvPicPr>
            <p:cNvPr id="34" name="图形 13">
              <a:extLst>
                <a:ext uri="{FF2B5EF4-FFF2-40B4-BE49-F238E27FC236}">
                  <a16:creationId xmlns:a16="http://schemas.microsoft.com/office/drawing/2014/main" id="{F1DF4794-103E-DBA4-0D1A-CD7B262D24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27181" y="4005764"/>
              <a:ext cx="1256943" cy="920373"/>
            </a:xfrm>
            <a:prstGeom prst="rect">
              <a:avLst/>
            </a:prstGeom>
          </p:spPr>
        </p:pic>
      </p:grpSp>
    </p:spTree>
    <p:extLst>
      <p:ext uri="{BB962C8B-B14F-4D97-AF65-F5344CB8AC3E}">
        <p14:creationId xmlns:p14="http://schemas.microsoft.com/office/powerpoint/2010/main" val="347662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65745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2.2.1  6G Potential Protocol: Control Plane-New NAS</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文本框 3"/>
          <p:cNvSpPr txBox="1"/>
          <p:nvPr/>
        </p:nvSpPr>
        <p:spPr>
          <a:xfrm>
            <a:off x="887984" y="3618387"/>
            <a:ext cx="10716769" cy="2852772"/>
          </a:xfrm>
          <a:prstGeom prst="rect">
            <a:avLst/>
          </a:prstGeom>
          <a:noFill/>
        </p:spPr>
        <p:txBody>
          <a:bodyPr wrap="square" rtlCol="0">
            <a:no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system the NAS design should also inherently support connectivity services with considering </a:t>
            </a:r>
            <a:r>
              <a:rPr lang="en-US" altLang="zh-CN" sz="1600" b="1" dirty="0">
                <a:latin typeface="Times New Roman" panose="02020603050405020304" pitchFamily="18" charset="0"/>
                <a:cs typeface="Times New Roman" panose="02020603050405020304" pitchFamily="18" charset="0"/>
              </a:rPr>
              <a:t>very well-structured modularity</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order to </a:t>
            </a:r>
            <a:r>
              <a:rPr lang="en-US" altLang="zh-CN" sz="1600" b="1" dirty="0">
                <a:latin typeface="Times New Roman" panose="02020603050405020304" pitchFamily="18" charset="0"/>
                <a:cs typeface="Times New Roman" panose="02020603050405020304" pitchFamily="18" charset="0"/>
              </a:rPr>
              <a:t>support beyond connectivity services </a:t>
            </a:r>
            <a:r>
              <a:rPr lang="en-US" altLang="zh-CN" sz="1600" dirty="0">
                <a:latin typeface="Times New Roman" panose="02020603050405020304" pitchFamily="18" charset="0"/>
                <a:cs typeface="Times New Roman" panose="02020603050405020304" pitchFamily="18" charset="0"/>
              </a:rPr>
              <a:t>in 6G system, </a:t>
            </a:r>
            <a:r>
              <a:rPr lang="en-US" altLang="zh-CN" sz="1600" b="1" dirty="0">
                <a:latin typeface="Times New Roman" panose="02020603050405020304" pitchFamily="18" charset="0"/>
                <a:cs typeface="Times New Roman" panose="02020603050405020304" pitchFamily="18" charset="0"/>
              </a:rPr>
              <a:t>new NAS functionality sets </a:t>
            </a:r>
            <a:r>
              <a:rPr lang="en-US" altLang="zh-CN" sz="1600" dirty="0">
                <a:latin typeface="Times New Roman" panose="02020603050405020304" pitchFamily="18" charset="0"/>
                <a:cs typeface="Times New Roman" panose="02020603050405020304" pitchFamily="18" charset="0"/>
              </a:rPr>
              <a:t>can be estimated and the corresponding NAS procedure need to be studied as well. The introduction of a new NAS functionality should have no impact on other NAS functionality</a:t>
            </a:r>
            <a:r>
              <a:rPr lang="en-US" altLang="zh-CN" sz="1600" i="1"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It is necessary to study a future-proven method to support NAS transmission for beyond connectivity services, to meet </a:t>
            </a:r>
            <a:r>
              <a:rPr lang="en-US" altLang="zh-CN" sz="1600" b="1" dirty="0">
                <a:latin typeface="Times New Roman" panose="02020603050405020304" pitchFamily="18" charset="0"/>
                <a:cs typeface="Times New Roman" panose="02020603050405020304" pitchFamily="18" charset="0"/>
              </a:rPr>
              <a:t>the scalability and efficiency requirement</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core network the NAS delivery and transmission mechanism is to be defined, to work in </a:t>
            </a:r>
            <a:r>
              <a:rPr lang="en-US" altLang="zh-CN" sz="1600" b="1" dirty="0">
                <a:latin typeface="Times New Roman" panose="02020603050405020304" pitchFamily="18" charset="0"/>
                <a:cs typeface="Times New Roman" panose="02020603050405020304" pitchFamily="18" charset="0"/>
              </a:rPr>
              <a:t>coordination with RAN</a:t>
            </a:r>
            <a:r>
              <a:rPr lang="en-US" altLang="zh-CN" sz="16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548638"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8" y="322755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Considerations on Protocol </a:t>
            </a:r>
            <a:endParaRPr lang="zh-CN" altLang="en-US" b="1" dirty="0">
              <a:latin typeface="Times New Roman" panose="02020603050405020304" pitchFamily="18" charset="0"/>
              <a:cs typeface="Times New Roman" panose="02020603050405020304" pitchFamily="18" charset="0"/>
            </a:endParaRPr>
          </a:p>
        </p:txBody>
      </p:sp>
      <p:sp>
        <p:nvSpPr>
          <p:cNvPr id="6" name="矩形 5"/>
          <p:cNvSpPr/>
          <p:nvPr/>
        </p:nvSpPr>
        <p:spPr>
          <a:xfrm>
            <a:off x="887983" y="1387923"/>
            <a:ext cx="10716769" cy="1729704"/>
          </a:xfrm>
          <a:prstGeom prst="rect">
            <a:avLst/>
          </a:prstGeom>
        </p:spPr>
        <p:txBody>
          <a:bodyPr wrap="square">
            <a:sp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5G NAS functionality combination does not support well internal modularity which leads to coupling between different NFs.</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This issue brings complexity to network operation, longer time to roll out new services, and also difficulty to cost control  of UE implementation using different NAS functionality set.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The inadequate modularity may also lead to more communication delay and resource consumption regarding more and more new services may occur in the future.</a:t>
            </a:r>
          </a:p>
        </p:txBody>
      </p:sp>
    </p:spTree>
    <p:extLst>
      <p:ext uri="{BB962C8B-B14F-4D97-AF65-F5344CB8AC3E}">
        <p14:creationId xmlns:p14="http://schemas.microsoft.com/office/powerpoint/2010/main" val="1842201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318769"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2.2.2  6G Potential Protocol: Control Plane-HTTP/3</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图片 6">
            <a:extLst>
              <a:ext uri="{FF2B5EF4-FFF2-40B4-BE49-F238E27FC236}">
                <a16:creationId xmlns:a16="http://schemas.microsoft.com/office/drawing/2014/main" id="{13BBCB17-2B21-2005-9822-AEC6F97C88B8}"/>
              </a:ext>
            </a:extLst>
          </p:cNvPr>
          <p:cNvPicPr>
            <a:picLocks noChangeAspect="1"/>
          </p:cNvPicPr>
          <p:nvPr/>
        </p:nvPicPr>
        <p:blipFill>
          <a:blip r:embed="rId3"/>
          <a:stretch>
            <a:fillRect/>
          </a:stretch>
        </p:blipFill>
        <p:spPr>
          <a:xfrm>
            <a:off x="8613752" y="1021866"/>
            <a:ext cx="3375657" cy="3242988"/>
          </a:xfrm>
          <a:prstGeom prst="rect">
            <a:avLst/>
          </a:prstGeom>
        </p:spPr>
      </p:pic>
      <p:sp>
        <p:nvSpPr>
          <p:cNvPr id="8" name="文本框 7">
            <a:extLst>
              <a:ext uri="{FF2B5EF4-FFF2-40B4-BE49-F238E27FC236}">
                <a16:creationId xmlns:a16="http://schemas.microsoft.com/office/drawing/2014/main" id="{898C29D9-BD85-397F-1507-2B307D29EB85}"/>
              </a:ext>
            </a:extLst>
          </p:cNvPr>
          <p:cNvSpPr txBox="1"/>
          <p:nvPr/>
        </p:nvSpPr>
        <p:spPr>
          <a:xfrm>
            <a:off x="18790" y="773977"/>
            <a:ext cx="8797553" cy="2754600"/>
          </a:xfrm>
          <a:prstGeom prst="rect">
            <a:avLst/>
          </a:prstGeom>
          <a:noFill/>
        </p:spPr>
        <p:txBody>
          <a:bodyPr wrap="square">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Requirements for HTTP/3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High Connection Establishment Latency</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over TCP + TLS requires multiple round trips (RTT) to establish a secure connection</a:t>
            </a:r>
            <a:r>
              <a:rPr lang="en-US" altLang="zh-CN"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a:t>
            </a:r>
            <a:r>
              <a:rPr lang="zh-CN" altLang="en-US"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 </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establishing a secure connection requires 2-3 RTT of latency</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Head-of-Line Blocking (HoLB) Problem</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TCP guarantees in-order delivery of the byte stream. If any single IP packet is lost in the network, the entire TCP connection halts and waits for that packet to be retransmitted. </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Poor Network Switching and Connection Migration Capability</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A TCP connection is uniquely identified by a four-tuple If the IP address of either endpoint changes (e.g., a network element instance fails), the existing TCP connection breaks completely.</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Inflexible Congestion Control</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relies on the underlying TCP's congestion control (e.g., CUBIC, BBR). TCP's congestion control is applied to the entire connection and cannot set different priorities or policies for different streams.</a:t>
            </a:r>
          </a:p>
        </p:txBody>
      </p:sp>
      <p:sp>
        <p:nvSpPr>
          <p:cNvPr id="9" name="文本框 8"/>
          <p:cNvSpPr txBox="1"/>
          <p:nvPr/>
        </p:nvSpPr>
        <p:spPr>
          <a:xfrm>
            <a:off x="18790" y="3409550"/>
            <a:ext cx="8797553" cy="3262990"/>
          </a:xfrm>
          <a:prstGeom prst="rect">
            <a:avLst/>
          </a:prstGeom>
          <a:noFill/>
        </p:spPr>
        <p:txBody>
          <a:bodyPr wrap="square" rtlCol="0">
            <a:noAutofit/>
          </a:bodyPr>
          <a:lstStyle/>
          <a:p>
            <a:pPr marL="285750" indent="-285750">
              <a:spcAft>
                <a:spcPts val="600"/>
              </a:spcAft>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Advantages of HTTP/3 over HTTP/2:</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Faster Connection Establishment: </a:t>
            </a:r>
            <a:r>
              <a:rPr lang="en-US" altLang="zh-CN" sz="1400" dirty="0">
                <a:latin typeface="Times New Roman" panose="02020603050405020304" pitchFamily="18" charset="0"/>
                <a:cs typeface="Times New Roman" panose="02020603050405020304" pitchFamily="18" charset="0"/>
              </a:rPr>
              <a:t>HTTP/3 utilizes the QUIC transport protocol, which operates over UDP. It combines the transport and cryptographic handshakes into a single step, significantly reducing round-trip times (RTT) during connection setup.</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Reduced Latency and Improved Performance: </a:t>
            </a:r>
            <a:r>
              <a:rPr lang="en-US" altLang="zh-CN" sz="1400" dirty="0">
                <a:latin typeface="Times New Roman" panose="02020603050405020304" pitchFamily="18" charset="0"/>
                <a:cs typeface="Times New Roman" panose="02020603050405020304" pitchFamily="18" charset="0"/>
              </a:rPr>
              <a:t>HTTP/3 demonstrates superior performance under unreliable network conditions, such as high packet loss. It eliminates HoLB at the transport layer, enabling multiple streams to be transmitted concurrently without mutual interference.</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and Flow Control: </a:t>
            </a:r>
            <a:r>
              <a:rPr lang="en-US" altLang="zh-CN" sz="1400" dirty="0">
                <a:latin typeface="Times New Roman" panose="02020603050405020304" pitchFamily="18" charset="0"/>
                <a:cs typeface="Times New Roman" panose="02020603050405020304" pitchFamily="18" charset="0"/>
              </a:rPr>
              <a:t>The built-in QUIC protocol employs modern congestion control algorithms that adapt efficiently to varying network conditions. It supports both connection-level and stream-level flow control, improving overall network.</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Control: </a:t>
            </a:r>
            <a:r>
              <a:rPr lang="en-US" altLang="zh-CN" sz="1400" dirty="0">
                <a:latin typeface="Times New Roman" panose="02020603050405020304" pitchFamily="18" charset="0"/>
                <a:cs typeface="Times New Roman" panose="02020603050405020304" pitchFamily="18" charset="0"/>
              </a:rPr>
              <a:t>QUIC uses a Connection ID (CID) to uniquely identify a connection, which is independent of IP addresses. When IP change occurs, the connection can migrate seamlessly without any handshake as long as the client and server can maintain the same Connection ID. </a:t>
            </a:r>
          </a:p>
        </p:txBody>
      </p:sp>
      <p:sp>
        <p:nvSpPr>
          <p:cNvPr id="2" name="矩形 1">
            <a:extLst>
              <a:ext uri="{FF2B5EF4-FFF2-40B4-BE49-F238E27FC236}">
                <a16:creationId xmlns:a16="http://schemas.microsoft.com/office/drawing/2014/main" id="{F06439A1-9D70-9037-CBEF-D87D6FF617C1}"/>
              </a:ext>
            </a:extLst>
          </p:cNvPr>
          <p:cNvSpPr/>
          <p:nvPr/>
        </p:nvSpPr>
        <p:spPr>
          <a:xfrm>
            <a:off x="8715047" y="4777393"/>
            <a:ext cx="3375658" cy="646331"/>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HTTP/3 should be considered for 6G Control Plane</a:t>
            </a:r>
          </a:p>
        </p:txBody>
      </p:sp>
    </p:spTree>
    <p:extLst>
      <p:ext uri="{BB962C8B-B14F-4D97-AF65-F5344CB8AC3E}">
        <p14:creationId xmlns:p14="http://schemas.microsoft.com/office/powerpoint/2010/main" val="1245439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7249870"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2.2.3  6G Potential Protocol: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sym typeface="+mn-ea"/>
              </a:rPr>
              <a:t>User Plane</a:t>
            </a:r>
            <a:endPar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文本框 5"/>
          <p:cNvSpPr txBox="1"/>
          <p:nvPr/>
        </p:nvSpPr>
        <p:spPr>
          <a:xfrm>
            <a:off x="548639"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9" y="275034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2" name="矩形 1"/>
          <p:cNvSpPr/>
          <p:nvPr/>
        </p:nvSpPr>
        <p:spPr>
          <a:xfrm>
            <a:off x="739602" y="1396531"/>
            <a:ext cx="11143972" cy="125412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Existing Challenges for 5G User Plane Protocol</a:t>
            </a:r>
          </a:p>
          <a:p>
            <a:pPr marL="742950" lvl="1" indent="-285750" eaLnBrk="0" hangingPunct="0">
              <a:spcBef>
                <a:spcPct val="20000"/>
              </a:spcBef>
              <a:buFont typeface="Times New Roman" panose="02020603050405020304" pitchFamily="18" charset="0"/>
              <a:buChar char="-"/>
            </a:pPr>
            <a:r>
              <a:rPr kumimoji="1" lang="en-US" altLang="zh-CN" sz="1400" dirty="0" err="1">
                <a:latin typeface="Times New Roman" panose="02020603050405020304" pitchFamily="18" charset="0"/>
                <a:cs typeface="Times New Roman" panose="02020603050405020304" pitchFamily="18" charset="0"/>
                <a:sym typeface="Calibri" panose="020F0502020204030204" pitchFamily="34" charset="0"/>
              </a:rPr>
              <a:t>Stateful</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Tunnels: GTP-U necessitates that nodes maintain state for each tunnel. This adds complexity and hinders scalability as the number of devices and services grows.</a:t>
            </a:r>
          </a:p>
          <a:p>
            <a:pPr marL="742950" lvl="1"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Limited Programmability: The fixed, per-tunnel paths of GTP-U make it difficult to implement advanced traffic engineering or dynamic service function chaining (SFC).</a:t>
            </a:r>
          </a:p>
        </p:txBody>
      </p:sp>
      <p:sp>
        <p:nvSpPr>
          <p:cNvPr id="3" name="矩形 2"/>
          <p:cNvSpPr/>
          <p:nvPr/>
        </p:nvSpPr>
        <p:spPr>
          <a:xfrm>
            <a:off x="940233" y="3393002"/>
            <a:ext cx="10943341" cy="263207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Enhanced GTP-U:</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Adds enhancements to the existing protocol to address limitations.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Leverage existing 5G infrastructure.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May not be flexible enough to meet future 6G demands.</a:t>
            </a:r>
          </a:p>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SRv6</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 </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Shifts routing intelligence from the network to the packet source.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Pros:</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High Programmability: Potential traffic engineering and service function chains by simply manipulating the Segment list.</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Enhanced Scalability: SRv6's stateless for support a massive number of devices and diverse services.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Cons:</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Requires a significant paradigm shift from the current network architecture.</a:t>
            </a:r>
          </a:p>
        </p:txBody>
      </p:sp>
      <p:sp>
        <p:nvSpPr>
          <p:cNvPr id="9" name="矩形 8"/>
          <p:cNvSpPr/>
          <p:nvPr/>
        </p:nvSpPr>
        <p:spPr>
          <a:xfrm>
            <a:off x="668913" y="6062021"/>
            <a:ext cx="11068324"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User Plane Protocols for 6G need to be studied and evaluated to resolve the challenges faced in 5G</a:t>
            </a:r>
          </a:p>
        </p:txBody>
      </p:sp>
      <p:sp>
        <p:nvSpPr>
          <p:cNvPr id="4" name="文本框 3"/>
          <p:cNvSpPr txBox="1"/>
          <p:nvPr/>
        </p:nvSpPr>
        <p:spPr>
          <a:xfrm>
            <a:off x="739602" y="3095225"/>
            <a:ext cx="8967816" cy="338554"/>
          </a:xfrm>
          <a:prstGeom prst="rect">
            <a:avLst/>
          </a:prstGeom>
          <a:noFill/>
        </p:spPr>
        <p:txBody>
          <a:bodyPr wrap="square" rtlCol="0">
            <a:spAutoFit/>
          </a:bodyPr>
          <a:lstStyle/>
          <a:p>
            <a:r>
              <a:rPr lang="en-US" altLang="zh-CN" sz="1600" dirty="0">
                <a:latin typeface="Times New Roman" panose="02020603050405020304" pitchFamily="18" charset="0"/>
                <a:cs typeface="Times New Roman" panose="02020603050405020304" pitchFamily="18" charset="0"/>
              </a:rPr>
              <a:t>To resolve the challenges mentioned above, some potential user plane protocols are listed in the following:  </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9778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83173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2.2.4  6G Potential Protocol: Data Framework</a:t>
            </a:r>
          </a:p>
        </p:txBody>
      </p:sp>
      <p:cxnSp>
        <p:nvCxnSpPr>
          <p:cNvPr id="56" name="直线连接符 55"/>
          <p:cNvCxnSpPr/>
          <p:nvPr/>
        </p:nvCxnSpPr>
        <p:spPr>
          <a:xfrm>
            <a:off x="454763" y="794282"/>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文本框 1">
            <a:extLst>
              <a:ext uri="{FF2B5EF4-FFF2-40B4-BE49-F238E27FC236}">
                <a16:creationId xmlns:a16="http://schemas.microsoft.com/office/drawing/2014/main" id="{437A14BD-6C24-BF18-0D84-DD364701E28E}"/>
              </a:ext>
            </a:extLst>
          </p:cNvPr>
          <p:cNvSpPr txBox="1"/>
          <p:nvPr/>
        </p:nvSpPr>
        <p:spPr>
          <a:xfrm>
            <a:off x="600741" y="3173015"/>
            <a:ext cx="10741513" cy="3227785"/>
          </a:xfrm>
          <a:prstGeom prst="rect">
            <a:avLst/>
          </a:prstGeom>
          <a:noFill/>
        </p:spPr>
        <p:txBody>
          <a:bodyPr wrap="square" rtlCol="0">
            <a:noAutofit/>
          </a:bodyPr>
          <a:lstStyle/>
          <a:p>
            <a:pPr marL="285750" indent="-285750" eaLnBrk="0" hangingPunct="0">
              <a:spcBef>
                <a:spcPct val="20000"/>
              </a:spcBef>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In 5G system, AI related data is collected via following protocols, and no unified protocol is used for data collection.</a:t>
            </a:r>
          </a:p>
          <a:p>
            <a:pPr marL="742950" lvl="1" indent="-285750" eaLnBrk="0" hangingPunct="0">
              <a:spcBef>
                <a:spcPct val="20000"/>
              </a:spcBef>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NFs via SBI using http/2.</a:t>
            </a:r>
          </a:p>
          <a:p>
            <a:pPr marL="742950" lvl="1" indent="-285750" eaLnBrk="0" hangingPunct="0">
              <a:spcBef>
                <a:spcPts val="600"/>
              </a:spcBef>
              <a:spcAft>
                <a:spcPts val="600"/>
              </a:spcAft>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UE via user plane using GTP-U, LPP</a:t>
            </a:r>
          </a:p>
          <a:p>
            <a:pPr marL="285750" indent="-285750" eaLnBrk="0" hangingPunct="0">
              <a:spcBef>
                <a:spcPts val="600"/>
              </a:spcBef>
              <a:spcAft>
                <a:spcPts val="600"/>
              </a:spcAft>
              <a:buFontTx/>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For large data transmission, QUIC is proposed as a potential protocol for its high transmission efficiency and high security, but it is less in compatibility. </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For data access of high real-time demands and large data amounts, data protocols based on RDMA technology—such as </a:t>
            </a:r>
            <a:r>
              <a:rPr lang="en-US" altLang="zh-CN" sz="1600" dirty="0" err="1">
                <a:latin typeface="Times New Roman" panose="02020603050405020304" pitchFamily="18" charset="0"/>
                <a:cs typeface="Times New Roman" panose="02020603050405020304" pitchFamily="18" charset="0"/>
              </a:rPr>
              <a:t>RoCE</a:t>
            </a:r>
            <a:r>
              <a:rPr lang="en-US" altLang="zh-CN" sz="1600" dirty="0">
                <a:latin typeface="Times New Roman" panose="02020603050405020304" pitchFamily="18" charset="0"/>
                <a:cs typeface="Times New Roman" panose="02020603050405020304" pitchFamily="18" charset="0"/>
              </a:rPr>
              <a:t>—may be considered. These protocols possess zero-copy feature to achieve ultra-low latency and high-throughput performance, though they also exhibit greater hardware dependency.</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Data from different sources, serving different purposes, may have distinct transmission requirements., e.g. security requirement, efficiency requirement, real-time requirement, resulting in a diverse demand for data protocols. Hence, the negotiation mechanism for data protocols between data providers and consumers might be considered.</a:t>
            </a:r>
          </a:p>
          <a:p>
            <a:pPr eaLnBrk="0" hangingPunct="0">
              <a:spcBef>
                <a:spcPct val="20000"/>
              </a:spcBef>
            </a:pPr>
            <a:endParaRPr kumimoji="1" lang="en-US" altLang="zh-CN" sz="1600" dirty="0">
              <a:latin typeface="Times New Roman" panose="02020603050405020304" pitchFamily="18" charset="0"/>
              <a:cs typeface="Times New Roman" panose="02020603050405020304" pitchFamily="18" charset="0"/>
              <a:sym typeface="Calibri" pitchFamily="34" charset="0"/>
            </a:endParaRPr>
          </a:p>
        </p:txBody>
      </p:sp>
      <p:sp>
        <p:nvSpPr>
          <p:cNvPr id="3" name="矩形 2"/>
          <p:cNvSpPr/>
          <p:nvPr/>
        </p:nvSpPr>
        <p:spPr>
          <a:xfrm>
            <a:off x="1635155" y="6488668"/>
            <a:ext cx="10912549"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itchFamily="34" charset="0"/>
              </a:rPr>
              <a:t>Proposal: Analyze the specific use cases first and then determine the applicable protocol.</a:t>
            </a:r>
            <a:endParaRPr lang="zh-CN" altLang="en-US" dirty="0">
              <a:solidFill>
                <a:schemeClr val="accent1"/>
              </a:solidFill>
            </a:endParaRPr>
          </a:p>
        </p:txBody>
      </p:sp>
      <p:sp>
        <p:nvSpPr>
          <p:cNvPr id="6" name="文本框 5"/>
          <p:cNvSpPr txBox="1"/>
          <p:nvPr/>
        </p:nvSpPr>
        <p:spPr>
          <a:xfrm>
            <a:off x="454761" y="101428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454762" y="2791675"/>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4" name="矩形 3"/>
          <p:cNvSpPr/>
          <p:nvPr/>
        </p:nvSpPr>
        <p:spPr>
          <a:xfrm>
            <a:off x="815159" y="1360191"/>
            <a:ext cx="10527095" cy="1231106"/>
          </a:xfrm>
          <a:prstGeom prst="rect">
            <a:avLst/>
          </a:prstGeom>
        </p:spPr>
        <p:txBody>
          <a:bodyPr wrap="square">
            <a:spAutoFit/>
          </a:bodyPr>
          <a:lstStyle/>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A large amount of data transferred in 6GS, e.g. sensing data, AI data, existing protocol has low efficiency on large amount data transmission.</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Potential data sources, including UEs,</a:t>
            </a:r>
            <a:r>
              <a:rPr kumimoji="1" lang="zh-CN" altLang="en-US" sz="1600" dirty="0">
                <a:latin typeface="Times New Roman" panose="02020603050405020304" pitchFamily="18" charset="0"/>
                <a:cs typeface="Times New Roman" panose="02020603050405020304" pitchFamily="18" charset="0"/>
                <a:sym typeface="Calibri" pitchFamily="34" charset="0"/>
              </a:rPr>
              <a:t> </a:t>
            </a:r>
            <a:r>
              <a:rPr kumimoji="1" lang="en-US" altLang="zh-CN" sz="1600" dirty="0">
                <a:latin typeface="Times New Roman" panose="02020603050405020304" pitchFamily="18" charset="0"/>
                <a:cs typeface="Times New Roman" panose="02020603050405020304" pitchFamily="18" charset="0"/>
                <a:sym typeface="Calibri" pitchFamily="34" charset="0"/>
              </a:rPr>
              <a:t>NFs, OAM, RAN, 3</a:t>
            </a:r>
            <a:r>
              <a:rPr kumimoji="1" lang="en-US" altLang="zh-CN" sz="1600" baseline="30000" dirty="0">
                <a:latin typeface="Times New Roman" panose="02020603050405020304" pitchFamily="18" charset="0"/>
                <a:cs typeface="Times New Roman" panose="02020603050405020304" pitchFamily="18" charset="0"/>
                <a:sym typeface="Calibri" pitchFamily="34" charset="0"/>
              </a:rPr>
              <a:t>rd</a:t>
            </a:r>
            <a:r>
              <a:rPr kumimoji="1" lang="en-US" altLang="zh-CN" sz="1600" dirty="0">
                <a:latin typeface="Times New Roman" panose="02020603050405020304" pitchFamily="18" charset="0"/>
                <a:cs typeface="Times New Roman" panose="02020603050405020304" pitchFamily="18" charset="0"/>
                <a:sym typeface="Calibri" pitchFamily="34" charset="0"/>
              </a:rPr>
              <a:t> party.</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More requirement on data security and user privacy.</a:t>
            </a:r>
          </a:p>
        </p:txBody>
      </p:sp>
    </p:spTree>
    <p:extLst>
      <p:ext uri="{BB962C8B-B14F-4D97-AF65-F5344CB8AC3E}">
        <p14:creationId xmlns:p14="http://schemas.microsoft.com/office/powerpoint/2010/main" val="1052384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5276456" cy="523220"/>
          </a:xfrm>
          <a:prstGeom prst="rect">
            <a:avLst/>
          </a:prstGeom>
          <a:noFill/>
        </p:spPr>
        <p:txBody>
          <a:bodyPr wrap="squar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3.  Advice for CT4</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336404" y="3012964"/>
            <a:ext cx="11400833" cy="4154984"/>
          </a:xfrm>
          <a:prstGeom prst="rect">
            <a:avLst/>
          </a:prstGeom>
        </p:spPr>
        <p:txBody>
          <a:bodyPr wrap="square">
            <a:spAutoFit/>
          </a:bodyPr>
          <a:lstStyle/>
          <a:p>
            <a:pPr marL="285750" indent="-285750">
              <a:buFont typeface="Times New Roman" panose="02020603050405020304" pitchFamily="18" charset="0"/>
              <a:buChar char="-"/>
            </a:pPr>
            <a:r>
              <a:rPr lang="en-US" altLang="zh-CN" dirty="0">
                <a:latin typeface="Times New Roman" panose="02020603050405020304" pitchFamily="18" charset="0"/>
                <a:cs typeface="Times New Roman" panose="02020603050405020304" pitchFamily="18" charset="0"/>
              </a:rPr>
              <a:t>In CT4, we promote the establishment of a 6G robustness and resilience and propose the following suggestions:</a:t>
            </a: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Early-Stage Planning</a:t>
            </a:r>
            <a:r>
              <a:rPr lang="en-US" altLang="zh-CN" dirty="0">
                <a:latin typeface="Times New Roman" panose="02020603050405020304" pitchFamily="18" charset="0"/>
                <a:cs typeface="Times New Roman" panose="02020603050405020304" pitchFamily="18" charset="0"/>
              </a:rPr>
              <a:t>: Incorporate network robustness and resilience into the initial design of 6G. For example, the following basic principles could be considered:</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Is there a need to create a new network function entity for robustness and resilience?</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Is there a need to establish a new plane dedicated to robustness and resilience?</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Can protocols be improved to enhance network robustness and resilience?</a:t>
            </a: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Continuous Research: </a:t>
            </a:r>
            <a:r>
              <a:rPr lang="en-US" altLang="zh-CN" dirty="0">
                <a:latin typeface="Times New Roman" panose="02020603050405020304" pitchFamily="18" charset="0"/>
                <a:cs typeface="Times New Roman" panose="02020603050405020304" pitchFamily="18" charset="0"/>
              </a:rPr>
              <a:t>It is recommended to adopt a pattern similar to the </a:t>
            </a:r>
            <a:r>
              <a:rPr lang="en-US" altLang="zh-CN" dirty="0" err="1">
                <a:latin typeface="Times New Roman" panose="02020603050405020304" pitchFamily="18" charset="0"/>
                <a:cs typeface="Times New Roman" panose="02020603050405020304" pitchFamily="18" charset="0"/>
              </a:rPr>
              <a:t>SBIProtoc</a:t>
            </a:r>
            <a:r>
              <a:rPr lang="en-US" altLang="zh-CN" dirty="0">
                <a:latin typeface="Times New Roman" panose="02020603050405020304" pitchFamily="18" charset="0"/>
                <a:cs typeface="Times New Roman" panose="02020603050405020304" pitchFamily="18" charset="0"/>
              </a:rPr>
              <a:t> series for ongoing research. Continuous efforts will help comprehensively build the robustness and resilience of 6G networks, thereby enhancing disaster recovery capabilities.</a:t>
            </a:r>
            <a:endParaRPr lang="en-US" altLang="zh-CN" b="1" dirty="0">
              <a:latin typeface="Times New Roman" panose="02020603050405020304" pitchFamily="18" charset="0"/>
              <a:cs typeface="Times New Roman" panose="02020603050405020304" pitchFamily="18" charset="0"/>
            </a:endParaRP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Collaborative Efforts</a:t>
            </a:r>
            <a:r>
              <a:rPr lang="en-US" altLang="zh-CN" dirty="0">
                <a:latin typeface="Times New Roman" panose="02020603050405020304" pitchFamily="18" charset="0"/>
                <a:cs typeface="Times New Roman" panose="02020603050405020304" pitchFamily="18" charset="0"/>
              </a:rPr>
              <a:t>: Ensuring network robustness and resilience requires cross-group research (SA2, CT1, CT3, CT4). There is a need to find efficient way for cross-group collaboration. Additionally, it is essential to explore ways to gather requirements from different operators.</a:t>
            </a: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p:txBody>
      </p:sp>
      <p:sp>
        <p:nvSpPr>
          <p:cNvPr id="3" name="矩形 2"/>
          <p:cNvSpPr/>
          <p:nvPr/>
        </p:nvSpPr>
        <p:spPr>
          <a:xfrm>
            <a:off x="416993" y="1386497"/>
            <a:ext cx="11555123" cy="1200329"/>
          </a:xfrm>
          <a:prstGeom prst="rect">
            <a:avLst/>
          </a:prstGeom>
        </p:spPr>
        <p:txBody>
          <a:bodyPr wrap="square">
            <a:spAutoFit/>
          </a:bodyPr>
          <a:lstStyle/>
          <a:p>
            <a:pPr marL="285750" lvl="0" indent="-285750">
              <a:buFont typeface="Times New Roman" panose="02020603050405020304" pitchFamily="18" charset="0"/>
              <a:buChar char="-"/>
              <a:defRPr/>
            </a:pPr>
            <a:r>
              <a:rPr lang="en-US" altLang="zh-CN" dirty="0">
                <a:latin typeface="Times New Roman" panose="02020603050405020304" pitchFamily="18" charset="0"/>
                <a:cs typeface="Times New Roman" panose="02020603050405020304" pitchFamily="18" charset="0"/>
              </a:rPr>
              <a:t>It is recommended that CT WGs start to discuss SI that independent with stage 2 from 2025 Q4</a:t>
            </a:r>
            <a:r>
              <a:rPr kumimoji="1" lang="en-US" altLang="zh-CN" dirty="0">
                <a:latin typeface="Times New Roman" panose="02020603050405020304" pitchFamily="18" charset="0"/>
                <a:cs typeface="Times New Roman" panose="02020603050405020304" pitchFamily="18" charset="0"/>
                <a:sym typeface="Calibri" pitchFamily="34" charset="0"/>
              </a:rPr>
              <a:t>, but different CT WGs should to be coordinated to avoid redundant and clashing work, and also avoid approving SI without clearly requirement.</a:t>
            </a:r>
          </a:p>
          <a:p>
            <a:pPr marL="285750" lvl="0" indent="-285750">
              <a:buFont typeface="Times New Roman" panose="02020603050405020304" pitchFamily="18" charset="0"/>
              <a:buChar char="-"/>
              <a:defRPr/>
            </a:pPr>
            <a:r>
              <a:rPr kumimoji="1" lang="en-US" altLang="zh-CN" dirty="0">
                <a:latin typeface="Times New Roman" panose="02020603050405020304" pitchFamily="18" charset="0"/>
                <a:cs typeface="Times New Roman" panose="02020603050405020304" pitchFamily="18" charset="0"/>
                <a:sym typeface="Calibri" pitchFamily="34" charset="0"/>
              </a:rPr>
              <a:t>In CT4, 6G robustness and resilience study, 6G control plane protocol study, 6G user plane protocol study, 6G data framework protocol study, </a:t>
            </a:r>
          </a:p>
        </p:txBody>
      </p:sp>
      <p:sp>
        <p:nvSpPr>
          <p:cNvPr id="7" name="文本框 6"/>
          <p:cNvSpPr txBox="1"/>
          <p:nvPr/>
        </p:nvSpPr>
        <p:spPr>
          <a:xfrm>
            <a:off x="336404" y="990260"/>
            <a:ext cx="2909455"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General Advice</a:t>
            </a:r>
            <a:endParaRPr lang="zh-CN" altLang="en-US" b="1"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336404" y="2643632"/>
            <a:ext cx="4576064"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Advice for 6G robustness and resilience </a:t>
            </a:r>
            <a:endParaRPr lang="zh-CN"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0081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1"/>
          <p:cNvSpPr txBox="1"/>
          <p:nvPr/>
        </p:nvSpPr>
        <p:spPr>
          <a:xfrm>
            <a:off x="1454048" y="1859340"/>
            <a:ext cx="9283903" cy="1569660"/>
          </a:xfrm>
          <a:prstGeom prst="rect">
            <a:avLst/>
          </a:prstGeom>
          <a:noFill/>
        </p:spPr>
        <p:txBody>
          <a:bodyPr wrap="square">
            <a:spAutoFit/>
          </a:bodyPr>
          <a:lstStyle/>
          <a:p>
            <a:pPr algn="ctr"/>
            <a:r>
              <a:rPr lang="id-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THANK YOU</a:t>
            </a:r>
            <a:endParaRPr lang="en-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6" name="TextBox 42"/>
          <p:cNvSpPr txBox="1"/>
          <p:nvPr/>
        </p:nvSpPr>
        <p:spPr>
          <a:xfrm>
            <a:off x="1454048" y="3706607"/>
            <a:ext cx="9283902" cy="526811"/>
          </a:xfrm>
          <a:prstGeom prst="rect">
            <a:avLst/>
          </a:prstGeom>
          <a:noFill/>
        </p:spPr>
        <p:txBody>
          <a:bodyPr wrap="square">
            <a:spAutoFit/>
          </a:bodyPr>
          <a:lstStyle/>
          <a:p>
            <a:pPr algn="ctr">
              <a:lnSpc>
                <a:spcPct val="150000"/>
              </a:lnSpc>
            </a:pPr>
            <a:r>
              <a:rPr lang="en-ID" altLang="zh-CN" sz="1000" dirty="0">
                <a:solidFill>
                  <a:schemeClr val="accent1"/>
                </a:solidFill>
                <a:latin typeface="微软雅黑" panose="020B0503020204020204" pitchFamily="34" charset="-122"/>
                <a:ea typeface="微软雅黑" panose="020B0503020204020204" pitchFamily="34" charset="-122"/>
              </a:rPr>
              <a:t>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Here you can describe the main work report content</a:t>
            </a:r>
            <a:r>
              <a:rPr lang="en-US" altLang="zh-CN" sz="1000" dirty="0">
                <a:solidFill>
                  <a:schemeClr val="accent1"/>
                </a:solidFill>
                <a:latin typeface="微软雅黑" panose="020B0503020204020204" pitchFamily="34" charset="-122"/>
                <a:ea typeface="微软雅黑" panose="020B0503020204020204" pitchFamily="34" charset="-122"/>
              </a:rPr>
              <a:t>.</a:t>
            </a:r>
            <a:r>
              <a:rPr lang="en-ID" altLang="zh-CN" sz="1000" dirty="0">
                <a:solidFill>
                  <a:schemeClr val="accent1"/>
                </a:solidFill>
                <a:latin typeface="微软雅黑" panose="020B0503020204020204" pitchFamily="34" charset="-122"/>
                <a:ea typeface="微软雅黑" panose="020B0503020204020204" pitchFamily="34" charset="-122"/>
              </a:rPr>
              <a:t> </a:t>
            </a:r>
            <a:endParaRPr lang="en-ID" sz="1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高级商务红配色">
      <a:dk1>
        <a:srgbClr val="383535"/>
      </a:dk1>
      <a:lt1>
        <a:srgbClr val="FEFFFF"/>
      </a:lt1>
      <a:dk2>
        <a:srgbClr val="9EA0A0"/>
      </a:dk2>
      <a:lt2>
        <a:srgbClr val="EFEFEF"/>
      </a:lt2>
      <a:accent1>
        <a:srgbClr val="842423"/>
      </a:accent1>
      <a:accent2>
        <a:srgbClr val="B34335"/>
      </a:accent2>
      <a:accent3>
        <a:srgbClr val="E78439"/>
      </a:accent3>
      <a:accent4>
        <a:srgbClr val="EDA44D"/>
      </a:accent4>
      <a:accent5>
        <a:srgbClr val="C4C6C6"/>
      </a:accent5>
      <a:accent6>
        <a:srgbClr val="EFEDEF"/>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12889</TotalTime>
  <Words>1704</Words>
  <Application>Microsoft Office PowerPoint</Application>
  <PresentationFormat>宽屏</PresentationFormat>
  <Paragraphs>126</Paragraphs>
  <Slides>9</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等线 Light</vt:lpstr>
      <vt:lpstr>微软雅黑</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中国电信研究院党建工作幻灯片模板</dc:title>
  <dc:creator>13701088630@139.com</dc:creator>
  <cp:lastModifiedBy>liuliu </cp:lastModifiedBy>
  <cp:revision>421</cp:revision>
  <dcterms:created xsi:type="dcterms:W3CDTF">2024-05-28T15:12:00Z</dcterms:created>
  <dcterms:modified xsi:type="dcterms:W3CDTF">2025-09-28T06:59:43Z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E4A519EC92EF4B4B83F2C1F916BB0347_12</vt:lpwstr>
  </property>
  <property fmtid="{D5CDD505-2E9C-101B-9397-08002B2CF9AE}" pid="3" name="KSOProductBuildVer">
    <vt:lpwstr>2052-12.8.2.18205</vt:lpwstr>
  </property>
</Properties>
</file>