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4"/>
  </p:notesMasterIdLst>
  <p:handoutMasterIdLst>
    <p:handoutMasterId r:id="rId15"/>
  </p:handoutMasterIdLst>
  <p:sldIdLst>
    <p:sldId id="341" r:id="rId2"/>
    <p:sldId id="396" r:id="rId3"/>
    <p:sldId id="403" r:id="rId4"/>
    <p:sldId id="429" r:id="rId5"/>
    <p:sldId id="422" r:id="rId6"/>
    <p:sldId id="430" r:id="rId7"/>
    <p:sldId id="423" r:id="rId8"/>
    <p:sldId id="424" r:id="rId9"/>
    <p:sldId id="425" r:id="rId10"/>
    <p:sldId id="426" r:id="rId11"/>
    <p:sldId id="427" r:id="rId12"/>
    <p:sldId id="37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88" d="100"/>
          <a:sy n="88" d="100"/>
        </p:scale>
        <p:origin x="91"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43428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WG4#131</a:t>
            </a:r>
          </a:p>
          <a:p>
            <a:pPr eaLnBrk="1" hangingPunct="1">
              <a:defRPr/>
            </a:pPr>
            <a:r>
              <a:rPr lang="en-US" altLang="en-US" sz="1200" b="1" dirty="0">
                <a:latin typeface="Arial "/>
              </a:rPr>
              <a:t>Sophia Antipolis, France; 13th – 17th October 2025</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C4-254002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CT4#131</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12500"/>
            <a:ext cx="10354733" cy="4902483"/>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altLang="zh-CN" sz="1000" dirty="0">
                <a:latin typeface="Arial" panose="020B0604020202020204" pitchFamily="34" charset="0"/>
                <a:cs typeface="Arial" panose="020B0604020202020204" pitchFamily="34" charset="0"/>
              </a:rPr>
              <a:t>Rapporteurs will store the actual </a:t>
            </a:r>
            <a:r>
              <a:rPr lang="en-GB" altLang="zh-CN" sz="1000" dirty="0" err="1">
                <a:latin typeface="Arial" panose="020B0604020202020204" pitchFamily="34" charset="0"/>
                <a:cs typeface="Arial" panose="020B0604020202020204" pitchFamily="34" charset="0"/>
              </a:rPr>
              <a:t>yaml</a:t>
            </a:r>
            <a:r>
              <a:rPr lang="en-GB" altLang="zh-CN" sz="1000" dirty="0">
                <a:latin typeface="Arial" panose="020B0604020202020204" pitchFamily="34" charset="0"/>
                <a:cs typeface="Arial" panose="020B0604020202020204" pitchFamily="34" charset="0"/>
              </a:rPr>
              <a:t> files at the end of each step listed above in the branches provided at: </a:t>
            </a:r>
            <a:r>
              <a:rPr lang="en-GB" altLang="zh-CN" sz="1000" u="sng" dirty="0">
                <a:latin typeface="Arial" panose="020B0604020202020204" pitchFamily="34" charset="0"/>
                <a:cs typeface="Arial" panose="020B0604020202020204" pitchFamily="34" charset="0"/>
                <a:hlinkClick r:id="rId2"/>
              </a:rPr>
              <a:t>https://forge.3gpp.org/rep/all/5G_APIs</a:t>
            </a:r>
            <a:endParaRPr lang="en-US" altLang="zh-CN"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verify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part contained in the agreed CRs. </a:t>
            </a:r>
            <a:r>
              <a:rPr lang="en-GB" altLang="zh-CN" sz="1000" dirty="0">
                <a:latin typeface="Arial" panose="020B0604020202020204" pitchFamily="34" charset="0"/>
                <a:cs typeface="Arial" panose="020B0604020202020204" pitchFamily="34" charset="0"/>
              </a:rPr>
              <a:t>If the </a:t>
            </a:r>
            <a:r>
              <a:rPr lang="en-GB" altLang="zh-CN" sz="1000" b="1" dirty="0">
                <a:latin typeface="Arial" panose="020B0604020202020204" pitchFamily="34" charset="0"/>
                <a:cs typeface="Arial" panose="020B0604020202020204" pitchFamily="34" charset="0"/>
              </a:rPr>
              <a:t>rapporteur identifies errors in the </a:t>
            </a:r>
            <a:r>
              <a:rPr lang="en-GB" altLang="zh-CN" sz="1000" b="1" dirty="0" err="1">
                <a:latin typeface="Arial" panose="020B0604020202020204" pitchFamily="34" charset="0"/>
                <a:cs typeface="Arial" panose="020B0604020202020204" pitchFamily="34" charset="0"/>
              </a:rPr>
              <a:t>OpenAPI</a:t>
            </a:r>
            <a:r>
              <a:rPr lang="en-GB" altLang="zh-CN" sz="1000" b="1" dirty="0">
                <a:latin typeface="Arial" panose="020B0604020202020204" pitchFamily="34" charset="0"/>
                <a:cs typeface="Arial" panose="020B0604020202020204" pitchFamily="34" charset="0"/>
              </a:rPr>
              <a:t> </a:t>
            </a:r>
            <a:r>
              <a:rPr lang="en-GB" altLang="zh-CN" sz="1000" dirty="0">
                <a:latin typeface="Arial" panose="020B0604020202020204" pitchFamily="34" charset="0"/>
                <a:cs typeface="Arial" panose="020B0604020202020204" pitchFamily="34" charset="0"/>
              </a:rPr>
              <a:t>part, the Rapporteur is responsible to inform the author of the corresponding CRs to revise them in the next meeting.</a:t>
            </a: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solidFill>
                  <a:srgbClr val="0000FF"/>
                </a:solidFill>
              </a:rPr>
              <a:t>Friday</a:t>
            </a:r>
            <a:r>
              <a:rPr lang="en-US" sz="1600" dirty="0">
                <a:solidFill>
                  <a:srgbClr val="0000FF"/>
                </a:solidFill>
              </a:rPr>
              <a:t> 3</a:t>
            </a:r>
            <a:r>
              <a:rPr lang="en-US" altLang="zh-CN" sz="1600" baseline="30000" dirty="0">
                <a:solidFill>
                  <a:srgbClr val="0000FF"/>
                </a:solidFill>
              </a:rPr>
              <a:t>rd</a:t>
            </a:r>
            <a:r>
              <a:rPr lang="en-US" sz="1600" dirty="0">
                <a:solidFill>
                  <a:srgbClr val="0000FF"/>
                </a:solidFill>
              </a:rPr>
              <a:t> </a:t>
            </a:r>
            <a:r>
              <a:rPr lang="en-US" altLang="zh-CN" sz="1600" dirty="0">
                <a:solidFill>
                  <a:srgbClr val="0000FF"/>
                </a:solidFill>
              </a:rPr>
              <a:t>October</a:t>
            </a:r>
            <a:r>
              <a:rPr lang="en-US" sz="1600" dirty="0">
                <a:solidFill>
                  <a:srgbClr val="0000FF"/>
                </a:solidFill>
              </a:rPr>
              <a:t> 2025 16:00 UTC</a:t>
            </a:r>
            <a:r>
              <a:rPr lang="en-US" sz="1600" dirty="0"/>
              <a:t>.</a:t>
            </a:r>
          </a:p>
          <a:p>
            <a:r>
              <a:rPr lang="en-US" sz="1600" dirty="0"/>
              <a:t> Providing first DAD on </a:t>
            </a:r>
            <a:r>
              <a:rPr lang="en-US" sz="1600" dirty="0">
                <a:solidFill>
                  <a:srgbClr val="0000FF"/>
                </a:solidFill>
              </a:rPr>
              <a:t>Monday</a:t>
            </a:r>
            <a:r>
              <a:rPr lang="en-US" altLang="zh-CN" sz="1600" dirty="0">
                <a:solidFill>
                  <a:srgbClr val="0000FF"/>
                </a:solidFill>
              </a:rPr>
              <a:t> 6</a:t>
            </a:r>
            <a:r>
              <a:rPr lang="en-US" sz="1600" baseline="30000" dirty="0">
                <a:solidFill>
                  <a:srgbClr val="0000FF"/>
                </a:solidFill>
              </a:rPr>
              <a:t>th</a:t>
            </a:r>
            <a:r>
              <a:rPr lang="en-US" sz="1600" dirty="0">
                <a:solidFill>
                  <a:srgbClr val="0000FF"/>
                </a:solidFill>
              </a:rPr>
              <a:t> October 2025 </a:t>
            </a:r>
            <a:r>
              <a:rPr lang="en-US" sz="1600" dirty="0"/>
              <a:t>and time schedule.</a:t>
            </a:r>
          </a:p>
          <a:p>
            <a:r>
              <a:rPr lang="en-US" sz="1600" dirty="0"/>
              <a:t> A list of CRs which might be of interest by CT3 is send on the CT3 exploder by CT4 chair.</a:t>
            </a:r>
          </a:p>
          <a:p>
            <a:r>
              <a:rPr lang="en-US" sz="1600" dirty="0"/>
              <a:t> Revised DAD time schedule on </a:t>
            </a:r>
            <a:r>
              <a:rPr lang="en-US" sz="1600" dirty="0">
                <a:solidFill>
                  <a:srgbClr val="0000FF"/>
                </a:solidFill>
              </a:rPr>
              <a:t>Sunday 12</a:t>
            </a:r>
            <a:r>
              <a:rPr lang="en-US" sz="1600" baseline="30000" dirty="0">
                <a:solidFill>
                  <a:srgbClr val="0000FF"/>
                </a:solidFill>
              </a:rPr>
              <a:t>th</a:t>
            </a:r>
            <a:r>
              <a:rPr lang="en-US" sz="1600" dirty="0">
                <a:solidFill>
                  <a:srgbClr val="0000FF"/>
                </a:solidFill>
              </a:rPr>
              <a:t> October 2025 evening</a:t>
            </a:r>
            <a:r>
              <a:rPr lang="en-US" sz="1600" dirty="0"/>
              <a:t>.</a:t>
            </a:r>
          </a:p>
          <a:p>
            <a:r>
              <a:rPr lang="en-US" sz="1600" dirty="0"/>
              <a:t> Start of Meeting </a:t>
            </a:r>
            <a:r>
              <a:rPr lang="en-US" sz="1600" dirty="0">
                <a:solidFill>
                  <a:srgbClr val="0000FF"/>
                </a:solidFill>
              </a:rPr>
              <a:t>Monday 13</a:t>
            </a:r>
            <a:r>
              <a:rPr lang="en-US" sz="1600" baseline="30000" dirty="0">
                <a:solidFill>
                  <a:srgbClr val="0000FF"/>
                </a:solidFill>
              </a:rPr>
              <a:t>th</a:t>
            </a:r>
            <a:r>
              <a:rPr lang="en-US" sz="1600" dirty="0">
                <a:solidFill>
                  <a:srgbClr val="0000FF"/>
                </a:solidFill>
              </a:rPr>
              <a:t> October 2025 9:00 UTC+2</a:t>
            </a:r>
            <a:r>
              <a:rPr lang="en-US" sz="1600" dirty="0"/>
              <a:t>.</a:t>
            </a:r>
          </a:p>
          <a:p>
            <a:r>
              <a:rPr lang="en-US" sz="1600" dirty="0"/>
              <a:t> Final versions of agreed CRs to be provided by </a:t>
            </a:r>
            <a:r>
              <a:rPr lang="en-US" sz="1600" dirty="0">
                <a:solidFill>
                  <a:srgbClr val="0000FF"/>
                </a:solidFill>
              </a:rPr>
              <a:t>Friday  17</a:t>
            </a:r>
            <a:r>
              <a:rPr lang="en-US" sz="1600" baseline="30000" dirty="0">
                <a:solidFill>
                  <a:srgbClr val="0000FF"/>
                </a:solidFill>
              </a:rPr>
              <a:t>th</a:t>
            </a:r>
            <a:r>
              <a:rPr lang="en-US" sz="1600" dirty="0">
                <a:solidFill>
                  <a:srgbClr val="0000FF"/>
                </a:solidFill>
              </a:rPr>
              <a:t> October 2025 16:00 UTC+2 </a:t>
            </a:r>
            <a:r>
              <a:rPr lang="en-US" sz="1600" dirty="0"/>
              <a:t>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Requirements on 5G API related CRs</a:t>
            </a:r>
            <a:endParaRPr lang="en-US" altLang="fr-FR" dirty="0"/>
          </a:p>
        </p:txBody>
      </p:sp>
      <p:sp>
        <p:nvSpPr>
          <p:cNvPr id="5123" name="Espace réservé du contenu 3"/>
          <p:cNvSpPr>
            <a:spLocks noGrp="1"/>
          </p:cNvSpPr>
          <p:nvPr>
            <p:ph idx="1"/>
          </p:nvPr>
        </p:nvSpPr>
        <p:spPr>
          <a:xfrm>
            <a:off x="437604" y="1806323"/>
            <a:ext cx="10888744" cy="4351338"/>
          </a:xfrm>
        </p:spPr>
        <p:txBody>
          <a:bodyPr/>
          <a:lstStyle/>
          <a:p>
            <a:pPr marL="0" indent="0">
              <a:buNone/>
            </a:pPr>
            <a:r>
              <a:rPr lang="en-US" sz="1800" dirty="0"/>
              <a:t>For CRs against 5G API related specifications, it shall be explicitly stated whether and which APIs are impacted by the CR in the “other comments” field of the coversheet, as such:</a:t>
            </a:r>
          </a:p>
          <a:p>
            <a:r>
              <a:rPr lang="en-US" sz="1800" dirty="0"/>
              <a:t>If the CR does not impact the </a:t>
            </a:r>
            <a:r>
              <a:rPr lang="en-US" sz="1800" dirty="0" err="1"/>
              <a:t>yaml</a:t>
            </a:r>
            <a:r>
              <a:rPr lang="en-US" sz="1800" dirty="0"/>
              <a:t> file, the “other comments” field shall contain the following text (or similar):</a:t>
            </a:r>
            <a:br>
              <a:rPr lang="en-US" sz="1800" dirty="0"/>
            </a:br>
            <a:r>
              <a:rPr lang="en-US" sz="1800" dirty="0">
                <a:solidFill>
                  <a:srgbClr val="0000FF"/>
                </a:solidFill>
              </a:rPr>
              <a:t> This CR does not impact any </a:t>
            </a:r>
            <a:r>
              <a:rPr lang="en-US" sz="1800" dirty="0" err="1">
                <a:solidFill>
                  <a:srgbClr val="0000FF"/>
                </a:solidFill>
              </a:rPr>
              <a:t>yaml</a:t>
            </a:r>
            <a:r>
              <a:rPr lang="en-US" sz="1800" dirty="0">
                <a:solidFill>
                  <a:srgbClr val="0000FF"/>
                </a:solidFill>
              </a:rPr>
              <a:t> file</a:t>
            </a:r>
          </a:p>
          <a:p>
            <a:pPr>
              <a:lnSpc>
                <a:spcPct val="100000"/>
              </a:lnSpc>
              <a:spcBef>
                <a:spcPts val="0"/>
              </a:spcBef>
            </a:pPr>
            <a:r>
              <a:rPr lang="en-US" sz="1800" dirty="0"/>
              <a:t>If the CR impacts the </a:t>
            </a:r>
            <a:r>
              <a:rPr lang="en-US" sz="1800" dirty="0" err="1"/>
              <a:t>yaml</a:t>
            </a:r>
            <a:r>
              <a:rPr lang="en-US" sz="1800" dirty="0"/>
              <a:t> file, the “other comments” shall indicate the list of impacted </a:t>
            </a:r>
            <a:r>
              <a:rPr lang="en-US" sz="1800" dirty="0" err="1"/>
              <a:t>yaml</a:t>
            </a:r>
            <a:r>
              <a:rPr lang="en-US" sz="1800" dirty="0"/>
              <a:t> files using the following format:</a:t>
            </a:r>
            <a:br>
              <a:rPr lang="en-US" sz="1800" dirty="0">
                <a:solidFill>
                  <a:srgbClr val="0000FF"/>
                </a:solidFill>
              </a:rPr>
            </a:br>
            <a:r>
              <a:rPr lang="en-US" sz="1800" dirty="0">
                <a:solidFill>
                  <a:srgbClr val="0000FF"/>
                </a:solidFill>
              </a:rPr>
              <a:t>This CR introduces backward [compatible/incompatible] [feature/correction] to the following APIs:</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br>
              <a:rPr lang="en-US" sz="1800" dirty="0">
                <a:solidFill>
                  <a:srgbClr val="0000FF"/>
                </a:solidFill>
              </a:rPr>
            </a:br>
            <a:r>
              <a:rPr lang="en-US" sz="1800" dirty="0"/>
              <a:t>    </a:t>
            </a:r>
            <a:r>
              <a:rPr lang="en-US" sz="1800" b="1" dirty="0"/>
              <a:t>The list shall contain both the </a:t>
            </a:r>
            <a:r>
              <a:rPr lang="en-US" sz="1800" b="1" dirty="0" err="1"/>
              <a:t>yaml</a:t>
            </a:r>
            <a:r>
              <a:rPr lang="en-US" sz="1800" b="1" dirty="0"/>
              <a:t> files directly modified by the CR and the </a:t>
            </a:r>
            <a:r>
              <a:rPr lang="en-US" sz="1800" b="1" dirty="0" err="1"/>
              <a:t>yaml</a:t>
            </a:r>
            <a:r>
              <a:rPr lang="en-US" sz="1800" b="1" dirty="0"/>
              <a:t> files indirectly impacted by the CR due to changes on cross-referenced data types (if any)</a:t>
            </a:r>
            <a:br>
              <a:rPr lang="en-US" sz="1800" b="1" dirty="0"/>
            </a:br>
            <a:r>
              <a:rPr lang="en-US" sz="1800" dirty="0"/>
              <a:t>    The Data Type Finder tool on </a:t>
            </a:r>
            <a:r>
              <a:rPr lang="en-US" sz="1800" dirty="0" err="1"/>
              <a:t>gitlab</a:t>
            </a:r>
            <a:r>
              <a:rPr lang="en-US" sz="1800" dirty="0"/>
              <a:t> should be used to obtain all the </a:t>
            </a:r>
            <a:r>
              <a:rPr lang="en-US" sz="1800" dirty="0" err="1"/>
              <a:t>yaml</a:t>
            </a:r>
            <a:r>
              <a:rPr lang="en-US" sz="1800" dirty="0"/>
              <a:t> files which use a certain data type</a:t>
            </a:r>
            <a:br>
              <a:rPr lang="en-US" sz="1800" dirty="0"/>
            </a:br>
            <a:r>
              <a:rPr lang="en-US" sz="1800" dirty="0"/>
              <a:t>    (Go to Web page: </a:t>
            </a:r>
            <a:r>
              <a:rPr lang="en-US" sz="1800" dirty="0">
                <a:hlinkClick r:id="rId2"/>
              </a:rPr>
              <a:t>https://forge.3gpp.org/rep/all/5G_APIs</a:t>
            </a:r>
            <a:r>
              <a:rPr lang="en-US" sz="1800" dirty="0"/>
              <a:t> , </a:t>
            </a:r>
            <a:r>
              <a:rPr lang="en-US" altLang="zh-CN" sz="1800" dirty="0"/>
              <a:t>select the branch of the target release </a:t>
            </a:r>
            <a:r>
              <a:rPr lang="en-US" sz="1800" dirty="0"/>
              <a:t>then click the hyperlink of “Data Type Finder”)</a:t>
            </a:r>
          </a:p>
          <a:p>
            <a:pPr lvl="1"/>
            <a:endParaRPr lang="en-US" sz="1400" dirty="0"/>
          </a:p>
          <a:p>
            <a:pPr marL="0" indent="0">
              <a:buNone/>
            </a:pPr>
            <a:endParaRPr lang="en-US" sz="1050" dirty="0"/>
          </a:p>
        </p:txBody>
      </p:sp>
      <p:sp>
        <p:nvSpPr>
          <p:cNvPr id="2" name="文本框 1">
            <a:extLst>
              <a:ext uri="{FF2B5EF4-FFF2-40B4-BE49-F238E27FC236}">
                <a16:creationId xmlns:a16="http://schemas.microsoft.com/office/drawing/2014/main" id="{931FC473-89FE-9FCB-8E43-5BBE01B0BA57}"/>
              </a:ext>
            </a:extLst>
          </p:cNvPr>
          <p:cNvSpPr txBox="1"/>
          <p:nvPr/>
        </p:nvSpPr>
        <p:spPr>
          <a:xfrm>
            <a:off x="5085806" y="3994272"/>
            <a:ext cx="3839513" cy="369332"/>
          </a:xfrm>
          <a:prstGeom prst="rect">
            <a:avLst/>
          </a:prstGeom>
          <a:noFill/>
          <a:ln>
            <a:solidFill>
              <a:srgbClr val="FF0000"/>
            </a:solidFill>
          </a:ln>
        </p:spPr>
        <p:txBody>
          <a:bodyPr wrap="none" rtlCol="0">
            <a:spAutoFit/>
          </a:bodyPr>
          <a:lstStyle/>
          <a:p>
            <a:r>
              <a:rPr lang="en-US" altLang="zh-CN" dirty="0">
                <a:solidFill>
                  <a:srgbClr val="FF0000"/>
                </a:solidFill>
              </a:rPr>
              <a:t>Please use exactly the </a:t>
            </a:r>
            <a:r>
              <a:rPr lang="en-US" altLang="zh-CN">
                <a:solidFill>
                  <a:srgbClr val="FF0000"/>
                </a:solidFill>
              </a:rPr>
              <a:t>same format</a:t>
            </a:r>
            <a:endParaRPr lang="zh-CN" altLang="en-US" dirty="0">
              <a:solidFill>
                <a:srgbClr val="FF0000"/>
              </a:solidFill>
            </a:endParaRPr>
          </a:p>
        </p:txBody>
      </p:sp>
    </p:spTree>
    <p:extLst>
      <p:ext uri="{BB962C8B-B14F-4D97-AF65-F5344CB8AC3E}">
        <p14:creationId xmlns:p14="http://schemas.microsoft.com/office/powerpoint/2010/main" val="488015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C4-254004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p>
          <a:p>
            <a:r>
              <a:rPr lang="en-GB" sz="1600" b="1" dirty="0"/>
              <a:t>Update on the list of impacted APIs:</a:t>
            </a:r>
            <a:r>
              <a:rPr lang="en-GB" sz="1600" dirty="0"/>
              <a:t> when a CR is revised during the meeting, the list of impacted APIs on the coversheet (see slide 4) shall be updated accordingly</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039814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[C4-250xxx] [v0] [yy]</a:t>
            </a:r>
            <a:br>
              <a:rPr lang="en-US" sz="1400" dirty="0"/>
            </a:br>
            <a:r>
              <a:rPr lang="en-US" sz="1400" dirty="0"/>
              <a:t>after comments received and new version need to be distributed the subject should change to </a:t>
            </a:r>
            <a:br>
              <a:rPr lang="en-US" sz="1400" dirty="0"/>
            </a:br>
            <a:r>
              <a:rPr lang="en-US" sz="1400" dirty="0"/>
              <a:t>[wic] [ai] [C4-250xxx] [v1] [yy]</a:t>
            </a:r>
          </a:p>
          <a:p>
            <a:pPr marL="268288" indent="0">
              <a:buNone/>
            </a:pPr>
            <a:r>
              <a:rPr lang="en-GB" sz="1400" dirty="0"/>
              <a:t>File name for the example: </a:t>
            </a:r>
            <a:r>
              <a:rPr lang="en-US" sz="1400" dirty="0"/>
              <a:t>C4-240xxx_v1_xx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[C4-250xxx]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22</a:t>
            </a:r>
            <a:r>
              <a:rPr lang="en-US" altLang="zh-CN" sz="1000" b="1" baseline="30000" dirty="0" err="1">
                <a:solidFill>
                  <a:srgbClr val="0000FF"/>
                </a:solidFill>
                <a:latin typeface="Arial" panose="020B0604020202020204" pitchFamily="34" charset="0"/>
                <a:cs typeface="Arial" panose="020B0604020202020204" pitchFamily="34" charset="0"/>
              </a:rPr>
              <a:t>nd</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October</a:t>
            </a:r>
            <a:r>
              <a:rPr lang="en-GB" sz="1000" b="1" dirty="0">
                <a:solidFill>
                  <a:srgbClr val="0000FF"/>
                </a:solidFill>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23</a:t>
            </a:r>
            <a:r>
              <a:rPr lang="en-GB" sz="1000" b="1" baseline="30000" dirty="0">
                <a:solidFill>
                  <a:srgbClr val="0000FF"/>
                </a:solidFill>
                <a:latin typeface="Arial" panose="020B0604020202020204" pitchFamily="34" charset="0"/>
                <a:cs typeface="Arial" panose="020B0604020202020204" pitchFamily="34" charset="0"/>
              </a:rPr>
              <a:t>rd</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October</a:t>
            </a:r>
            <a:r>
              <a:rPr lang="en-GB" sz="1000" b="1" dirty="0">
                <a:solidFill>
                  <a:srgbClr val="0000FF"/>
                </a:solidFill>
                <a:latin typeface="Arial" panose="020B0604020202020204" pitchFamily="34" charset="0"/>
                <a:cs typeface="Arial" panose="020B0604020202020204" pitchFamily="34" charset="0"/>
              </a:rPr>
              <a:t>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24</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October 16:00 UTC</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for Rel-18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75407</TotalTime>
  <Words>2087</Words>
  <Application>Microsoft Office PowerPoint</Application>
  <PresentationFormat>宽屏</PresentationFormat>
  <Paragraphs>104</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Arial </vt:lpstr>
      <vt:lpstr>Arial</vt:lpstr>
      <vt:lpstr>Calibri</vt:lpstr>
      <vt:lpstr>Calibri Light</vt:lpstr>
      <vt:lpstr>Times New Roman</vt:lpstr>
      <vt:lpstr>Office Theme</vt:lpstr>
      <vt:lpstr>CT4#131 Meeting guidelines</vt:lpstr>
      <vt:lpstr>Overview</vt:lpstr>
      <vt:lpstr>Timeplan and deadlines</vt:lpstr>
      <vt:lpstr>Requirements on 5G API related CRs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1184</cp:revision>
  <dcterms:created xsi:type="dcterms:W3CDTF">2010-02-05T13:52:04Z</dcterms:created>
  <dcterms:modified xsi:type="dcterms:W3CDTF">2025-09-17T04:02:46Z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