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27"/>
  </p:notesMasterIdLst>
  <p:handoutMasterIdLst>
    <p:handoutMasterId r:id="rId28"/>
  </p:handoutMasterIdLst>
  <p:sldIdLst>
    <p:sldId id="341" r:id="rId3"/>
    <p:sldId id="363" r:id="rId4"/>
    <p:sldId id="366" r:id="rId5"/>
    <p:sldId id="377" r:id="rId6"/>
    <p:sldId id="368" r:id="rId7"/>
    <p:sldId id="455" r:id="rId8"/>
    <p:sldId id="488" r:id="rId9"/>
    <p:sldId id="489" r:id="rId10"/>
    <p:sldId id="494" r:id="rId11"/>
    <p:sldId id="495" r:id="rId12"/>
    <p:sldId id="496" r:id="rId13"/>
    <p:sldId id="370" r:id="rId14"/>
    <p:sldId id="440" r:id="rId15"/>
    <p:sldId id="407" r:id="rId16"/>
    <p:sldId id="414" r:id="rId17"/>
    <p:sldId id="490" r:id="rId18"/>
    <p:sldId id="491" r:id="rId19"/>
    <p:sldId id="497" r:id="rId20"/>
    <p:sldId id="431" r:id="rId21"/>
    <p:sldId id="481" r:id="rId22"/>
    <p:sldId id="365" r:id="rId23"/>
    <p:sldId id="376" r:id="rId24"/>
    <p:sldId id="476" r:id="rId25"/>
    <p:sldId id="398"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58EB35"/>
    <a:srgbClr val="75B44A"/>
    <a:srgbClr val="7AB751"/>
    <a:srgbClr val="85BD5F"/>
    <a:srgbClr val="FF6600"/>
    <a:srgbClr val="FFFFFF"/>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8E1FFD-14EE-4C4B-9DB7-E94C4E6BBA8B}" v="42" dt="2025-09-04T17:38:34.6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99112" autoAdjust="0"/>
  </p:normalViewPr>
  <p:slideViewPr>
    <p:cSldViewPr snapToGrid="0">
      <p:cViewPr varScale="1">
        <p:scale>
          <a:sx n="113" d="100"/>
          <a:sy n="113" d="100"/>
        </p:scale>
        <p:origin x="566" y="3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6" d="100"/>
          <a:sy n="76" d="100"/>
        </p:scale>
        <p:origin x="4074" y="11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oleObject" Target="https://qualcomm-my.sharepoint.com/personal/lguellec_qti_qualcomm_com/Documents/Documents/Standards_meetings/CT/CT_109/Meeting_preparation/1%20CT1%20Chairing/Tdocs/CT1%20stats%20v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Number of Rel-18 CRs submitted in CT1</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cat>
            <c:strRef>
              <c:f>Sheet2!$A$1:$A$9</c:f>
              <c:strCache>
                <c:ptCount val="9"/>
                <c:pt idx="0">
                  <c:v>CT1#148 (April 2024)</c:v>
                </c:pt>
                <c:pt idx="1">
                  <c:v>CT1#149 (May 2024)</c:v>
                </c:pt>
                <c:pt idx="2">
                  <c:v>CT1#150 (August 2024)</c:v>
                </c:pt>
                <c:pt idx="3">
                  <c:v>CT1#151 (October 2024)</c:v>
                </c:pt>
                <c:pt idx="4">
                  <c:v>CT1#152 (November 2024)</c:v>
                </c:pt>
                <c:pt idx="5">
                  <c:v>CT1#153 (February 2025)</c:v>
                </c:pt>
                <c:pt idx="6">
                  <c:v>CT1#154 (April 2025)</c:v>
                </c:pt>
                <c:pt idx="7">
                  <c:v>CT1#155 (May 2025)</c:v>
                </c:pt>
                <c:pt idx="8">
                  <c:v>CT1#156 (August 2026)</c:v>
                </c:pt>
              </c:strCache>
            </c:strRef>
          </c:cat>
          <c:val>
            <c:numRef>
              <c:f>Sheet2!$B$1:$B$9</c:f>
              <c:numCache>
                <c:formatCode>General</c:formatCode>
                <c:ptCount val="9"/>
                <c:pt idx="0">
                  <c:v>358</c:v>
                </c:pt>
                <c:pt idx="1">
                  <c:v>289</c:v>
                </c:pt>
                <c:pt idx="2">
                  <c:v>164</c:v>
                </c:pt>
                <c:pt idx="3">
                  <c:v>66</c:v>
                </c:pt>
                <c:pt idx="4">
                  <c:v>45</c:v>
                </c:pt>
                <c:pt idx="5">
                  <c:v>37</c:v>
                </c:pt>
                <c:pt idx="6">
                  <c:v>17</c:v>
                </c:pt>
                <c:pt idx="7">
                  <c:v>14</c:v>
                </c:pt>
                <c:pt idx="8">
                  <c:v>25</c:v>
                </c:pt>
              </c:numCache>
            </c:numRef>
          </c:val>
          <c:extLst>
            <c:ext xmlns:c16="http://schemas.microsoft.com/office/drawing/2014/chart" uri="{C3380CC4-5D6E-409C-BE32-E72D297353CC}">
              <c16:uniqueId val="{00000000-327B-496D-8D43-32BA2E0756DF}"/>
            </c:ext>
          </c:extLst>
        </c:ser>
        <c:dLbls>
          <c:showLegendKey val="0"/>
          <c:showVal val="0"/>
          <c:showCatName val="0"/>
          <c:showSerName val="0"/>
          <c:showPercent val="0"/>
          <c:showBubbleSize val="0"/>
        </c:dLbls>
        <c:gapWidth val="219"/>
        <c:overlap val="-27"/>
        <c:axId val="1035942479"/>
        <c:axId val="1035942959"/>
      </c:barChart>
      <c:catAx>
        <c:axId val="10359424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5942959"/>
        <c:crosses val="autoZero"/>
        <c:auto val="1"/>
        <c:lblAlgn val="ctr"/>
        <c:lblOffset val="100"/>
        <c:noMultiLvlLbl val="0"/>
      </c:catAx>
      <c:valAx>
        <c:axId val="103594295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59424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dirty="0"/>
              <a:t>Click to edit Master title style</a:t>
            </a:r>
            <a:endParaRPr lang="de-DE" dirty="0"/>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E5FC0-3E63-8925-7847-6A7E8B2F9A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EAF7BC5-E8EB-5140-BAA5-4ECCCFB8090A}"/>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4" name="Footer Placeholder 3">
            <a:extLst>
              <a:ext uri="{FF2B5EF4-FFF2-40B4-BE49-F238E27FC236}">
                <a16:creationId xmlns:a16="http://schemas.microsoft.com/office/drawing/2014/main" id="{C5F29671-8EA3-0886-B307-B4E1FBE83A4F}"/>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B276AEF5-0DB8-3473-7FDC-5FDD6A65F83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7714875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B629E-CBC9-906C-AE16-F09B334ED5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8E5DDE-A64A-EEFA-A76B-81FE207E5113}"/>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4" name="Footer Placeholder 3">
            <a:extLst>
              <a:ext uri="{FF2B5EF4-FFF2-40B4-BE49-F238E27FC236}">
                <a16:creationId xmlns:a16="http://schemas.microsoft.com/office/drawing/2014/main" id="{CD5C9638-C183-0FE1-D7C1-BB79071F7F7C}"/>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7927185C-B593-3DA8-47CC-C131E091F0F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930562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8770" y="407316"/>
            <a:ext cx="10515600" cy="1325563"/>
          </a:xfrm>
        </p:spPr>
        <p:txBody>
          <a:bodyPr/>
          <a:lstStyle/>
          <a:p>
            <a:r>
              <a:rPr lang="en-US" dirty="0"/>
              <a:t>Click to edit Master title style</a:t>
            </a:r>
          </a:p>
        </p:txBody>
      </p:sp>
      <p:sp>
        <p:nvSpPr>
          <p:cNvPr id="3" name="Content Placeholder 2"/>
          <p:cNvSpPr>
            <a:spLocks noGrp="1"/>
          </p:cNvSpPr>
          <p:nvPr>
            <p:ph idx="1"/>
          </p:nvPr>
        </p:nvSpPr>
        <p:spPr>
          <a:xfrm>
            <a:off x="717430" y="1732879"/>
            <a:ext cx="10515600" cy="4351338"/>
          </a:xfrm>
        </p:spPr>
        <p:txBody>
          <a:bodyPr/>
          <a:lstStyle>
            <a:lvl1pPr>
              <a:defRPr/>
            </a:lvl1pPr>
            <a:lvl2pPr>
              <a:defRPr/>
            </a:lvl2pPr>
            <a:lvl3pP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a:xfrm>
            <a:off x="763385" y="2701002"/>
            <a:ext cx="10515600" cy="1325563"/>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de-DE" dirty="0"/>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dirty="0"/>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05.09.2025</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44286"/>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773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CT#109	</a:t>
            </a:r>
          </a:p>
          <a:p>
            <a:pPr eaLnBrk="1" hangingPunct="1">
              <a:defRPr/>
            </a:pPr>
            <a:r>
              <a:rPr lang="sv-SE" altLang="en-US" sz="1200" b="1" dirty="0">
                <a:latin typeface="Arial "/>
              </a:rPr>
              <a:t>Beijing, China; 15 - 16 September 2025</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CP-252012</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90063"/>
            <a:ext cx="10515600" cy="1325563"/>
          </a:xfrm>
          <a:prstGeom prst="rect">
            <a:avLst/>
          </a:prstGeom>
        </p:spPr>
        <p:txBody>
          <a:bodyPr vert="horz" lIns="91440" tIns="45720" rIns="91440" bIns="45720" rtlCol="0" anchor="ctr">
            <a:normAutofit/>
          </a:bodyPr>
          <a:lstStyle/>
          <a:p>
            <a:r>
              <a:rPr lang="en-US" dirty="0"/>
              <a:t>Click to edit Master title style</a:t>
            </a:r>
            <a:endParaRPr lang="de-DE" dirty="0"/>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05.09.2025</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2011742"/>
            <a:ext cx="7886700" cy="2852737"/>
          </a:xfrm>
        </p:spPr>
        <p:txBody>
          <a:bodyPr/>
          <a:lstStyle/>
          <a:p>
            <a:pPr eaLnBrk="1" hangingPunct="1"/>
            <a:r>
              <a:rPr lang="en-US" altLang="en-US" sz="6000" dirty="0"/>
              <a:t>CT WG1 Status Report </a:t>
            </a:r>
            <a:br>
              <a:rPr lang="en-US" altLang="en-US" sz="6000" dirty="0"/>
            </a:br>
            <a:r>
              <a:rPr lang="en-US" altLang="en-US" sz="6000" dirty="0"/>
              <a:t>to TSG CT#109</a:t>
            </a:r>
            <a:endParaRPr lang="en-GB" altLang="en-US" sz="6000"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Lena Chaponniere</a:t>
            </a:r>
          </a:p>
          <a:p>
            <a:pPr marL="0" indent="0" eaLnBrk="1" hangingPunct="1">
              <a:buFontTx/>
              <a:buNone/>
            </a:pPr>
            <a:r>
              <a:rPr lang="en-GB" altLang="en-US" dirty="0"/>
              <a:t>CT1 Chair, Qualcomm Incorporated</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71704-9EFA-BA5A-5BB6-341E00F6D02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BE1E43-4FCC-2BBE-A2E1-18017F7E61D2}"/>
              </a:ext>
            </a:extLst>
          </p:cNvPr>
          <p:cNvSpPr>
            <a:spLocks noGrp="1"/>
          </p:cNvSpPr>
          <p:nvPr>
            <p:ph type="title"/>
          </p:nvPr>
        </p:nvSpPr>
        <p:spPr/>
        <p:txBody>
          <a:bodyPr/>
          <a:lstStyle/>
          <a:p>
            <a:r>
              <a:rPr lang="en-US" dirty="0"/>
              <a:t>Work </a:t>
            </a:r>
            <a:r>
              <a:rPr lang="en-US" dirty="0">
                <a:highlight>
                  <a:srgbClr val="FFFFFF"/>
                </a:highlight>
              </a:rPr>
              <a:t>Plan</a:t>
            </a:r>
            <a:r>
              <a:rPr lang="en-US" dirty="0"/>
              <a:t> Rel-19 (4/5)</a:t>
            </a:r>
          </a:p>
        </p:txBody>
      </p:sp>
      <p:sp>
        <p:nvSpPr>
          <p:cNvPr id="5" name="Content Placeholder 2">
            <a:extLst>
              <a:ext uri="{FF2B5EF4-FFF2-40B4-BE49-F238E27FC236}">
                <a16:creationId xmlns:a16="http://schemas.microsoft.com/office/drawing/2014/main" id="{DBA84AED-42BA-B79D-23E6-E61B9297A338}"/>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ED2222DD-6669-73D6-D993-7137B2DE08DB}"/>
              </a:ext>
            </a:extLst>
          </p:cNvPr>
          <p:cNvGraphicFramePr>
            <a:graphicFrameLocks noGrp="1"/>
          </p:cNvGraphicFramePr>
          <p:nvPr>
            <p:extLst>
              <p:ext uri="{D42A27DB-BD31-4B8C-83A1-F6EECF244321}">
                <p14:modId xmlns:p14="http://schemas.microsoft.com/office/powerpoint/2010/main" val="1515417801"/>
              </p:ext>
            </p:extLst>
          </p:nvPr>
        </p:nvGraphicFramePr>
        <p:xfrm>
          <a:off x="657054" y="1816740"/>
          <a:ext cx="9687858" cy="3576705"/>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1050054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Enhanced application layer support for location service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eLSAPP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1050072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SEAL DD (Data Delivery)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SEALDD_Ph2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1050027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Alignment of </a:t>
                      </a:r>
                      <a:r>
                        <a:rPr lang="en-US" sz="1000" b="1" i="0" u="none" strike="noStrike" kern="1200" dirty="0" err="1">
                          <a:solidFill>
                            <a:srgbClr val="000000"/>
                          </a:solidFill>
                          <a:effectLst/>
                          <a:latin typeface="Arial" panose="020B0604020202020204" pitchFamily="34" charset="0"/>
                          <a:ea typeface="+mn-ea"/>
                          <a:cs typeface="+mn-cs"/>
                        </a:rPr>
                        <a:t>eCall</a:t>
                      </a:r>
                      <a:r>
                        <a:rPr lang="en-US" sz="1000" b="1" i="0" u="none" strike="noStrike" kern="1200" dirty="0">
                          <a:solidFill>
                            <a:srgbClr val="000000"/>
                          </a:solidFill>
                          <a:effectLst/>
                          <a:latin typeface="Arial" panose="020B0604020202020204" pitchFamily="34" charset="0"/>
                          <a:ea typeface="+mn-ea"/>
                          <a:cs typeface="+mn-cs"/>
                        </a:rPr>
                        <a:t> over IMS with CEN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eCallCEN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3/3/2025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1060032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for application enablement for satellite access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Arial" panose="020B0604020202020204" pitchFamily="34" charset="0"/>
                          <a:ea typeface="+mn-ea"/>
                          <a:cs typeface="+mn-cs"/>
                        </a:rPr>
                        <a:t>5GSAT_Ph3_App</a:t>
                      </a:r>
                    </a:p>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14559403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1060035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Extended Reality and Media service (XRM)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Arial" panose="020B0604020202020204" pitchFamily="34" charset="0"/>
                          <a:ea typeface="+mn-ea"/>
                          <a:cs typeface="+mn-cs"/>
                        </a:rPr>
                        <a:t>XRM_Ph2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70560057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1060038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Application enablement for XRM Services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Arial" panose="020B0604020202020204" pitchFamily="34" charset="0"/>
                          <a:ea typeface="+mn-ea"/>
                          <a:cs typeface="+mn-cs"/>
                        </a:rPr>
                        <a:t>XRM_Ph2_App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3795931415"/>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1060052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for enabling MSGin5G Service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Arial" panose="020B0604020202020204" pitchFamily="34" charset="0"/>
                          <a:ea typeface="+mn-ea"/>
                          <a:cs typeface="+mn-cs"/>
                        </a:rPr>
                        <a:t>5GMARCH_Ph3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6/6/2025</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75%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29293801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1060020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 aspects of security for mobility over non-3GPP access to avoid full primary authentication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kern="1200" dirty="0">
                          <a:solidFill>
                            <a:srgbClr val="000000"/>
                          </a:solidFill>
                          <a:effectLst/>
                          <a:latin typeface="Arial" panose="020B0604020202020204" pitchFamily="34" charset="0"/>
                          <a:ea typeface="+mn-ea"/>
                          <a:cs typeface="+mn-cs"/>
                        </a:rPr>
                        <a:t>Non3GPPMob_Sec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679851741"/>
                  </a:ext>
                </a:extLst>
              </a:tr>
            </a:tbl>
          </a:graphicData>
        </a:graphic>
      </p:graphicFrame>
    </p:spTree>
    <p:extLst>
      <p:ext uri="{BB962C8B-B14F-4D97-AF65-F5344CB8AC3E}">
        <p14:creationId xmlns:p14="http://schemas.microsoft.com/office/powerpoint/2010/main" val="139455499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57C6D-112E-2765-C55D-B7174AEF961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FB912D9-F3C1-EAFA-C7BB-E93956313F57}"/>
              </a:ext>
            </a:extLst>
          </p:cNvPr>
          <p:cNvSpPr>
            <a:spLocks noGrp="1"/>
          </p:cNvSpPr>
          <p:nvPr>
            <p:ph type="title"/>
          </p:nvPr>
        </p:nvSpPr>
        <p:spPr/>
        <p:txBody>
          <a:bodyPr/>
          <a:lstStyle/>
          <a:p>
            <a:r>
              <a:rPr lang="en-US" dirty="0"/>
              <a:t>Work </a:t>
            </a:r>
            <a:r>
              <a:rPr lang="en-US" dirty="0">
                <a:highlight>
                  <a:srgbClr val="FFFFFF"/>
                </a:highlight>
              </a:rPr>
              <a:t>Plan</a:t>
            </a:r>
            <a:r>
              <a:rPr lang="en-US" dirty="0"/>
              <a:t> Rel-19 (5/5)</a:t>
            </a:r>
          </a:p>
        </p:txBody>
      </p:sp>
      <p:sp>
        <p:nvSpPr>
          <p:cNvPr id="5" name="Content Placeholder 2">
            <a:extLst>
              <a:ext uri="{FF2B5EF4-FFF2-40B4-BE49-F238E27FC236}">
                <a16:creationId xmlns:a16="http://schemas.microsoft.com/office/drawing/2014/main" id="{BCF596A5-52DF-BE7C-AD3D-8F38E67698D1}"/>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97380FCA-87FC-7B5E-8BFC-0F2E393A74E3}"/>
              </a:ext>
            </a:extLst>
          </p:cNvPr>
          <p:cNvGraphicFramePr>
            <a:graphicFrameLocks noGrp="1"/>
          </p:cNvGraphicFramePr>
          <p:nvPr>
            <p:extLst>
              <p:ext uri="{D42A27DB-BD31-4B8C-83A1-F6EECF244321}">
                <p14:modId xmlns:p14="http://schemas.microsoft.com/office/powerpoint/2010/main" val="1832996802"/>
              </p:ext>
            </p:extLst>
          </p:nvPr>
        </p:nvGraphicFramePr>
        <p:xfrm>
          <a:off x="657054" y="1816740"/>
          <a:ext cx="9687858" cy="3675097"/>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1060018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NAS layer overhead reduction for data transfer using CP </a:t>
                      </a:r>
                      <a:r>
                        <a:rPr lang="en-US" sz="1000" b="1" i="0" u="none" strike="noStrike" kern="1200" dirty="0" err="1">
                          <a:solidFill>
                            <a:srgbClr val="000000"/>
                          </a:solidFill>
                          <a:effectLst/>
                          <a:latin typeface="Arial" panose="020B0604020202020204" pitchFamily="34" charset="0"/>
                          <a:ea typeface="+mn-ea"/>
                          <a:cs typeface="+mn-cs"/>
                        </a:rPr>
                        <a:t>CIoT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NORDAT_CP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1070049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Support for PWS in Satellite E-UTRAN and Satellite NG-RAN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PWS_NTN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1070037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for application enablement aspects for MMTel</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MMTel_App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214559403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for ATSSS Rule Provisioning via 3GPP access connected to EPC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TEI19_ARP3E-CT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6/6/2025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2325081277"/>
                  </a:ext>
                </a:extLst>
              </a:tr>
              <a:tr h="409542">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1080030</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Architecture support of Ambient power-enabled Internet of Things</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AmbientIoT-CT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334291522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1080037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MINT support in EPS for 5G-only national roaming UE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MINT_Ph2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336715836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Lower Selection-priority for PLMN Selection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LoSePLMN-CT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156690119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TBD</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IMS Disaster Prevention and Restoration Enhancement</a:t>
                      </a:r>
                    </a:p>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IMS_REST-CT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2712831783"/>
                  </a:ext>
                </a:extLst>
              </a:tr>
            </a:tbl>
          </a:graphicData>
        </a:graphic>
      </p:graphicFrame>
    </p:spTree>
    <p:extLst>
      <p:ext uri="{BB962C8B-B14F-4D97-AF65-F5344CB8AC3E}">
        <p14:creationId xmlns:p14="http://schemas.microsoft.com/office/powerpoint/2010/main" val="353713145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graphicFrame>
        <p:nvGraphicFramePr>
          <p:cNvPr id="3" name="Tableau 3">
            <a:extLst>
              <a:ext uri="{FF2B5EF4-FFF2-40B4-BE49-F238E27FC236}">
                <a16:creationId xmlns:a16="http://schemas.microsoft.com/office/drawing/2014/main" id="{B35412A7-A12C-6D32-A9CA-95E7620B95AE}"/>
              </a:ext>
            </a:extLst>
          </p:cNvPr>
          <p:cNvGraphicFramePr>
            <a:graphicFrameLocks noGrp="1"/>
          </p:cNvGraphicFramePr>
          <p:nvPr>
            <p:extLst>
              <p:ext uri="{D42A27DB-BD31-4B8C-83A1-F6EECF244321}">
                <p14:modId xmlns:p14="http://schemas.microsoft.com/office/powerpoint/2010/main" val="2278498526"/>
              </p:ext>
            </p:extLst>
          </p:nvPr>
        </p:nvGraphicFramePr>
        <p:xfrm>
          <a:off x="744194" y="2212007"/>
          <a:ext cx="10476432" cy="1154344"/>
        </p:xfrm>
        <a:graphic>
          <a:graphicData uri="http://schemas.openxmlformats.org/drawingml/2006/table">
            <a:tbl>
              <a:tblPr firstRow="1" firstCol="1" bandRow="1"/>
              <a:tblGrid>
                <a:gridCol w="734226">
                  <a:extLst>
                    <a:ext uri="{9D8B030D-6E8A-4147-A177-3AD203B41FA5}">
                      <a16:colId xmlns:a16="http://schemas.microsoft.com/office/drawing/2014/main" val="20000"/>
                    </a:ext>
                  </a:extLst>
                </a:gridCol>
                <a:gridCol w="1290415">
                  <a:extLst>
                    <a:ext uri="{9D8B030D-6E8A-4147-A177-3AD203B41FA5}">
                      <a16:colId xmlns:a16="http://schemas.microsoft.com/office/drawing/2014/main" val="4025276562"/>
                    </a:ext>
                  </a:extLst>
                </a:gridCol>
                <a:gridCol w="5324030">
                  <a:extLst>
                    <a:ext uri="{9D8B030D-6E8A-4147-A177-3AD203B41FA5}">
                      <a16:colId xmlns:a16="http://schemas.microsoft.com/office/drawing/2014/main" val="20001"/>
                    </a:ext>
                  </a:extLst>
                </a:gridCol>
                <a:gridCol w="1008404">
                  <a:extLst>
                    <a:ext uri="{9D8B030D-6E8A-4147-A177-3AD203B41FA5}">
                      <a16:colId xmlns:a16="http://schemas.microsoft.com/office/drawing/2014/main" val="2235183476"/>
                    </a:ext>
                  </a:extLst>
                </a:gridCol>
                <a:gridCol w="1042587">
                  <a:extLst>
                    <a:ext uri="{9D8B030D-6E8A-4147-A177-3AD203B41FA5}">
                      <a16:colId xmlns:a16="http://schemas.microsoft.com/office/drawing/2014/main" val="20002"/>
                    </a:ext>
                  </a:extLst>
                </a:gridCol>
                <a:gridCol w="1076770">
                  <a:extLst>
                    <a:ext uri="{9D8B030D-6E8A-4147-A177-3AD203B41FA5}">
                      <a16:colId xmlns:a16="http://schemas.microsoft.com/office/drawing/2014/main" val="928904199"/>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TS/TR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Sent for</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CP-252116</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TS 24.369</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Ambient IoT Non-Access-Stratum (AIoT NAS) protocol for 5G System (5GS); Stage 3</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OPPO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Information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CP-252117</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TS 24.392</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Application enablement aspects for MMTel; Protocol specification</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1.0.0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Information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68236843"/>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CP-252118</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TS 24.283</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Mission Critical Location Management (MCLoc); Protocol specification</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2.0.0</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Ericsson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err="1">
                          <a:solidFill>
                            <a:schemeClr val="tx1"/>
                          </a:solidFill>
                          <a:effectLst/>
                          <a:latin typeface="Arial" panose="020B0604020202020204" pitchFamily="34" charset="0"/>
                          <a:ea typeface="+mn-ea"/>
                          <a:cs typeface="Times New Roman" panose="02020603050405020304" pitchFamily="18" charset="0"/>
                        </a:rPr>
                        <a:t>Approval</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bl>
          </a:graphicData>
        </a:graphic>
      </p:graphicFrame>
    </p:spTree>
    <p:extLst>
      <p:ext uri="{BB962C8B-B14F-4D97-AF65-F5344CB8AC3E}">
        <p14:creationId xmlns:p14="http://schemas.microsoft.com/office/powerpoint/2010/main" val="38081742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graphicFrame>
        <p:nvGraphicFramePr>
          <p:cNvPr id="4" name="Tableau 3">
            <a:extLst>
              <a:ext uri="{FF2B5EF4-FFF2-40B4-BE49-F238E27FC236}">
                <a16:creationId xmlns:a16="http://schemas.microsoft.com/office/drawing/2014/main" id="{6E87E59B-67AB-4837-576E-9E78C9CB7F87}"/>
              </a:ext>
            </a:extLst>
          </p:cNvPr>
          <p:cNvGraphicFramePr>
            <a:graphicFrameLocks noGrp="1"/>
          </p:cNvGraphicFramePr>
          <p:nvPr>
            <p:extLst>
              <p:ext uri="{D42A27DB-BD31-4B8C-83A1-F6EECF244321}">
                <p14:modId xmlns:p14="http://schemas.microsoft.com/office/powerpoint/2010/main" val="3760479909"/>
              </p:ext>
            </p:extLst>
          </p:nvPr>
        </p:nvGraphicFramePr>
        <p:xfrm>
          <a:off x="846589" y="2229097"/>
          <a:ext cx="8895617" cy="2856144"/>
        </p:xfrm>
        <a:graphic>
          <a:graphicData uri="http://schemas.openxmlformats.org/drawingml/2006/table">
            <a:tbl>
              <a:tblPr firstRow="1" firstCol="1" bandRow="1"/>
              <a:tblGrid>
                <a:gridCol w="1144581">
                  <a:extLst>
                    <a:ext uri="{9D8B030D-6E8A-4147-A177-3AD203B41FA5}">
                      <a16:colId xmlns:a16="http://schemas.microsoft.com/office/drawing/2014/main" val="20000"/>
                    </a:ext>
                  </a:extLst>
                </a:gridCol>
                <a:gridCol w="4794191">
                  <a:extLst>
                    <a:ext uri="{9D8B030D-6E8A-4147-A177-3AD203B41FA5}">
                      <a16:colId xmlns:a16="http://schemas.microsoft.com/office/drawing/2014/main" val="20001"/>
                    </a:ext>
                  </a:extLst>
                </a:gridCol>
                <a:gridCol w="1290415">
                  <a:extLst>
                    <a:ext uri="{9D8B030D-6E8A-4147-A177-3AD203B41FA5}">
                      <a16:colId xmlns:a16="http://schemas.microsoft.com/office/drawing/2014/main" val="2235183476"/>
                    </a:ext>
                  </a:extLst>
                </a:gridCol>
                <a:gridCol w="1666430">
                  <a:extLst>
                    <a:ext uri="{9D8B030D-6E8A-4147-A177-3AD203B41FA5}">
                      <a16:colId xmlns:a16="http://schemas.microsoft.com/office/drawing/2014/main" val="20002"/>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CP-252119</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Application enablement for AI/ML services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AIML_App</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Lenovo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34026">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CP-252120</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Architecture support of Ambient power-enabled Internet of Things</a:t>
                      </a:r>
                    </a:p>
                    <a:p>
                      <a:pPr hangingPunct="0"/>
                      <a:endParaRPr lang="en-US"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AmbientIoT</a:t>
                      </a:r>
                      <a:r>
                        <a:rPr lang="fr-FR" sz="1000" kern="1200" dirty="0">
                          <a:solidFill>
                            <a:schemeClr val="tx1"/>
                          </a:solidFill>
                          <a:effectLst/>
                          <a:latin typeface="Arial" panose="020B0604020202020204" pitchFamily="34" charset="0"/>
                          <a:ea typeface="+mn-ea"/>
                          <a:cs typeface="Times New Roman" panose="02020603050405020304" pitchFamily="18" charset="0"/>
                        </a:rPr>
                        <a:t>-CT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68236843"/>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CP-252121</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Application enablement for mobile metaverse services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Metaverse_App</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Samsung</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CP-252122</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Application enablement for XRM Services Phase 2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XRM_Ph2_App</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18334309"/>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CP-252123</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MINT support in EPS for 5G-only national roaming UE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MINT_Ph2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56180629"/>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CP-252124</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Application enablement aspects for MMTel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MMTel_App</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94391756"/>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CP-252185</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CT aspects of Lower Selection-priority for PLMN Selection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LoSePLMN</a:t>
                      </a:r>
                      <a:r>
                        <a:rPr lang="fr-FR" sz="1000" kern="1200" dirty="0">
                          <a:solidFill>
                            <a:schemeClr val="tx1"/>
                          </a:solidFill>
                          <a:effectLst/>
                          <a:latin typeface="Arial" panose="020B0604020202020204" pitchFamily="34" charset="0"/>
                          <a:ea typeface="+mn-ea"/>
                          <a:cs typeface="Times New Roman" panose="02020603050405020304" pitchFamily="18" charset="0"/>
                        </a:rPr>
                        <a:t>-CT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Vodafone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72326152"/>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CP-252186</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de-DE" sz="1000" b="0" i="0" u="none" strike="noStrike" kern="1200" dirty="0">
                          <a:solidFill>
                            <a:srgbClr val="000000"/>
                          </a:solidFill>
                          <a:effectLst/>
                          <a:latin typeface="Arial" panose="020B0604020202020204" pitchFamily="34" charset="0"/>
                          <a:ea typeface="+mn-ea"/>
                          <a:cs typeface="+mn-cs"/>
                        </a:rPr>
                        <a:t>Release 19 Work Item Exception for </a:t>
                      </a:r>
                      <a:r>
                        <a:rPr lang="en-US" sz="1000" b="0" i="0" u="none" strike="noStrike" kern="1200" dirty="0">
                          <a:solidFill>
                            <a:srgbClr val="000000"/>
                          </a:solidFill>
                          <a:effectLst/>
                          <a:latin typeface="Arial" panose="020B0604020202020204" pitchFamily="34" charset="0"/>
                          <a:ea typeface="+mn-ea"/>
                          <a:cs typeface="+mn-cs"/>
                        </a:rPr>
                        <a:t>IMS Disaster Prevention and Restoration Enhancement</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 IMS_RES-CT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279911"/>
                  </a:ext>
                </a:extLst>
              </a:tr>
            </a:tbl>
          </a:graphicData>
        </a:graphic>
      </p:graphicFrame>
    </p:spTree>
    <p:extLst>
      <p:ext uri="{BB962C8B-B14F-4D97-AF65-F5344CB8AC3E}">
        <p14:creationId xmlns:p14="http://schemas.microsoft.com/office/powerpoint/2010/main" val="214075479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a:t>
            </a:r>
          </a:p>
        </p:txBody>
      </p:sp>
      <p:sp>
        <p:nvSpPr>
          <p:cNvPr id="3" name="Espace réservé du contenu 2"/>
          <p:cNvSpPr>
            <a:spLocks noGrp="1"/>
          </p:cNvSpPr>
          <p:nvPr>
            <p:ph idx="1"/>
          </p:nvPr>
        </p:nvSpPr>
        <p:spPr>
          <a:xfrm>
            <a:off x="717430" y="1732879"/>
            <a:ext cx="10515600" cy="4799896"/>
          </a:xfrm>
        </p:spPr>
        <p:txBody>
          <a:bodyPr/>
          <a:lstStyle/>
          <a:p>
            <a:r>
              <a:rPr lang="en-US" sz="2400" dirty="0"/>
              <a:t> Rel-15:</a:t>
            </a:r>
          </a:p>
          <a:p>
            <a:pPr lvl="1"/>
            <a:r>
              <a:rPr lang="en-US" sz="2000" dirty="0"/>
              <a:t>1 Cat F CR agreed on </a:t>
            </a:r>
            <a:r>
              <a:rPr lang="en-US" sz="2000" dirty="0" err="1"/>
              <a:t>MCVideo</a:t>
            </a:r>
            <a:r>
              <a:rPr lang="en-US" sz="2000" dirty="0"/>
              <a:t> client operation to release an </a:t>
            </a:r>
            <a:r>
              <a:rPr lang="en-US" sz="2000" dirty="0" err="1"/>
              <a:t>MCVideo</a:t>
            </a:r>
            <a:r>
              <a:rPr lang="en-US" sz="2000" dirty="0"/>
              <a:t> call using a pre-established session, backward compatible</a:t>
            </a:r>
          </a:p>
          <a:p>
            <a:r>
              <a:rPr lang="en-US" sz="2400" dirty="0"/>
              <a:t> Rel-16:</a:t>
            </a:r>
          </a:p>
          <a:p>
            <a:pPr lvl="1"/>
            <a:r>
              <a:rPr lang="en-US" sz="2000" dirty="0"/>
              <a:t>One Cat F CR agreed for corrections to Interworking Security Data message, backward compatible</a:t>
            </a:r>
          </a:p>
          <a:p>
            <a:r>
              <a:rPr lang="es-ES" sz="2400" dirty="0"/>
              <a:t> Rel-17:</a:t>
            </a:r>
          </a:p>
          <a:p>
            <a:pPr lvl="1"/>
            <a:r>
              <a:rPr lang="es-ES" sz="2000" dirty="0" err="1"/>
              <a:t>One</a:t>
            </a:r>
            <a:r>
              <a:rPr lang="es-ES" sz="2000" dirty="0"/>
              <a:t> Cat F CR </a:t>
            </a:r>
            <a:r>
              <a:rPr lang="es-ES" sz="2000" dirty="0" err="1"/>
              <a:t>for</a:t>
            </a:r>
            <a:r>
              <a:rPr lang="es-ES" sz="2000" dirty="0"/>
              <a:t> </a:t>
            </a:r>
            <a:r>
              <a:rPr lang="en-GB" sz="2000" dirty="0"/>
              <a:t>corrections on the UE ID for EDGEAPP, backward compatible</a:t>
            </a:r>
          </a:p>
          <a:p>
            <a:pPr lvl="1"/>
            <a:r>
              <a:rPr lang="en-GB" sz="2000" dirty="0"/>
              <a:t>One Cat F CR for c</a:t>
            </a:r>
            <a:r>
              <a:rPr lang="en-US" sz="2000" dirty="0" err="1"/>
              <a:t>orrections</a:t>
            </a:r>
            <a:r>
              <a:rPr lang="en-US" sz="2000" dirty="0"/>
              <a:t> on the AC profile for EDGEAPP</a:t>
            </a:r>
            <a:r>
              <a:rPr lang="en-GB" sz="2000" dirty="0"/>
              <a:t>, backward compatible</a:t>
            </a:r>
          </a:p>
          <a:p>
            <a:pPr lvl="1"/>
            <a:r>
              <a:rPr lang="en-GB" sz="2000" dirty="0"/>
              <a:t>Two Cat F CRs to resolve Editor’s notes in TS 24.545 and TS 24.548, backward compatible</a:t>
            </a:r>
          </a:p>
          <a:p>
            <a:pPr lvl="1"/>
            <a:r>
              <a:rPr lang="en-GB" sz="2000" dirty="0"/>
              <a:t>One Cat F CR to address the incompatibility between Rel-17 and Rel-18 of TS 24.549, backward compatible</a:t>
            </a:r>
            <a:endParaRPr lang="es-ES" sz="2000" dirty="0"/>
          </a:p>
          <a:p>
            <a:pPr lvl="1"/>
            <a:endParaRPr lang="es-ES" sz="2000" dirty="0"/>
          </a:p>
          <a:p>
            <a:pPr lvl="2"/>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357" y="365125"/>
            <a:ext cx="10515600" cy="1325563"/>
          </a:xfrm>
        </p:spPr>
        <p:txBody>
          <a:bodyPr/>
          <a:lstStyle/>
          <a:p>
            <a:r>
              <a:rPr lang="en-US" dirty="0">
                <a:highlight>
                  <a:srgbClr val="FFFFFF"/>
                </a:highlight>
              </a:rPr>
              <a:t>Backward Incompatible Changes pre-Rel-18</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a:t>
            </a:r>
          </a:p>
        </p:txBody>
      </p:sp>
      <p:graphicFrame>
        <p:nvGraphicFramePr>
          <p:cNvPr id="5" name="Tableau 4"/>
          <p:cNvGraphicFramePr>
            <a:graphicFrameLocks noGrp="1"/>
          </p:cNvGraphicFramePr>
          <p:nvPr>
            <p:extLst>
              <p:ext uri="{D42A27DB-BD31-4B8C-83A1-F6EECF244321}">
                <p14:modId xmlns:p14="http://schemas.microsoft.com/office/powerpoint/2010/main" val="4203200439"/>
              </p:ext>
            </p:extLst>
          </p:nvPr>
        </p:nvGraphicFramePr>
        <p:xfrm>
          <a:off x="215757" y="2282825"/>
          <a:ext cx="11736531" cy="1144489"/>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3455839"/>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407602"/>
                  </a:ext>
                </a:extLst>
              </a:tr>
            </a:tbl>
          </a:graphicData>
        </a:graphic>
      </p:graphicFrame>
      <p:sp>
        <p:nvSpPr>
          <p:cNvPr id="4" name="TextBox 3">
            <a:extLst>
              <a:ext uri="{FF2B5EF4-FFF2-40B4-BE49-F238E27FC236}">
                <a16:creationId xmlns:a16="http://schemas.microsoft.com/office/drawing/2014/main" id="{79BCA3C2-80DD-F470-F3CD-188092889773}"/>
              </a:ext>
            </a:extLst>
          </p:cNvPr>
          <p:cNvSpPr txBox="1"/>
          <p:nvPr/>
        </p:nvSpPr>
        <p:spPr>
          <a:xfrm rot="20522904">
            <a:off x="4536443" y="2752521"/>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8091594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400" dirty="0"/>
              <a:t>The number of Rel-18 CRs submitted in CT1 continues to go down:</a:t>
            </a:r>
          </a:p>
          <a:p>
            <a:pPr marL="0" indent="0">
              <a:buNone/>
            </a:pPr>
            <a:r>
              <a:rPr lang="en-GB" sz="2400" dirty="0"/>
              <a:t> </a:t>
            </a:r>
          </a:p>
          <a:p>
            <a:pPr marL="0" indent="0">
              <a:buNone/>
            </a:pPr>
            <a:endParaRPr lang="en-GB" sz="2400" dirty="0"/>
          </a:p>
          <a:p>
            <a:endParaRPr lang="en-GB" sz="2400" dirty="0"/>
          </a:p>
          <a:p>
            <a:endParaRPr lang="en-GB" sz="2400" dirty="0"/>
          </a:p>
          <a:p>
            <a:endParaRPr lang="en-GB" sz="2400" dirty="0"/>
          </a:p>
          <a:p>
            <a:endParaRPr lang="en-GB" sz="2400" dirty="0"/>
          </a:p>
          <a:p>
            <a:r>
              <a:rPr lang="en-GB" sz="2400" dirty="0"/>
              <a:t>Many of them were deemed not FASMO and moved to Rel-19</a:t>
            </a:r>
            <a:endParaRPr lang="en-US" sz="2400" dirty="0"/>
          </a:p>
          <a:p>
            <a:r>
              <a:rPr lang="en-GB" sz="2000" dirty="0"/>
              <a:t> </a:t>
            </a:r>
            <a:r>
              <a:rPr lang="en-GB" sz="2400" dirty="0"/>
              <a:t>19 CAT F CRs agreed for Rel-18 in Q3’25</a:t>
            </a:r>
          </a:p>
          <a:p>
            <a:pPr lvl="1"/>
            <a:r>
              <a:rPr lang="en-GB" sz="2000" dirty="0"/>
              <a:t>2 of them are non-backward compatible (see next slide)</a:t>
            </a:r>
          </a:p>
          <a:p>
            <a:pPr marL="0" indent="0">
              <a:buNone/>
            </a:pPr>
            <a:endParaRPr lang="en-US" sz="1600" dirty="0"/>
          </a:p>
        </p:txBody>
      </p:sp>
      <p:graphicFrame>
        <p:nvGraphicFramePr>
          <p:cNvPr id="5" name="Chart 4">
            <a:extLst>
              <a:ext uri="{FF2B5EF4-FFF2-40B4-BE49-F238E27FC236}">
                <a16:creationId xmlns:a16="http://schemas.microsoft.com/office/drawing/2014/main" id="{FAA516C8-E0F2-1AA7-4CB8-7D2A27CB1CD2}"/>
              </a:ext>
            </a:extLst>
          </p:cNvPr>
          <p:cNvGraphicFramePr>
            <a:graphicFrameLocks/>
          </p:cNvGraphicFramePr>
          <p:nvPr>
            <p:extLst>
              <p:ext uri="{D42A27DB-BD31-4B8C-83A1-F6EECF244321}">
                <p14:modId xmlns:p14="http://schemas.microsoft.com/office/powerpoint/2010/main" val="2035203458"/>
              </p:ext>
            </p:extLst>
          </p:nvPr>
        </p:nvGraphicFramePr>
        <p:xfrm>
          <a:off x="3810000" y="2179178"/>
          <a:ext cx="4402508" cy="26785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79808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357" y="365125"/>
            <a:ext cx="10515600" cy="1325563"/>
          </a:xfrm>
        </p:spPr>
        <p:txBody>
          <a:bodyPr/>
          <a:lstStyle/>
          <a:p>
            <a:r>
              <a:rPr lang="en-US" dirty="0">
                <a:highlight>
                  <a:srgbClr val="FFFFFF"/>
                </a:highlight>
              </a:rPr>
              <a:t>Backward Incompatible Changes in Rel-18</a:t>
            </a:r>
          </a:p>
        </p:txBody>
      </p:sp>
      <p:graphicFrame>
        <p:nvGraphicFramePr>
          <p:cNvPr id="5" name="Tableau 4"/>
          <p:cNvGraphicFramePr>
            <a:graphicFrameLocks noGrp="1"/>
          </p:cNvGraphicFramePr>
          <p:nvPr>
            <p:extLst>
              <p:ext uri="{D42A27DB-BD31-4B8C-83A1-F6EECF244321}">
                <p14:modId xmlns:p14="http://schemas.microsoft.com/office/powerpoint/2010/main" val="963052603"/>
              </p:ext>
            </p:extLst>
          </p:nvPr>
        </p:nvGraphicFramePr>
        <p:xfrm>
          <a:off x="215757" y="2282825"/>
          <a:ext cx="11736531" cy="1885699"/>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C1-255531</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Correction to PIN Service Switch Configure procedure with assistance from PAE-S</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err="1">
                          <a:solidFill>
                            <a:schemeClr val="tx1"/>
                          </a:solidFill>
                          <a:effectLst/>
                          <a:latin typeface="Arial" panose="020B0604020202020204" pitchFamily="34" charset="0"/>
                          <a:ea typeface="Times New Roman"/>
                          <a:cs typeface="Times New Roman" panose="02020603050405020304" pitchFamily="18" charset="0"/>
                        </a:rPr>
                        <a:t>InterDigital</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24.583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Times New Roman" panose="02020603050405020304" pitchFamily="18" charset="0"/>
                        </a:rPr>
                        <a:t>PINAPP</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6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effectLst/>
                          <a:latin typeface="Arial" panose="020B0604020202020204" pitchFamily="34" charset="0"/>
                          <a:ea typeface="Times New Roman" panose="02020603050405020304" pitchFamily="18" charset="0"/>
                          <a:cs typeface="Times New Roman" panose="02020603050405020304" pitchFamily="18" charset="0"/>
                        </a:rPr>
                        <a:t>C1-255532</a:t>
                      </a:r>
                    </a:p>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to PIN service switch without PAE-S support</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000" kern="1200" dirty="0" err="1">
                          <a:solidFill>
                            <a:schemeClr val="tx1"/>
                          </a:solidFill>
                          <a:effectLst/>
                          <a:latin typeface="Arial" panose="020B0604020202020204" pitchFamily="34" charset="0"/>
                          <a:ea typeface="Times New Roman"/>
                          <a:cs typeface="Times New Roman" panose="02020603050405020304" pitchFamily="18" charset="0"/>
                        </a:rPr>
                        <a:t>InterDigital</a:t>
                      </a: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000" kern="1200" dirty="0">
                          <a:solidFill>
                            <a:schemeClr val="tx1"/>
                          </a:solidFill>
                          <a:effectLst/>
                          <a:latin typeface="Arial" panose="020B0604020202020204" pitchFamily="34" charset="0"/>
                          <a:cs typeface="Times New Roman" panose="02020603050405020304" pitchFamily="18" charset="0"/>
                        </a:rPr>
                        <a:t>24.583</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000" kern="1200" dirty="0">
                          <a:solidFill>
                            <a:schemeClr val="tx1"/>
                          </a:solidFill>
                          <a:effectLst/>
                          <a:latin typeface="Arial" panose="020B0604020202020204" pitchFamily="34" charset="0"/>
                          <a:ea typeface="+mn-ea"/>
                          <a:cs typeface="Times New Roman" panose="02020603050405020304" pitchFamily="18" charset="0"/>
                        </a:rPr>
                        <a:t>PINAPP</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38839127"/>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4635584"/>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4861646"/>
                  </a:ext>
                </a:extLst>
              </a:tr>
            </a:tbl>
          </a:graphicData>
        </a:graphic>
      </p:graphicFrame>
    </p:spTree>
    <p:extLst>
      <p:ext uri="{BB962C8B-B14F-4D97-AF65-F5344CB8AC3E}">
        <p14:creationId xmlns:p14="http://schemas.microsoft.com/office/powerpoint/2010/main" val="3772255513"/>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AB4E8-1E41-BC5A-4786-589540308CD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AE3115-7BED-5900-A1BE-201ED1AF8ADA}"/>
              </a:ext>
            </a:extLst>
          </p:cNvPr>
          <p:cNvSpPr>
            <a:spLocks noGrp="1"/>
          </p:cNvSpPr>
          <p:nvPr>
            <p:ph type="title"/>
          </p:nvPr>
        </p:nvSpPr>
        <p:spPr/>
        <p:txBody>
          <a:bodyPr/>
          <a:lstStyle/>
          <a:p>
            <a:r>
              <a:rPr lang="en-US" dirty="0"/>
              <a:t>For </a:t>
            </a:r>
            <a:r>
              <a:rPr lang="en-US" dirty="0">
                <a:highlight>
                  <a:srgbClr val="FFFFFF"/>
                </a:highlight>
              </a:rPr>
              <a:t>Information</a:t>
            </a:r>
            <a:r>
              <a:rPr lang="en-US" dirty="0"/>
              <a:t> to CT </a:t>
            </a:r>
          </a:p>
        </p:txBody>
      </p:sp>
      <p:sp>
        <p:nvSpPr>
          <p:cNvPr id="3" name="Espace réservé du contenu 2">
            <a:extLst>
              <a:ext uri="{FF2B5EF4-FFF2-40B4-BE49-F238E27FC236}">
                <a16:creationId xmlns:a16="http://schemas.microsoft.com/office/drawing/2014/main" id="{67BFFA59-6560-5A8C-A4E7-EA3A0DE2F6AC}"/>
              </a:ext>
            </a:extLst>
          </p:cNvPr>
          <p:cNvSpPr>
            <a:spLocks noGrp="1"/>
          </p:cNvSpPr>
          <p:nvPr>
            <p:ph idx="1"/>
          </p:nvPr>
        </p:nvSpPr>
        <p:spPr>
          <a:xfrm>
            <a:off x="838200" y="2230096"/>
            <a:ext cx="10515600" cy="3425637"/>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Handling of the Rel-17 version of TS 24.549</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a:t>
            </a:r>
            <a:r>
              <a:rPr lang="en-US" sz="2000" dirty="0"/>
              <a:t>CT1 addressed the issue of the Rel-17 version of TS 24.549 being incompatible with the Rel-18 version via the agreement of C1-255638</a:t>
            </a:r>
          </a:p>
          <a:p>
            <a:r>
              <a:rPr lang="en-US" sz="2000" dirty="0"/>
              <a:t> The CR adds text stating the following:</a:t>
            </a:r>
          </a:p>
          <a:p>
            <a:pPr lvl="1"/>
            <a:r>
              <a:rPr lang="en-US" sz="1600" dirty="0"/>
              <a:t>This release of the specification includes methods based on HTTP/1.1 in IETF RFC 7231 [8] and CoAP in IETF RFC 7252 [9], and these methods are deprecated and suspended in the future releases and therefore shall not be used for implementation.</a:t>
            </a:r>
          </a:p>
          <a:p>
            <a:pPr marL="0" indent="0">
              <a:buNone/>
            </a:pPr>
            <a:endParaRPr lang="en-GB" sz="8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285178534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 (1/2)</a:t>
            </a:r>
          </a:p>
        </p:txBody>
      </p:sp>
      <p:sp>
        <p:nvSpPr>
          <p:cNvPr id="3" name="Espace réservé du contenu 2"/>
          <p:cNvSpPr>
            <a:spLocks noGrp="1"/>
          </p:cNvSpPr>
          <p:nvPr>
            <p:ph idx="1"/>
          </p:nvPr>
        </p:nvSpPr>
        <p:spPr>
          <a:xfrm>
            <a:off x="838200" y="2223324"/>
            <a:ext cx="10515600" cy="4351338"/>
          </a:xfrm>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Support for PWS over satellite NG-RAN</a:t>
            </a:r>
          </a:p>
          <a:p>
            <a:r>
              <a:rPr lang="en-US" sz="2000" dirty="0"/>
              <a:t> CT1 discussed RAN LS RP-251859 asking CT1 to “either revert or confirm the removal of the support for PWS over satellite NG-RAN in Rel-17 and Rel-18”</a:t>
            </a:r>
          </a:p>
          <a:p>
            <a:r>
              <a:rPr lang="en-US" sz="2000" dirty="0"/>
              <a:t> CT1 could not agree a CR in C1-255164 that would have added a note in the Rel-19 version of TS 23.041 stating:</a:t>
            </a:r>
          </a:p>
          <a:p>
            <a:pPr lvl="1"/>
            <a:r>
              <a:rPr lang="en-US" sz="1600" dirty="0"/>
              <a:t>Support for PWS over satellite NG-RAN can be provided, in a backward compatible manner, by networks implementing earlier releases of the present specification. A UE implementing an earlier release of the present specification will not always be able to determine the country of the UE’s location based on the network’s MCC if the network uses MCC 9xx over satellite access (see clause 8.2).</a:t>
            </a:r>
          </a:p>
          <a:p>
            <a:r>
              <a:rPr lang="en-US" sz="2000" dirty="0"/>
              <a:t> Company contributions are submitted to CT#109 to introduce support for PWS over satellite NG-RAN from Rel-17 onwards</a:t>
            </a:r>
            <a:endParaRPr lang="en-US" sz="2000" dirty="0">
              <a:highlight>
                <a:srgbClr val="FFFF00"/>
              </a:highlight>
            </a:endParaRPr>
          </a:p>
          <a:p>
            <a:r>
              <a:rPr lang="en-US" sz="2000" dirty="0"/>
              <a:t> CT is kindly requested to reply to RAN’s LS with the outcome of the discussion at CT#109</a:t>
            </a:r>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100" name="Content Placeholder 2"/>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endParaRPr lang="fr-FR" altLang="en-US" sz="1400" dirty="0">
              <a:solidFill>
                <a:srgbClr val="0070C0"/>
              </a:solidFill>
            </a:endParaRP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sung.won@nokia.com</a:t>
            </a:r>
            <a:endParaRPr lang="fr-FR"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4"/>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061" y="3549616"/>
            <a:ext cx="1051896" cy="1698896"/>
          </a:xfrm>
          <a:prstGeom prst="rect">
            <a:avLst/>
          </a:prstGeom>
        </p:spPr>
      </p:pic>
      <p:sp>
        <p:nvSpPr>
          <p:cNvPr id="4" name="Content Placeholder 2">
            <a:extLst>
              <a:ext uri="{FF2B5EF4-FFF2-40B4-BE49-F238E27FC236}">
                <a16:creationId xmlns:a16="http://schemas.microsoft.com/office/drawing/2014/main" id="{66F5C4EA-5E23-7DAB-9198-59DF1D973A4A}"/>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t>b_aghili@apple.com</a:t>
            </a:r>
            <a:endParaRPr lang="en-US" altLang="en-US" sz="1800" dirty="0"/>
          </a:p>
        </p:txBody>
      </p:sp>
      <p:pic>
        <p:nvPicPr>
          <p:cNvPr id="10" name="Picture 9" descr="A picture containing human face, person, wall, clothing&#10;&#10;Description automatically generated">
            <a:extLst>
              <a:ext uri="{FF2B5EF4-FFF2-40B4-BE49-F238E27FC236}">
                <a16:creationId xmlns:a16="http://schemas.microsoft.com/office/drawing/2014/main" id="{7FFB5C6F-6161-5A4E-E2DC-8EC559D8B0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A0B313A3-547D-9971-C6F1-3B4379E8B74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 (2/2)</a:t>
            </a:r>
          </a:p>
        </p:txBody>
      </p:sp>
      <p:sp>
        <p:nvSpPr>
          <p:cNvPr id="3" name="Espace réservé du contenu 2"/>
          <p:cNvSpPr>
            <a:spLocks noGrp="1"/>
          </p:cNvSpPr>
          <p:nvPr>
            <p:ph idx="1"/>
          </p:nvPr>
        </p:nvSpPr>
        <p:spPr>
          <a:xfrm>
            <a:off x="838200" y="2203005"/>
            <a:ext cx="10515600" cy="2822808"/>
          </a:xfrm>
        </p:spPr>
        <p:txBody>
          <a:bodyPr/>
          <a:lstStyle/>
          <a:p>
            <a:pPr marL="0" indent="0">
              <a:buNone/>
            </a:pPr>
            <a:r>
              <a:rPr lang="en-GB" sz="2000" b="1" dirty="0">
                <a:latin typeface="Arial" panose="020B0604020202020204" pitchFamily="34" charset="0"/>
                <a:ea typeface="Calibri" panose="020F0502020204030204" pitchFamily="34" charset="0"/>
                <a:cs typeface="Arial" panose="020B0604020202020204" pitchFamily="34" charset="0"/>
              </a:rPr>
              <a:t>Update of CT1’s </a:t>
            </a:r>
            <a:r>
              <a:rPr lang="en-GB" sz="2000" b="1" dirty="0" err="1">
                <a:latin typeface="Arial" panose="020B0604020202020204" pitchFamily="34" charset="0"/>
                <a:ea typeface="Calibri" panose="020F0502020204030204" pitchFamily="34" charset="0"/>
                <a:cs typeface="Arial" panose="020B0604020202020204" pitchFamily="34" charset="0"/>
              </a:rPr>
              <a:t>ToR</a:t>
            </a:r>
            <a:endParaRPr lang="en-GB" sz="2000" b="1" dirty="0">
              <a:effectLst/>
              <a:latin typeface="Arial" panose="020B0604020202020204" pitchFamily="34" charset="0"/>
              <a:ea typeface="Calibri" panose="020F0502020204030204" pitchFamily="34" charset="0"/>
              <a:cs typeface="Arial" panose="020B0604020202020204" pitchFamily="34" charset="0"/>
            </a:endParaRPr>
          </a:p>
          <a:p>
            <a:r>
              <a:rPr lang="en-GB" sz="2000" dirty="0"/>
              <a:t> CT1 discussed changes to the CT1 </a:t>
            </a:r>
            <a:r>
              <a:rPr lang="en-GB" sz="2000" dirty="0" err="1"/>
              <a:t>ToR</a:t>
            </a:r>
            <a:r>
              <a:rPr lang="en-GB" sz="2000" dirty="0"/>
              <a:t> and agreed on updates in C1-255694/CP-252211</a:t>
            </a:r>
          </a:p>
          <a:p>
            <a:r>
              <a:rPr lang="en-GB" sz="2000" dirty="0"/>
              <a:t> CT is kindly requested to approve the updated CT1 </a:t>
            </a:r>
            <a:r>
              <a:rPr lang="en-GB" sz="2000" dirty="0" err="1"/>
              <a:t>ToR</a:t>
            </a:r>
            <a:r>
              <a:rPr lang="en-GB" sz="2000" dirty="0"/>
              <a:t> </a:t>
            </a:r>
          </a:p>
          <a:p>
            <a:pPr lvl="1"/>
            <a:endParaRPr lang="en-GB" sz="400" dirty="0"/>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59807381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Acknowledgements</a:t>
            </a:r>
          </a:p>
        </p:txBody>
      </p:sp>
      <p:sp>
        <p:nvSpPr>
          <p:cNvPr id="8195" name="Content Placeholder 2"/>
          <p:cNvSpPr>
            <a:spLocks noGrp="1"/>
          </p:cNvSpPr>
          <p:nvPr>
            <p:ph idx="1"/>
          </p:nvPr>
        </p:nvSpPr>
        <p:spPr>
          <a:xfrm>
            <a:off x="717430" y="1871276"/>
            <a:ext cx="10515600" cy="4351338"/>
          </a:xfrm>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ETSI for hosting the meeting in Gothenburg</a:t>
            </a:r>
          </a:p>
          <a:p>
            <a:r>
              <a:rPr lang="en-US" altLang="en-US" sz="2600" dirty="0">
                <a:ea typeface="MS PGothic" panose="020B0600070205080204" pitchFamily="34" charset="-128"/>
              </a:rPr>
              <a:t> Behrouz Aghili for chairing the breakout sessions on “Services” topics</a:t>
            </a:r>
          </a:p>
          <a:p>
            <a:r>
              <a:rPr lang="en-US" altLang="en-US" sz="2600" dirty="0">
                <a:ea typeface="MS PGothic" panose="020B0600070205080204" pitchFamily="34" charset="-128"/>
              </a:rPr>
              <a:t> Sung Won for chairing the breakout sessions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her excellent support before, during and after the meeting</a:t>
            </a:r>
          </a:p>
          <a:p>
            <a:r>
              <a:rPr lang="en-US" altLang="ja-JP" sz="2600" dirty="0">
                <a:ea typeface="MS PGothic" panose="020B0600070205080204" pitchFamily="34" charset="-128"/>
              </a:rPr>
              <a:t> Most importantly the CT1 delegates for their dedication and hard work during the meetings</a:t>
            </a:r>
          </a:p>
          <a:p>
            <a:pPr marL="0" indent="0">
              <a:buNone/>
            </a:pPr>
            <a:endParaRPr lang="en-US" altLang="en-US" sz="2600" dirty="0">
              <a:ea typeface="MS PGothic" panose="020B0600070205080204" pitchFamily="34" charset="-128"/>
            </a:endParaRP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lstStyle/>
          <a:p>
            <a:r>
              <a:rPr lang="en-US" dirty="0"/>
              <a:t>Annex</a:t>
            </a:r>
            <a:endParaRPr lang="en-US" dirty="0">
              <a:solidFill>
                <a:srgbClr val="FF0000"/>
              </a:solidFill>
            </a:endParaRPr>
          </a:p>
        </p:txBody>
      </p:sp>
    </p:spTree>
    <p:extLst>
      <p:ext uri="{BB962C8B-B14F-4D97-AF65-F5344CB8AC3E}">
        <p14:creationId xmlns:p14="http://schemas.microsoft.com/office/powerpoint/2010/main" val="1787674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CRs </a:t>
            </a:r>
            <a:r>
              <a:rPr lang="en-US" dirty="0">
                <a:highlight>
                  <a:srgbClr val="FFFFFF"/>
                </a:highlight>
              </a:rPr>
              <a:t>for conditional approval</a:t>
            </a:r>
          </a:p>
        </p:txBody>
      </p:sp>
      <p:graphicFrame>
        <p:nvGraphicFramePr>
          <p:cNvPr id="4" name="Table 3">
            <a:extLst>
              <a:ext uri="{FF2B5EF4-FFF2-40B4-BE49-F238E27FC236}">
                <a16:creationId xmlns:a16="http://schemas.microsoft.com/office/drawing/2014/main" id="{12BEBC09-5B1B-17A0-B60D-C5360A4856BE}"/>
              </a:ext>
            </a:extLst>
          </p:cNvPr>
          <p:cNvGraphicFramePr>
            <a:graphicFrameLocks noGrp="1"/>
          </p:cNvGraphicFramePr>
          <p:nvPr>
            <p:extLst>
              <p:ext uri="{D42A27DB-BD31-4B8C-83A1-F6EECF244321}">
                <p14:modId xmlns:p14="http://schemas.microsoft.com/office/powerpoint/2010/main" val="3051650261"/>
              </p:ext>
            </p:extLst>
          </p:nvPr>
        </p:nvGraphicFramePr>
        <p:xfrm>
          <a:off x="745921" y="1825625"/>
          <a:ext cx="10066364" cy="737956"/>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t>
                      </a:r>
                      <a:r>
                        <a:rPr lang="en-US" sz="700" b="1" kern="1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Aff</a:t>
                      </a: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marL="0" marR="0">
                        <a:buNone/>
                      </a:pPr>
                      <a:r>
                        <a:rPr lang="en-US" sz="800" dirty="0">
                          <a:solidFill>
                            <a:srgbClr val="000000"/>
                          </a:solidFill>
                          <a:effectLst/>
                          <a:latin typeface="Arial" panose="020B0604020202020204" pitchFamily="34" charset="0"/>
                          <a:ea typeface="Aptos" panose="020B0004020202020204" pitchFamily="34" charset="0"/>
                          <a:cs typeface="Aptos" panose="020B0004020202020204" pitchFamily="34" charset="0"/>
                        </a:rPr>
                        <a:t>24.186</a:t>
                      </a:r>
                      <a:endParaRPr lang="en-US" sz="12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97</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1</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Rel-19</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Additional information to indicate DC operation is initiated by the DC AS in KI#2-24.186</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B</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19.3.0</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WG#156</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C1-255389</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China Mobile</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NG_RTC_Ph2</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a:solidFill>
                            <a:srgbClr val="000000"/>
                          </a:solidFill>
                          <a:effectLst/>
                          <a:latin typeface="Arial" panose="020B0604020202020204" pitchFamily="34" charset="0"/>
                          <a:ea typeface="Aptos" panose="020B0004020202020204" pitchFamily="34" charset="0"/>
                          <a:cs typeface="Aptos" panose="020B0004020202020204" pitchFamily="34" charset="0"/>
                        </a:rPr>
                        <a:t>9.3.2.2.1A, 9.3.2.2.2.4, 9.3.2.2.2.6</a:t>
                      </a:r>
                      <a:endParaRPr lang="en-US" sz="120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buNone/>
                      </a:pPr>
                      <a:r>
                        <a:rPr lang="en-US" sz="800" dirty="0">
                          <a:solidFill>
                            <a:srgbClr val="000000"/>
                          </a:solidFill>
                          <a:effectLst/>
                          <a:latin typeface="Arial" panose="020B0604020202020204" pitchFamily="34" charset="0"/>
                          <a:ea typeface="Aptos" panose="020B0004020202020204" pitchFamily="34" charset="0"/>
                          <a:cs typeface="Aptos" panose="020B0004020202020204" pitchFamily="34" charset="0"/>
                        </a:rPr>
                        <a:t>Core: TS 24.229 CR 6741</a:t>
                      </a:r>
                      <a:endParaRPr lang="en-US" sz="1200" dirty="0">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8440153"/>
                  </a:ext>
                </a:extLst>
              </a:tr>
            </a:tbl>
          </a:graphicData>
        </a:graphic>
      </p:graphicFrame>
    </p:spTree>
    <p:extLst>
      <p:ext uri="{BB962C8B-B14F-4D97-AF65-F5344CB8AC3E}">
        <p14:creationId xmlns:p14="http://schemas.microsoft.com/office/powerpoint/2010/main" val="4134989097"/>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Lena Chaponniere</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lguellec@qti.qualcomm.com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CT1#156 (Gothenburg)</a:t>
            </a:r>
          </a:p>
          <a:p>
            <a:pPr marL="457200" lvl="1" indent="0">
              <a:buNone/>
            </a:pPr>
            <a:endParaRPr lang="en-US" dirty="0"/>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CT1#157 (Sophia-Antipolis)</a:t>
            </a:r>
          </a:p>
          <a:p>
            <a:pPr lvl="2"/>
            <a:r>
              <a:rPr lang="en-US" altLang="fr-FR" dirty="0"/>
              <a:t>Begin	October 13</a:t>
            </a:r>
            <a:r>
              <a:rPr lang="en-US" altLang="fr-FR" baseline="30000" dirty="0"/>
              <a:t>th</a:t>
            </a:r>
            <a:r>
              <a:rPr lang="en-US" altLang="fr-FR" dirty="0"/>
              <a:t> 2025</a:t>
            </a:r>
          </a:p>
          <a:p>
            <a:pPr lvl="2"/>
            <a:r>
              <a:rPr lang="en-US" altLang="fr-FR" dirty="0"/>
              <a:t>End	October 17</a:t>
            </a:r>
            <a:r>
              <a:rPr lang="en-US" altLang="fr-FR" baseline="30000" dirty="0"/>
              <a:t>sh</a:t>
            </a:r>
            <a:r>
              <a:rPr lang="en-US" altLang="fr-FR" dirty="0"/>
              <a:t> 2025</a:t>
            </a:r>
          </a:p>
          <a:p>
            <a:pPr lvl="1"/>
            <a:r>
              <a:rPr lang="en-US" altLang="fr-FR" dirty="0"/>
              <a:t>CT1#158 (Dallas)</a:t>
            </a:r>
          </a:p>
          <a:p>
            <a:pPr lvl="2"/>
            <a:r>
              <a:rPr lang="en-US" altLang="fr-FR" dirty="0"/>
              <a:t>Begin November 17</a:t>
            </a:r>
            <a:r>
              <a:rPr lang="en-US" altLang="fr-FR" baseline="30000" dirty="0"/>
              <a:t>th</a:t>
            </a:r>
            <a:r>
              <a:rPr lang="en-US" altLang="fr-FR" dirty="0"/>
              <a:t> 2025</a:t>
            </a:r>
          </a:p>
          <a:p>
            <a:pPr lvl="2"/>
            <a:r>
              <a:rPr lang="en-US" altLang="fr-FR" dirty="0"/>
              <a:t>End November 21</a:t>
            </a:r>
            <a:r>
              <a:rPr lang="en-US" altLang="fr-FR" baseline="30000" dirty="0"/>
              <a:t>st</a:t>
            </a:r>
            <a:r>
              <a:rPr lang="en-US" altLang="fr-FR" dirty="0"/>
              <a:t> 2025</a:t>
            </a:r>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7" y="1825625"/>
            <a:ext cx="7146305" cy="4351338"/>
          </a:xfrm>
        </p:spPr>
        <p:txBody>
          <a:bodyPr/>
          <a:lstStyle/>
          <a:p>
            <a:r>
              <a:rPr lang="en-US" sz="2400" dirty="0">
                <a:highlight>
                  <a:srgbClr val="FFFFFF"/>
                </a:highlight>
              </a:rPr>
              <a:t>Number of handled documents</a:t>
            </a:r>
          </a:p>
          <a:p>
            <a:pPr lvl="1"/>
            <a:r>
              <a:rPr lang="en-US" sz="2000" dirty="0">
                <a:highlight>
                  <a:srgbClr val="FFFFFF"/>
                </a:highlight>
              </a:rPr>
              <a:t>CT1#156: 1,092</a:t>
            </a:r>
          </a:p>
          <a:p>
            <a:r>
              <a:rPr lang="en-US" sz="2400" dirty="0">
                <a:highlight>
                  <a:srgbClr val="FFFFFF"/>
                </a:highlight>
              </a:rPr>
              <a:t>Agreed CRs </a:t>
            </a:r>
          </a:p>
          <a:p>
            <a:pPr lvl="1"/>
            <a:r>
              <a:rPr lang="en-US" altLang="fr-FR" sz="2000" dirty="0">
                <a:highlight>
                  <a:srgbClr val="FFFFFF"/>
                </a:highlight>
              </a:rPr>
              <a:t>CT1#156:</a:t>
            </a:r>
            <a:r>
              <a:rPr lang="en-US" sz="2000" dirty="0">
                <a:highlight>
                  <a:srgbClr val="FFFFFF"/>
                </a:highlight>
              </a:rPr>
              <a:t> Cat B/C/F: 276</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2000" dirty="0">
                <a:highlight>
                  <a:srgbClr val="FFFFFF"/>
                </a:highlight>
              </a:rPr>
              <a:t>CT1#156: 49</a:t>
            </a:r>
          </a:p>
          <a:p>
            <a:r>
              <a:rPr lang="en-US" sz="2400" dirty="0">
                <a:highlight>
                  <a:srgbClr val="FFFFFF"/>
                </a:highlight>
              </a:rPr>
              <a:t>Attendance</a:t>
            </a:r>
          </a:p>
          <a:p>
            <a:pPr lvl="1"/>
            <a:r>
              <a:rPr lang="en-US" altLang="fr-FR" sz="2000" dirty="0">
                <a:highlight>
                  <a:srgbClr val="FFFFFF"/>
                </a:highlight>
              </a:rPr>
              <a:t>CT1#156: 244 attended in person, ~ 4 participated remotely</a:t>
            </a:r>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7499953" y="1822445"/>
            <a:ext cx="406846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CT1#156 had all releases in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3" name="Tableau 3">
            <a:extLst>
              <a:ext uri="{FF2B5EF4-FFF2-40B4-BE49-F238E27FC236}">
                <a16:creationId xmlns:a16="http://schemas.microsoft.com/office/drawing/2014/main" id="{32C4EA00-9C77-6C36-595F-F6A2E408143C}"/>
              </a:ext>
            </a:extLst>
          </p:cNvPr>
          <p:cNvGraphicFramePr>
            <a:graphicFrameLocks noGrp="1"/>
          </p:cNvGraphicFramePr>
          <p:nvPr>
            <p:extLst>
              <p:ext uri="{D42A27DB-BD31-4B8C-83A1-F6EECF244321}">
                <p14:modId xmlns:p14="http://schemas.microsoft.com/office/powerpoint/2010/main" val="2875553714"/>
              </p:ext>
            </p:extLst>
          </p:nvPr>
        </p:nvGraphicFramePr>
        <p:xfrm>
          <a:off x="209550" y="1861629"/>
          <a:ext cx="11341319" cy="5256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CP-252194</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New WID on CT aspects of Lower Selection-priority for PLMN Selection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Vodafone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Work on the CT aspects for the requirements defined by TSG SA WG1 in their </a:t>
                      </a:r>
                      <a:r>
                        <a:rPr lang="en-US" sz="1000" b="0" i="0" u="none" strike="noStrike" kern="1200" dirty="0" err="1">
                          <a:solidFill>
                            <a:srgbClr val="000000"/>
                          </a:solidFill>
                          <a:effectLst/>
                          <a:latin typeface="Arial" panose="020B0604020202020204" pitchFamily="34" charset="0"/>
                          <a:ea typeface="+mn-ea"/>
                          <a:cs typeface="+mn-cs"/>
                        </a:rPr>
                        <a:t>LoSePLMN</a:t>
                      </a:r>
                      <a:r>
                        <a:rPr lang="en-US" sz="1000" b="0" i="0" u="none" strike="noStrike" kern="1200" dirty="0">
                          <a:solidFill>
                            <a:srgbClr val="000000"/>
                          </a:solidFill>
                          <a:effectLst/>
                          <a:latin typeface="Arial" panose="020B0604020202020204" pitchFamily="34" charset="0"/>
                          <a:ea typeface="+mn-ea"/>
                          <a:cs typeface="+mn-cs"/>
                        </a:rPr>
                        <a:t>-REQ work item</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2" name="Tableau 3">
            <a:extLst>
              <a:ext uri="{FF2B5EF4-FFF2-40B4-BE49-F238E27FC236}">
                <a16:creationId xmlns:a16="http://schemas.microsoft.com/office/drawing/2014/main" id="{A32C9A0D-AD36-DD17-8F97-0BFE855866EF}"/>
              </a:ext>
            </a:extLst>
          </p:cNvPr>
          <p:cNvGraphicFramePr>
            <a:graphicFrameLocks noGrp="1"/>
          </p:cNvGraphicFramePr>
          <p:nvPr>
            <p:extLst>
              <p:ext uri="{D42A27DB-BD31-4B8C-83A1-F6EECF244321}">
                <p14:modId xmlns:p14="http://schemas.microsoft.com/office/powerpoint/2010/main" val="316941373"/>
              </p:ext>
            </p:extLst>
          </p:nvPr>
        </p:nvGraphicFramePr>
        <p:xfrm>
          <a:off x="679569" y="2143641"/>
          <a:ext cx="8840182" cy="115434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5802567">
                  <a:extLst>
                    <a:ext uri="{9D8B030D-6E8A-4147-A177-3AD203B41FA5}">
                      <a16:colId xmlns:a16="http://schemas.microsoft.com/office/drawing/2014/main" val="20001"/>
                    </a:ext>
                  </a:extLst>
                </a:gridCol>
                <a:gridCol w="2102177">
                  <a:extLst>
                    <a:ext uri="{9D8B030D-6E8A-4147-A177-3AD203B41FA5}">
                      <a16:colId xmlns:a16="http://schemas.microsoft.com/office/drawing/2014/main" val="20002"/>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292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CP-252193</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Revised WID on CT aspects of MINT support in EPS for 5G-only national roaming UE </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China Telecom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0">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CP-252195</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Revised WID on NAS layer overhead reduction for data transfer using CP </a:t>
                      </a:r>
                      <a:r>
                        <a:rPr lang="en-US" sz="1000" kern="1200" dirty="0" err="1">
                          <a:solidFill>
                            <a:schemeClr val="tx1"/>
                          </a:solidFill>
                          <a:effectLst/>
                          <a:latin typeface="Arial" panose="020B0604020202020204" pitchFamily="34" charset="0"/>
                          <a:ea typeface="+mn-ea"/>
                          <a:cs typeface="Times New Roman" panose="02020603050405020304" pitchFamily="18" charset="0"/>
                        </a:rPr>
                        <a:t>CIoT</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Qualcomm </a:t>
                      </a:r>
                      <a:r>
                        <a:rPr lang="fr-FR" sz="1000" kern="1200" dirty="0" err="1">
                          <a:solidFill>
                            <a:schemeClr val="tx1"/>
                          </a:solidFill>
                          <a:effectLst/>
                          <a:latin typeface="Arial" panose="020B0604020202020204" pitchFamily="34" charset="0"/>
                          <a:ea typeface="+mn-ea"/>
                          <a:cs typeface="Times New Roman" panose="02020603050405020304" pitchFamily="18" charset="0"/>
                        </a:rPr>
                        <a:t>Incorporated</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68236843"/>
                  </a:ext>
                </a:extLst>
              </a:tr>
              <a:tr h="128879">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CP-252196</a:t>
                      </a:r>
                    </a:p>
                    <a:p>
                      <a:pPr marL="0" marR="0" lvl="0" indent="0" algn="l" defTabSz="914400" rtl="0" eaLnBrk="1" fontAlgn="auto" latinLnBrk="0" hangingPunct="0">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mn-ea"/>
                          <a:cs typeface="Times New Roman" panose="02020603050405020304" pitchFamily="18" charset="0"/>
                        </a:rPr>
                        <a:t>Revised WID on CT aspects of Architecture support of Ambient power-enabled Internet of Things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Rel-19 (1/5)</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3620471788"/>
              </p:ext>
            </p:extLst>
          </p:nvPr>
        </p:nvGraphicFramePr>
        <p:xfrm>
          <a:off x="657054" y="1816740"/>
          <a:ext cx="9687858" cy="3524013"/>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Application Layer Support for Uncrewed Aerial Systems (UAS),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UASAPP_Ph3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1040058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for Enabling Edge Applications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EDGEAPP_Ph3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85350">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Rel-19 Enhancements of 3GPP Northbound and Application Layer Interfaces and APIs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40%</a:t>
                      </a:r>
                    </a:p>
                  </a:txBody>
                  <a:tcPr marL="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4"/>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IMS Stage-3 IETF Protocol Alignment</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IMSProtoc19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5"/>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Protocol enhancements for Mission Critical Services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6"/>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1040067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Enhancement of controlling RAT utilization</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ECRATU</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7"/>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Enhanced Mission Critical Location Management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enhMCLoc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5GS NAS protocol development 18 general aspects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2024773364"/>
                  </a:ext>
                </a:extLst>
              </a:tr>
              <a:tr h="33653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5GS NAS protocol development 18 non 3GPP aspects</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5GProtoc19-non3GPP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295857209"/>
                  </a:ext>
                </a:extLst>
              </a:tr>
            </a:tbl>
          </a:graphicData>
        </a:graphic>
      </p:graphicFrame>
    </p:spTree>
    <p:extLst>
      <p:ext uri="{BB962C8B-B14F-4D97-AF65-F5344CB8AC3E}">
        <p14:creationId xmlns:p14="http://schemas.microsoft.com/office/powerpoint/2010/main" val="12422398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Rel-19 (2/5)</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585016303"/>
              </p:ext>
            </p:extLst>
          </p:nvPr>
        </p:nvGraphicFramePr>
        <p:xfrm>
          <a:off x="657054" y="1816740"/>
          <a:ext cx="9687858" cy="3572180"/>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SAE Protocol Development general</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1040049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Stage-3 SAE Protocol Development non 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SAES19-non3GPP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40%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1050045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Application enablement for AI/ML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AIML_App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1050041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integration of satellite components in the 5G architecture Phase 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5GSAT_Ph3_ARCH</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735317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Application enablement for mobile metaverse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Metaverse_App</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r>
                        <a:rPr lang="en-US" sz="1000" b="1" i="0" u="none" strike="noStrike" kern="1200" dirty="0">
                          <a:solidFill>
                            <a:srgbClr val="0000FF"/>
                          </a:solidFill>
                          <a:effectLst/>
                          <a:latin typeface="Arial" panose="020B0604020202020204" pitchFamily="34" charset="0"/>
                          <a:ea typeface="+mn-ea"/>
                          <a:cs typeface="+mn-cs"/>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extLst>
                  <a:ext uri="{0D108BD9-81ED-4DB2-BD59-A6C34878D82A}">
                    <a16:rowId xmlns:a16="http://schemas.microsoft.com/office/drawing/2014/main" val="104372540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1050074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indirect network sharing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TEI19_NetShare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54557908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1050081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ProSe</a:t>
                      </a:r>
                      <a:r>
                        <a:rPr lang="en-US" sz="1000" b="1" i="0" u="none" strike="noStrike" kern="1200" dirty="0">
                          <a:solidFill>
                            <a:srgbClr val="000000"/>
                          </a:solidFill>
                          <a:effectLst/>
                          <a:latin typeface="Arial" panose="020B0604020202020204" pitchFamily="34" charset="0"/>
                          <a:ea typeface="+mn-ea"/>
                          <a:cs typeface="+mn-cs"/>
                        </a:rPr>
                        <a:t> support in NPN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TEI19_ProSe_NPN</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kumimoji="0" lang="de-DE" sz="1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331257594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1050057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Multi-Access (ATSSS_Ph4)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MASSS</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2158262931"/>
                  </a:ext>
                </a:extLst>
              </a:tr>
            </a:tbl>
          </a:graphicData>
        </a:graphic>
      </p:graphicFrame>
    </p:spTree>
    <p:extLst>
      <p:ext uri="{BB962C8B-B14F-4D97-AF65-F5344CB8AC3E}">
        <p14:creationId xmlns:p14="http://schemas.microsoft.com/office/powerpoint/2010/main" val="356397709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AE409-63DB-C5EE-12AE-CAEBCB30EFE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9DCC8A9-F590-B1E5-51A8-E9FD2FBDCDAC}"/>
              </a:ext>
            </a:extLst>
          </p:cNvPr>
          <p:cNvSpPr>
            <a:spLocks noGrp="1"/>
          </p:cNvSpPr>
          <p:nvPr>
            <p:ph type="title"/>
          </p:nvPr>
        </p:nvSpPr>
        <p:spPr/>
        <p:txBody>
          <a:bodyPr/>
          <a:lstStyle/>
          <a:p>
            <a:r>
              <a:rPr lang="en-US" dirty="0"/>
              <a:t>Work </a:t>
            </a:r>
            <a:r>
              <a:rPr lang="en-US" dirty="0">
                <a:highlight>
                  <a:srgbClr val="FFFFFF"/>
                </a:highlight>
              </a:rPr>
              <a:t>Plan</a:t>
            </a:r>
            <a:r>
              <a:rPr lang="en-US" dirty="0"/>
              <a:t> Rel-19 (3/5)</a:t>
            </a:r>
          </a:p>
        </p:txBody>
      </p:sp>
      <p:sp>
        <p:nvSpPr>
          <p:cNvPr id="5" name="Content Placeholder 2">
            <a:extLst>
              <a:ext uri="{FF2B5EF4-FFF2-40B4-BE49-F238E27FC236}">
                <a16:creationId xmlns:a16="http://schemas.microsoft.com/office/drawing/2014/main" id="{4F642A90-DCE8-8ADF-A047-D6E49CDED9F1}"/>
              </a:ext>
            </a:extLst>
          </p:cNvPr>
          <p:cNvSpPr txBox="1">
            <a:spLocks/>
          </p:cNvSpPr>
          <p:nvPr/>
        </p:nvSpPr>
        <p:spPr bwMode="auto">
          <a:xfrm>
            <a:off x="56220" y="5491773"/>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a:t>
            </a:r>
            <a:r>
              <a:rPr lang="fi-FI" altLang="de-DE" sz="1000" dirty="0">
                <a:latin typeface="Arial" panose="020B0604020202020204" pitchFamily="34" charset="0"/>
              </a:rPr>
              <a:t>C</a:t>
            </a:r>
            <a:r>
              <a:rPr lang="fi-FI" altLang="de-DE" sz="1000" dirty="0">
                <a:latin typeface="Arial" panose="020B0604020202020204" pitchFamily="34" charset="0"/>
                <a:cs typeface="Arial" panose="020B0604020202020204" pitchFamily="34" charset="0"/>
              </a:rPr>
              <a:t>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DB8A0011-8C7F-8EB2-9B62-FE99499628B2}"/>
              </a:ext>
            </a:extLst>
          </p:cNvPr>
          <p:cNvGraphicFramePr>
            <a:graphicFrameLocks noGrp="1"/>
          </p:cNvGraphicFramePr>
          <p:nvPr>
            <p:extLst>
              <p:ext uri="{D42A27DB-BD31-4B8C-83A1-F6EECF244321}">
                <p14:modId xmlns:p14="http://schemas.microsoft.com/office/powerpoint/2010/main" val="532021894"/>
              </p:ext>
            </p:extLst>
          </p:nvPr>
        </p:nvGraphicFramePr>
        <p:xfrm>
          <a:off x="657054" y="1816740"/>
          <a:ext cx="9687858" cy="3576705"/>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590138">
                  <a:extLst>
                    <a:ext uri="{9D8B030D-6E8A-4147-A177-3AD203B41FA5}">
                      <a16:colId xmlns:a16="http://schemas.microsoft.com/office/drawing/2014/main" val="20006"/>
                    </a:ext>
                  </a:extLst>
                </a:gridCol>
                <a:gridCol w="71440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6625">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1050067</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System architecture for Next Generation Real time Communication services Phase 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NG_RTC_Ph2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1050091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UAS, UAV and UAM Phase 3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UAS_Ph3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3"/>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1050038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Proximity-based Services in 5GS Phase 3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5G_ProSe_Ph3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C1</a:t>
                      </a:r>
                    </a:p>
                    <a:p>
                      <a:pPr algn="ctr"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9/9/2025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85%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14425446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1050101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Vehicle Mounted Relays Phase 2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VMR_Ph2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6/6/2025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7353179"/>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1050094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Identifying non-3GPP Devices Connecting behind a UE or 5G-RG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UIA_ARC</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4372540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1050103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Railways specific Enhancements to Mission Critical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FRMCS_Ph5</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1545579088"/>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1050063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CT1 aspects of MPS for IMS Messaging and SMS services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MPS4msg</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b"/>
                      <a:r>
                        <a:rPr kumimoji="0" lang="de-DE" sz="1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9/9/2025</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93%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extLst>
                  <a:ext uri="{0D108BD9-81ED-4DB2-BD59-A6C34878D82A}">
                    <a16:rowId xmlns:a16="http://schemas.microsoft.com/office/drawing/2014/main" val="3312575941"/>
                  </a:ext>
                </a:extLst>
              </a:tr>
              <a:tr h="409542">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1050029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Study on MINT support in EPS for 5G-only national roaming UE</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FS_MINT_Ph2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Rel-19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b"/>
                      <a:r>
                        <a:rPr lang="de-DE" sz="1000" b="1" i="0" u="none" strike="noStrike" kern="1200" dirty="0">
                          <a:solidFill>
                            <a:srgbClr val="000000"/>
                          </a:solidFill>
                          <a:effectLst/>
                          <a:latin typeface="Arial" panose="020B0604020202020204" pitchFamily="34" charset="0"/>
                          <a:ea typeface="+mn-ea"/>
                          <a:cs typeface="+mn-cs"/>
                        </a:rPr>
                        <a:t>12/12/2024</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r>
                        <a:rPr lang="en-US" sz="1000" b="1" i="0" u="none" strike="noStrike" kern="1200" dirty="0">
                          <a:solidFill>
                            <a:schemeClr val="tx1"/>
                          </a:solidFill>
                          <a:effectLst/>
                          <a:latin typeface="Arial" panose="020B0604020202020204" pitchFamily="34" charset="0"/>
                          <a:ea typeface="+mn-ea"/>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ct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2158262931"/>
                  </a:ext>
                </a:extLst>
              </a:tr>
            </a:tbl>
          </a:graphicData>
        </a:graphic>
      </p:graphicFrame>
    </p:spTree>
    <p:extLst>
      <p:ext uri="{BB962C8B-B14F-4D97-AF65-F5344CB8AC3E}">
        <p14:creationId xmlns:p14="http://schemas.microsoft.com/office/powerpoint/2010/main" val="135067244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Office Theme</Template>
  <TotalTime>19015</TotalTime>
  <Words>2342</Words>
  <Application>Microsoft Office PowerPoint</Application>
  <PresentationFormat>Widescreen</PresentationFormat>
  <Paragraphs>655</Paragraphs>
  <Slides>24</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MS PGothic</vt:lpstr>
      <vt:lpstr>Aptos</vt:lpstr>
      <vt:lpstr>Arial</vt:lpstr>
      <vt:lpstr>Arial </vt:lpstr>
      <vt:lpstr>Calibri</vt:lpstr>
      <vt:lpstr>Calibri Light</vt:lpstr>
      <vt:lpstr>Times New Roman</vt:lpstr>
      <vt:lpstr>Office Theme</vt:lpstr>
      <vt:lpstr>Custom Design</vt:lpstr>
      <vt:lpstr>CT WG1 Status Report  to TSG CT#109</vt:lpstr>
      <vt:lpstr>TSG CT WG1 Officials</vt:lpstr>
      <vt:lpstr>Meeting Calendar</vt:lpstr>
      <vt:lpstr>TSG CT WG1 Statistics</vt:lpstr>
      <vt:lpstr>New agreed  Study/Work Items led by CT1</vt:lpstr>
      <vt:lpstr>Revised Study/Work Items led by CT1</vt:lpstr>
      <vt:lpstr>Work Plan Rel-19 (1/5)</vt:lpstr>
      <vt:lpstr>Work Plan Rel-19 (2/5)</vt:lpstr>
      <vt:lpstr>Work Plan Rel-19 (3/5)</vt:lpstr>
      <vt:lpstr>Work Plan Rel-19 (4/5)</vt:lpstr>
      <vt:lpstr>Work Plan Rel-19 (5/5)</vt:lpstr>
      <vt:lpstr>TS/TR sent to CT plenary</vt:lpstr>
      <vt:lpstr>Work Item Exception Sheets </vt:lpstr>
      <vt:lpstr>Status of older releases</vt:lpstr>
      <vt:lpstr>Backward Incompatible Changes pre-Rel-18</vt:lpstr>
      <vt:lpstr>Release 18 Status </vt:lpstr>
      <vt:lpstr>Backward Incompatible Changes in Rel-18</vt:lpstr>
      <vt:lpstr>For Information to CT </vt:lpstr>
      <vt:lpstr>For Action to CT (1/2)</vt:lpstr>
      <vt:lpstr>For Action to CT (2/2)</vt:lpstr>
      <vt:lpstr>Acknowledgements</vt:lpstr>
      <vt:lpstr>Annex</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Lena Chaponniere 6</cp:lastModifiedBy>
  <cp:revision>1266</cp:revision>
  <dcterms:created xsi:type="dcterms:W3CDTF">2010-02-05T13:52:04Z</dcterms:created>
  <dcterms:modified xsi:type="dcterms:W3CDTF">2025-09-05T18:22:11Z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