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51" r:id="rId3"/>
    <p:sldId id="569" r:id="rId4"/>
    <p:sldId id="554" r:id="rId5"/>
    <p:sldId id="537" r:id="rId6"/>
    <p:sldId id="568" r:id="rId7"/>
    <p:sldId id="565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B1D254"/>
    <a:srgbClr val="0066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100" d="100"/>
          <a:sy n="100" d="100"/>
        </p:scale>
        <p:origin x="76" y="28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SA6#69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#69</a:t>
            </a:r>
            <a:r>
              <a:rPr lang="en-GB" b="1" dirty="0">
                <a:effectLst/>
                <a:ea typeface="SimSun" panose="02010600030101010101" pitchFamily="2" charset="-122"/>
              </a:rPr>
              <a:t>						S6-254788</a:t>
            </a:r>
            <a:endParaRPr lang="en-US" dirty="0">
              <a:effectLst/>
              <a:ea typeface="SimSun" panose="02010600030101010101" pitchFamily="2" charset="-122"/>
            </a:endParaRPr>
          </a:p>
          <a:p>
            <a:r>
              <a:rPr lang="en-GB" b="1" dirty="0">
                <a:ea typeface="Malgun Gothic" panose="020B0503020000020004" pitchFamily="34" charset="-127"/>
              </a:rPr>
              <a:t>Wuhan, P. R. China</a:t>
            </a:r>
            <a:r>
              <a:rPr lang="en-GB" b="1" dirty="0">
                <a:effectLst/>
                <a:ea typeface="Malgun Gothic" panose="020B0503020000020004" pitchFamily="34" charset="-127"/>
              </a:rPr>
              <a:t>, 13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</a:t>
            </a:r>
            <a:r>
              <a:rPr lang="en-GB" b="1" dirty="0">
                <a:ea typeface="Malgun Gothic" panose="020B0503020000020004" pitchFamily="34" charset="-127"/>
              </a:rPr>
              <a:t>17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</a:t>
            </a:r>
            <a:r>
              <a:rPr lang="en-GB" b="1" dirty="0">
                <a:ea typeface="Malgun Gothic" panose="020B0503020000020004" pitchFamily="34" charset="-127"/>
              </a:rPr>
              <a:t>October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074164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Depends on MCLOG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Behind 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71D2C-8F53-1937-CC3B-62E2517B8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AC7624EF-5254-871A-C851-99C976084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Studies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93976A-3C4D-3563-57B6-B73064A7D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224102"/>
              </p:ext>
            </p:extLst>
          </p:nvPr>
        </p:nvGraphicFramePr>
        <p:xfrm>
          <a:off x="265862" y="1696182"/>
          <a:ext cx="11034150" cy="394467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77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7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Behind ??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L="4202" marR="4202" marT="4202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L="4202"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L="4202"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L="4202"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Behind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6931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420657"/>
              </p:ext>
            </p:extLst>
          </p:nvPr>
        </p:nvGraphicFramePr>
        <p:xfrm>
          <a:off x="243902" y="1688898"/>
          <a:ext cx="11204480" cy="38912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45%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55%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65%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35%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October 22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nd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Pre-SA6#70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 </a:t>
            </a:r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Rel-20 6G-study planning</a:t>
            </a:r>
            <a:br>
              <a:rPr lang="en-GB" altLang="fr-FR" dirty="0"/>
            </a:br>
            <a:r>
              <a:rPr lang="en-GB" altLang="fr-FR" dirty="0"/>
              <a:t>(to be updated)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BE5BBBB-F6DD-87B5-0FF5-5F9F234B83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454292"/>
              </p:ext>
            </p:extLst>
          </p:nvPr>
        </p:nvGraphicFramePr>
        <p:xfrm>
          <a:off x="298450" y="1676400"/>
          <a:ext cx="11055351" cy="4565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4423">
                  <a:extLst>
                    <a:ext uri="{9D8B030D-6E8A-4147-A177-3AD203B41FA5}">
                      <a16:colId xmlns:a16="http://schemas.microsoft.com/office/drawing/2014/main" val="3426062631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3579191926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973963836"/>
                    </a:ext>
                  </a:extLst>
                </a:gridCol>
                <a:gridCol w="1675898">
                  <a:extLst>
                    <a:ext uri="{9D8B030D-6E8A-4147-A177-3AD203B41FA5}">
                      <a16:colId xmlns:a16="http://schemas.microsoft.com/office/drawing/2014/main" val="3442246819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1542802509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479284389"/>
                    </a:ext>
                  </a:extLst>
                </a:gridCol>
                <a:gridCol w="1675898">
                  <a:extLst>
                    <a:ext uri="{9D8B030D-6E8A-4147-A177-3AD203B41FA5}">
                      <a16:colId xmlns:a16="http://schemas.microsoft.com/office/drawing/2014/main" val="3318614444"/>
                    </a:ext>
                  </a:extLst>
                </a:gridCol>
              </a:tblGrid>
              <a:tr h="41506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SA6#68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(Aug 25-29)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Moderated Discussion#1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(Sep 1 to 14)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SA6#69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(Oct 13-17)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Moderated Discussion#2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()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SA6#70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(Nov 17-21)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Post SA6#70 untill end of Study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extLst>
                  <a:ext uri="{0D108BD9-81ED-4DB2-BD59-A6C34878D82A}">
                    <a16:rowId xmlns:a16="http://schemas.microsoft.com/office/drawing/2014/main" val="344627593"/>
                  </a:ext>
                </a:extLst>
              </a:tr>
              <a:tr h="2282825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Input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1. Company proposed work tasks and </a:t>
                      </a:r>
                      <a:r>
                        <a:rPr lang="en-US" sz="900" u="sng">
                          <a:effectLst/>
                        </a:rPr>
                        <a:t>initial analysis SA1 TR 22.870.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 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2. Discussion on Working methods (NWM, email, conf calls) for Moderated discussions.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 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3. Discuss the questions for Moderated Discussions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Candidate </a:t>
                      </a:r>
                      <a:r>
                        <a:rPr lang="en-US" sz="900" u="sng">
                          <a:effectLst/>
                        </a:rPr>
                        <a:t>Work Tasks from SA6#68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sng">
                          <a:effectLst/>
                        </a:rPr>
                        <a:t>Dates: Sep 1 to 14 (2 weeks)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 dirty="0">
                          <a:effectLst/>
                        </a:rPr>
                        <a:t>1. Moderator collated </a:t>
                      </a:r>
                      <a:r>
                        <a:rPr lang="en-US" sz="900" u="sng" dirty="0">
                          <a:effectLst/>
                        </a:rPr>
                        <a:t>Work Tasks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dirty="0">
                          <a:effectLst/>
                        </a:rPr>
                        <a:t>2. Company proposed </a:t>
                      </a:r>
                      <a:r>
                        <a:rPr lang="en-US" sz="900" u="sng" dirty="0">
                          <a:effectLst/>
                        </a:rPr>
                        <a:t>Work Tasks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u="sng" dirty="0">
                          <a:effectLst/>
                        </a:rPr>
                        <a:t>to SA6#69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 dirty="0">
                          <a:effectLst/>
                        </a:rPr>
                        <a:t>Candidate </a:t>
                      </a:r>
                      <a:r>
                        <a:rPr lang="en-US" sz="900" u="sng" dirty="0">
                          <a:effectLst/>
                        </a:rPr>
                        <a:t>Work Tasks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u="sng" dirty="0">
                          <a:effectLst/>
                        </a:rPr>
                        <a:t>from SA6#69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sng">
                          <a:effectLst/>
                        </a:rPr>
                        <a:t>Dates: Oct 20 to 28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1. Moderator collates </a:t>
                      </a:r>
                      <a:r>
                        <a:rPr lang="en-US" sz="900" u="sng">
                          <a:effectLst/>
                        </a:rPr>
                        <a:t>Work Tasks 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2. Company proposed </a:t>
                      </a:r>
                      <a:r>
                        <a:rPr lang="en-US" sz="900" u="sng">
                          <a:effectLst/>
                        </a:rPr>
                        <a:t>Work Tasks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r>
                        <a:rPr lang="en-US" sz="900" u="sng">
                          <a:effectLst/>
                        </a:rPr>
                        <a:t>to SA6#70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Company proposed key issues, </a:t>
                      </a:r>
                      <a:r>
                        <a:rPr lang="en-US" sz="900" u="sng">
                          <a:effectLst/>
                        </a:rPr>
                        <a:t>solutions</a:t>
                      </a:r>
                      <a:r>
                        <a:rPr lang="en-US" sz="900">
                          <a:effectLst/>
                        </a:rPr>
                        <a:t> etc. to the agreed Work-Tasks 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extLst>
                  <a:ext uri="{0D108BD9-81ED-4DB2-BD59-A6C34878D82A}">
                    <a16:rowId xmlns:a16="http://schemas.microsoft.com/office/drawing/2014/main" val="415016377"/>
                  </a:ext>
                </a:extLst>
              </a:tr>
              <a:tr h="1867765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Output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1. Populate candidate </a:t>
                      </a:r>
                      <a:r>
                        <a:rPr lang="en-US" sz="900" u="sng">
                          <a:effectLst/>
                        </a:rPr>
                        <a:t>Work Tasks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sng">
                          <a:effectLst/>
                        </a:rPr>
                        <a:t>2. Finalize tool and plan for Moderated Discussions.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sng">
                          <a:effectLst/>
                        </a:rPr>
                        <a:t>3. Agree to questions for Moderated Discussions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Moderator collates </a:t>
                      </a:r>
                      <a:r>
                        <a:rPr lang="en-US" sz="900" u="sng">
                          <a:effectLst/>
                        </a:rPr>
                        <a:t>Work Tasks and prepares discussion summary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Intermediate SID based on the agreed </a:t>
                      </a:r>
                      <a:r>
                        <a:rPr lang="en-US" sz="900" u="sng">
                          <a:effectLst/>
                        </a:rPr>
                        <a:t>Work Tasks (Round 1)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Moderator collates </a:t>
                      </a:r>
                      <a:r>
                        <a:rPr lang="en-US" sz="900" u="sng">
                          <a:effectLst/>
                        </a:rPr>
                        <a:t>Work Tasks and prepares discussion summary 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Finalize </a:t>
                      </a:r>
                      <a:r>
                        <a:rPr lang="en-US" sz="900" u="sng">
                          <a:effectLst/>
                        </a:rPr>
                        <a:t>Work Tasks (Round 2).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sng">
                          <a:effectLst/>
                        </a:rPr>
                        <a:t>Finalize SID</a:t>
                      </a:r>
                      <a:r>
                        <a:rPr lang="en-US" sz="900">
                          <a:effectLst/>
                        </a:rPr>
                        <a:t> considering agreed Work Tasks and submit for SA plenary approval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 dirty="0">
                          <a:effectLst/>
                        </a:rPr>
                        <a:t>Finalize TR with </a:t>
                      </a:r>
                      <a:r>
                        <a:rPr lang="en-US" sz="900" u="sng" dirty="0">
                          <a:effectLst/>
                        </a:rPr>
                        <a:t>relevant Key Issues, Solutions and Conclusions</a:t>
                      </a:r>
                      <a:r>
                        <a:rPr lang="en-US" sz="900" dirty="0">
                          <a:effectLst/>
                        </a:rPr>
                        <a:t> for all </a:t>
                      </a:r>
                      <a:r>
                        <a:rPr lang="en-US" sz="900" u="sng" dirty="0">
                          <a:effectLst/>
                        </a:rPr>
                        <a:t>Work Tasks </a:t>
                      </a:r>
                      <a:r>
                        <a:rPr lang="en-US" sz="900" dirty="0">
                          <a:effectLst/>
                        </a:rPr>
                        <a:t>by end of release.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900" dirty="0">
                          <a:effectLst/>
                        </a:rPr>
                        <a:t>The conclusions of this study will form the basis for normative </a:t>
                      </a:r>
                      <a:r>
                        <a:rPr lang="en-US" sz="900" u="sng" dirty="0">
                          <a:effectLst/>
                        </a:rPr>
                        <a:t>6G application enablement work.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extLst>
                  <a:ext uri="{0D108BD9-81ED-4DB2-BD59-A6C34878D82A}">
                    <a16:rowId xmlns:a16="http://schemas.microsoft.com/office/drawing/2014/main" val="777848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16704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EB5FDE5-7BC7-096C-2514-3C7D7073B0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481615"/>
              </p:ext>
            </p:extLst>
          </p:nvPr>
        </p:nvGraphicFramePr>
        <p:xfrm>
          <a:off x="1000149" y="1674465"/>
          <a:ext cx="8237176" cy="4620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1487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2025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Dallas (TX),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India,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4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Calgary, Canada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22 – 26 Feb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South Korea,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April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May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30 Aug. – 3 Sept.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11 – 15 October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15 – 19 November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45623</TotalTime>
  <Words>1121</Words>
  <Application>Microsoft Office PowerPoint</Application>
  <PresentationFormat>Widescreen</PresentationFormat>
  <Paragraphs>288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Malgun Gothic</vt:lpstr>
      <vt:lpstr>SimSun</vt:lpstr>
      <vt:lpstr>Arial</vt:lpstr>
      <vt:lpstr>Calibri</vt:lpstr>
      <vt:lpstr>Calibri Light</vt:lpstr>
      <vt:lpstr>Times New Roman</vt:lpstr>
      <vt:lpstr>Office Theme</vt:lpstr>
      <vt:lpstr>   SA6#69 Work Plan Review</vt:lpstr>
      <vt:lpstr>Overview: Rel-20 Studies</vt:lpstr>
      <vt:lpstr>Overview: Rel-20 Studies</vt:lpstr>
      <vt:lpstr>Overview: Rel-20 Work-Items</vt:lpstr>
      <vt:lpstr>Conference calls and other items</vt:lpstr>
      <vt:lpstr>SA6 Rel-20 6G-study planning (to be updated)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2343</cp:revision>
  <dcterms:created xsi:type="dcterms:W3CDTF">2010-02-05T13:52:04Z</dcterms:created>
  <dcterms:modified xsi:type="dcterms:W3CDTF">2025-10-17T06:42:10Z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