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3"/>
  </p:notesMasterIdLst>
  <p:handoutMasterIdLst>
    <p:handoutMasterId r:id="rId14"/>
  </p:handoutMasterIdLst>
  <p:sldIdLst>
    <p:sldId id="303" r:id="rId5"/>
    <p:sldId id="1001" r:id="rId6"/>
    <p:sldId id="1012" r:id="rId7"/>
    <p:sldId id="1017" r:id="rId8"/>
    <p:sldId id="1029" r:id="rId9"/>
    <p:sldId id="1030" r:id="rId10"/>
    <p:sldId id="1033" r:id="rId11"/>
    <p:sldId id="1032" r:id="rId1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BBF0BDE8-3FAD-40FC-B29F-581E715E246C}">
          <p14:sldIdLst>
            <p14:sldId id="303"/>
            <p14:sldId id="1001"/>
            <p14:sldId id="1012"/>
            <p14:sldId id="1017"/>
            <p14:sldId id="1029"/>
            <p14:sldId id="1030"/>
            <p14:sldId id="1033"/>
            <p14:sldId id="103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FF33CC"/>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499" autoAdjust="0"/>
  </p:normalViewPr>
  <p:slideViewPr>
    <p:cSldViewPr snapToGrid="0">
      <p:cViewPr varScale="1">
        <p:scale>
          <a:sx n="98" d="100"/>
          <a:sy n="98" d="100"/>
        </p:scale>
        <p:origin x="2010"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47468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8</a:t>
            </a:fld>
            <a:endParaRPr lang="en-GB" altLang="en-US" dirty="0"/>
          </a:p>
        </p:txBody>
      </p:sp>
    </p:spTree>
    <p:extLst>
      <p:ext uri="{BB962C8B-B14F-4D97-AF65-F5344CB8AC3E}">
        <p14:creationId xmlns:p14="http://schemas.microsoft.com/office/powerpoint/2010/main" val="182678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a:t>
            </a:r>
            <a:r>
              <a:rPr lang="en-GB" altLang="en-US" sz="800"/>
              <a:t>3GPP 2025</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4">
            <a:extLst>
              <a:ext uri="{FF2B5EF4-FFF2-40B4-BE49-F238E27FC236}">
                <a16:creationId xmlns:a16="http://schemas.microsoft.com/office/drawing/2014/main" id="{1B922054-D9A4-076A-66F8-F56C1B8D5AF1}"/>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3" name="TextBox 2">
            <a:extLst>
              <a:ext uri="{FF2B5EF4-FFF2-40B4-BE49-F238E27FC236}">
                <a16:creationId xmlns:a16="http://schemas.microsoft.com/office/drawing/2014/main" id="{F47BBE97-8F90-AE91-D279-B4D1A7250248}"/>
              </a:ext>
            </a:extLst>
          </p:cNvPr>
          <p:cNvSpPr txBox="1"/>
          <p:nvPr userDrawn="1"/>
        </p:nvSpPr>
        <p:spPr>
          <a:xfrm>
            <a:off x="590550" y="6411815"/>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de-DE" sz="1200" dirty="0">
                <a:solidFill>
                  <a:schemeClr val="bg1"/>
                </a:solidFill>
              </a:rPr>
              <a:t>3GPP SA WG6 Meeting #71, Goa, India, 9th – 13th February 2026</a:t>
            </a: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apc01.safelinks.protection.outlook.com/?url=https%3A%2F%2Fnwm-trial.etsi.org%2F%23%2Fdocuments%2F9277&amp;data=05%7C02%7Cepateromiche%40LENOVO.COM%7C9ff48b48b594478818c608de1c92e439%7C5c7d0b28bdf8410caa934df372b16203%7C0%7C0%7C638979614420652375%7CUnknown%7CTWFpbGZsb3d8eyJFbXB0eU1hcGkiOnRydWUsIlYiOiIwLjAuMDAwMCIsIlAiOiJXaW4zMiIsIkFOIjoiTWFpbCIsIldUIjoyfQ%3D%3D%7C0%7C%7C%7C&amp;sdata=ln9m%2BKq9dHAdmsj725ZDFlGf2y%2FcGNQIP2zLwXIIXIs%3D&amp;reserved=0"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550.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3600" b="1" dirty="0"/>
              <a:t> </a:t>
            </a:r>
            <a:r>
              <a:rPr lang="en-US" altLang="de-DE" sz="3600" b="1" dirty="0"/>
              <a:t>Way Forward on 3GPP Capability Exposure</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422912"/>
            <a:ext cx="6553255" cy="897897"/>
          </a:xfrm>
        </p:spPr>
        <p:txBody>
          <a:bodyPr/>
          <a:lstStyle/>
          <a:p>
            <a:pPr>
              <a:lnSpc>
                <a:spcPct val="80000"/>
              </a:lnSpc>
            </a:pPr>
            <a:br>
              <a:rPr lang="en-US" altLang="en-US" sz="2000" b="1" dirty="0"/>
            </a:br>
            <a:r>
              <a:rPr lang="en-US" altLang="en-US" sz="2000" dirty="0">
                <a:latin typeface="Calibri" panose="020F0502020204030204" pitchFamily="34" charset="0"/>
                <a:cs typeface="Calibri" panose="020F0502020204030204" pitchFamily="34" charset="0"/>
              </a:rPr>
              <a:t>Manos Pateromichelakis</a:t>
            </a:r>
          </a:p>
          <a:p>
            <a:pPr>
              <a:lnSpc>
                <a:spcPct val="80000"/>
              </a:lnSpc>
            </a:pPr>
            <a:r>
              <a:rPr lang="en-US" altLang="en-US" sz="2000" dirty="0">
                <a:latin typeface="Calibri" panose="020F0502020204030204" pitchFamily="34" charset="0"/>
                <a:cs typeface="Calibri" panose="020F0502020204030204" pitchFamily="34" charset="0"/>
              </a:rPr>
              <a:t>Lenovo </a:t>
            </a:r>
            <a:endParaRPr lang="en-GB" altLang="en-US" sz="2000" dirty="0">
              <a:latin typeface="Calibri" panose="020F0502020204030204" pitchFamily="34" charset="0"/>
              <a:cs typeface="Calibri" panose="020F0502020204030204" pitchFamily="34" charset="0"/>
            </a:endParaRPr>
          </a:p>
        </p:txBody>
      </p:sp>
      <p:sp>
        <p:nvSpPr>
          <p:cNvPr id="4" name="文本框 1">
            <a:extLst>
              <a:ext uri="{FF2B5EF4-FFF2-40B4-BE49-F238E27FC236}">
                <a16:creationId xmlns:a16="http://schemas.microsoft.com/office/drawing/2014/main" id="{287ACE7C-9776-B140-8A74-AFC3882ED01D}"/>
              </a:ext>
            </a:extLst>
          </p:cNvPr>
          <p:cNvSpPr txBox="1"/>
          <p:nvPr/>
        </p:nvSpPr>
        <p:spPr>
          <a:xfrm>
            <a:off x="6108700" y="239205"/>
            <a:ext cx="1441796" cy="553998"/>
          </a:xfrm>
          <a:prstGeom prst="rect">
            <a:avLst/>
          </a:prstGeom>
          <a:noFill/>
        </p:spPr>
        <p:txBody>
          <a:bodyPr wrap="square" rtlCol="0">
            <a:spAutoFit/>
          </a:bodyPr>
          <a:lstStyle/>
          <a:p>
            <a:r>
              <a:rPr lang="en-US" altLang="zh-CN" sz="1600" b="1" dirty="0"/>
              <a:t>SP-260308</a:t>
            </a:r>
          </a:p>
          <a:p>
            <a:endParaRPr lang="zh-CN" altLang="en-US" sz="1400" b="1" dirty="0"/>
          </a:p>
        </p:txBody>
      </p:sp>
      <p:sp>
        <p:nvSpPr>
          <p:cNvPr id="5" name="Text Box 14">
            <a:extLst>
              <a:ext uri="{FF2B5EF4-FFF2-40B4-BE49-F238E27FC236}">
                <a16:creationId xmlns:a16="http://schemas.microsoft.com/office/drawing/2014/main" id="{85EB588B-4125-A028-CF29-F031A10E5218}"/>
              </a:ext>
            </a:extLst>
          </p:cNvPr>
          <p:cNvSpPr txBox="1">
            <a:spLocks noChangeArrowheads="1"/>
          </p:cNvSpPr>
          <p:nvPr/>
        </p:nvSpPr>
        <p:spPr bwMode="auto">
          <a:xfrm>
            <a:off x="298450"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just">
              <a:buNone/>
            </a:pPr>
            <a:r>
              <a:rPr lang="en-US" sz="1200" b="1" dirty="0">
                <a:effectLst/>
                <a:latin typeface="Arial" panose="020B0604020202020204" pitchFamily="34" charset="0"/>
                <a:ea typeface="Times New Roman" panose="02020603050405020304" pitchFamily="18" charset="0"/>
              </a:rPr>
              <a:t>3GPP SA WG6 Meeting #71	</a:t>
            </a:r>
          </a:p>
          <a:p>
            <a:pPr algn="just">
              <a:buNone/>
            </a:pPr>
            <a:r>
              <a:rPr lang="en-GB" sz="1200" b="1" dirty="0">
                <a:effectLst/>
                <a:latin typeface="Arial" panose="020B0604020202020204" pitchFamily="34" charset="0"/>
                <a:ea typeface="Times New Roman" panose="02020603050405020304" pitchFamily="18" charset="0"/>
              </a:rPr>
              <a:t>Goa, India, 9</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 13</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February 2026</a:t>
            </a:r>
            <a:endParaRPr lang="de-DE" sz="1200" dirty="0">
              <a:effectLst/>
              <a:latin typeface="Times New Roman" panose="02020603050405020304" pitchFamily="18" charset="0"/>
              <a:ea typeface="Times New Roman" panose="02020603050405020304" pitchFamily="18"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41F5B-3647-A4FC-B42F-7CDAE1897EC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D6D2287-EAF8-D4CD-E964-6432976478D0}"/>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GB" sz="2800" b="1" dirty="0"/>
              <a:t>Overview</a:t>
            </a:r>
            <a:endParaRPr lang="de-DE" altLang="de-DE" sz="2800" dirty="0"/>
          </a:p>
        </p:txBody>
      </p:sp>
      <p:sp>
        <p:nvSpPr>
          <p:cNvPr id="7" name="Content Placeholder 7">
            <a:extLst>
              <a:ext uri="{FF2B5EF4-FFF2-40B4-BE49-F238E27FC236}">
                <a16:creationId xmlns:a16="http://schemas.microsoft.com/office/drawing/2014/main" id="{DD4F6C75-5564-997E-593F-3A2344CC65C1}"/>
              </a:ext>
            </a:extLst>
          </p:cNvPr>
          <p:cNvSpPr txBox="1">
            <a:spLocks/>
          </p:cNvSpPr>
          <p:nvPr/>
        </p:nvSpPr>
        <p:spPr>
          <a:xfrm>
            <a:off x="584037" y="1596488"/>
            <a:ext cx="7619684" cy="4381618"/>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en-US" altLang="de-DE" sz="2400" kern="0" dirty="0"/>
              <a:t>SA NWM* Summary on Potential Tasks/Actions</a:t>
            </a:r>
          </a:p>
          <a:p>
            <a:pPr>
              <a:spcBef>
                <a:spcPts val="0"/>
              </a:spcBef>
              <a:spcAft>
                <a:spcPts val="300"/>
              </a:spcAft>
            </a:pPr>
            <a:endParaRPr lang="en-US" sz="2400" kern="0" dirty="0"/>
          </a:p>
          <a:p>
            <a:pPr>
              <a:spcBef>
                <a:spcPts val="0"/>
              </a:spcBef>
              <a:spcAft>
                <a:spcPts val="300"/>
              </a:spcAft>
            </a:pPr>
            <a:r>
              <a:rPr lang="en-US" sz="2400" kern="0" dirty="0"/>
              <a:t>Relevance of Potential Actions to SA6</a:t>
            </a:r>
          </a:p>
          <a:p>
            <a:pPr>
              <a:spcBef>
                <a:spcPts val="0"/>
              </a:spcBef>
              <a:spcAft>
                <a:spcPts val="300"/>
              </a:spcAft>
            </a:pPr>
            <a:endParaRPr lang="en-US" sz="2400" kern="0" dirty="0"/>
          </a:p>
          <a:p>
            <a:pPr>
              <a:spcBef>
                <a:spcPts val="0"/>
              </a:spcBef>
              <a:spcAft>
                <a:spcPts val="300"/>
              </a:spcAft>
            </a:pPr>
            <a:r>
              <a:rPr lang="en-US" sz="2400" kern="0" dirty="0"/>
              <a:t>Proposed Way forward</a:t>
            </a:r>
          </a:p>
          <a:p>
            <a:pPr marL="0" indent="0">
              <a:spcBef>
                <a:spcPts val="0"/>
              </a:spcBef>
              <a:spcAft>
                <a:spcPts val="300"/>
              </a:spcAft>
              <a:buNone/>
            </a:pPr>
            <a:endParaRPr lang="en-US" sz="2400" kern="0" dirty="0"/>
          </a:p>
          <a:p>
            <a:pPr marL="0" indent="0">
              <a:spcBef>
                <a:spcPts val="0"/>
              </a:spcBef>
              <a:spcAft>
                <a:spcPts val="300"/>
              </a:spcAft>
              <a:buNone/>
            </a:pPr>
            <a:r>
              <a:rPr lang="en-US" sz="1400" dirty="0"/>
              <a:t>* Detailed NWM feedback can be found in: </a:t>
            </a:r>
            <a:r>
              <a:rPr lang="en-IN" sz="1400" u="sng" dirty="0">
                <a:hlinkClick r:id="rId4"/>
              </a:rPr>
              <a:t>https://nwm-trial.etsi.org/#/documents/9277</a:t>
            </a:r>
            <a:endParaRPr lang="en-IN" sz="1400" u="sng" dirty="0"/>
          </a:p>
          <a:p>
            <a:pPr marL="0" indent="0">
              <a:spcBef>
                <a:spcPts val="0"/>
              </a:spcBef>
              <a:spcAft>
                <a:spcPts val="300"/>
              </a:spcAft>
              <a:buNone/>
            </a:pPr>
            <a:r>
              <a:rPr lang="en-US" sz="1400" kern="0" dirty="0"/>
              <a:t>**17 Companies provided feedback: T-Mobile, Huawei, </a:t>
            </a:r>
            <a:r>
              <a:rPr lang="en-US" sz="1400" kern="0" dirty="0" err="1"/>
              <a:t>InterDigital</a:t>
            </a:r>
            <a:r>
              <a:rPr lang="en-US" sz="1400" kern="0" dirty="0"/>
              <a:t>, Apple, Telefonica, Telecom Italia, Lenovo, Qualcomm, AT&amp;T, NTT DOCOMO, Nokia, Samsung, Ericsson, China Mobile, ZTE, LGE, Intel</a:t>
            </a:r>
          </a:p>
          <a:p>
            <a:pPr marL="457200" lvl="1" indent="-457200">
              <a:spcBef>
                <a:spcPts val="0"/>
              </a:spcBef>
              <a:spcAft>
                <a:spcPts val="300"/>
              </a:spcAft>
              <a:buBlip>
                <a:blip r:embed="rId3"/>
              </a:buBlip>
            </a:pPr>
            <a:endParaRPr lang="de-DE" sz="2000" b="1" dirty="0"/>
          </a:p>
          <a:p>
            <a:pPr marL="457200" lvl="1" indent="-457200">
              <a:spcBef>
                <a:spcPts val="0"/>
              </a:spcBef>
              <a:spcAft>
                <a:spcPts val="300"/>
              </a:spcAft>
              <a:buBlip>
                <a:blip r:embed="rId3"/>
              </a:buBlip>
            </a:pPr>
            <a:endParaRPr lang="de-DE" sz="2000" b="1" dirty="0"/>
          </a:p>
        </p:txBody>
      </p:sp>
    </p:spTree>
    <p:extLst>
      <p:ext uri="{BB962C8B-B14F-4D97-AF65-F5344CB8AC3E}">
        <p14:creationId xmlns:p14="http://schemas.microsoft.com/office/powerpoint/2010/main" val="2242617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75951-9E0D-1B27-DA5C-0C47D14C36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2949F6-9317-63AC-08B7-D532D2823BB7}"/>
              </a:ext>
            </a:extLst>
          </p:cNvPr>
          <p:cNvSpPr>
            <a:spLocks noGrp="1"/>
          </p:cNvSpPr>
          <p:nvPr>
            <p:ph type="title"/>
          </p:nvPr>
        </p:nvSpPr>
        <p:spPr/>
        <p:txBody>
          <a:bodyPr/>
          <a:lstStyle/>
          <a:p>
            <a:r>
              <a:rPr lang="en-US" dirty="0"/>
              <a:t>SA NWM Summary</a:t>
            </a:r>
            <a:endParaRPr lang="de-DE" dirty="0"/>
          </a:p>
        </p:txBody>
      </p:sp>
      <p:sp>
        <p:nvSpPr>
          <p:cNvPr id="3" name="Content Placeholder 2">
            <a:extLst>
              <a:ext uri="{FF2B5EF4-FFF2-40B4-BE49-F238E27FC236}">
                <a16:creationId xmlns:a16="http://schemas.microsoft.com/office/drawing/2014/main" id="{CAC67333-112B-A704-13A8-79C1CC26650C}"/>
              </a:ext>
            </a:extLst>
          </p:cNvPr>
          <p:cNvSpPr>
            <a:spLocks noGrp="1"/>
          </p:cNvSpPr>
          <p:nvPr>
            <p:ph idx="1"/>
          </p:nvPr>
        </p:nvSpPr>
        <p:spPr>
          <a:xfrm>
            <a:off x="181155" y="1220637"/>
            <a:ext cx="8739109" cy="4761874"/>
          </a:xfrm>
        </p:spPr>
        <p:txBody>
          <a:bodyPr/>
          <a:lstStyle/>
          <a:p>
            <a:pPr marL="0" indent="0">
              <a:buNone/>
            </a:pPr>
            <a:r>
              <a:rPr lang="en-US" dirty="0">
                <a:sym typeface="Wingdings" panose="05000000000000000000" pitchFamily="2" charset="2"/>
              </a:rPr>
              <a:t>Some remarks:</a:t>
            </a:r>
          </a:p>
          <a:p>
            <a:r>
              <a:rPr lang="en-US" sz="1800" dirty="0">
                <a:sym typeface="Wingdings" panose="05000000000000000000" pitchFamily="2" charset="2"/>
              </a:rPr>
              <a:t>15 actions were proposed for the improvement of 3GPP Exposure (some of them technical, while others promotional/marketing related)</a:t>
            </a:r>
          </a:p>
          <a:p>
            <a:r>
              <a:rPr lang="en-US" sz="1800" dirty="0">
                <a:sym typeface="Wingdings" panose="05000000000000000000" pitchFamily="2" charset="2"/>
              </a:rPr>
              <a:t>Moderator’ summary can be found at </a:t>
            </a:r>
            <a:r>
              <a:rPr lang="en-US" altLang="zh-CN" sz="1800" b="1" dirty="0">
                <a:hlinkClick r:id="rId2"/>
              </a:rPr>
              <a:t>SP-251550</a:t>
            </a:r>
            <a:r>
              <a:rPr lang="en-US" altLang="zh-CN" sz="1800" b="1" dirty="0"/>
              <a:t> </a:t>
            </a:r>
          </a:p>
          <a:p>
            <a:r>
              <a:rPr lang="en-US" sz="1800" b="1" dirty="0">
                <a:sym typeface="Wingdings" panose="05000000000000000000" pitchFamily="2" charset="2"/>
              </a:rPr>
              <a:t>An SA-led SID was proposed (with SA6 tasks) in this direction; however, this was not agreed.</a:t>
            </a:r>
            <a:endParaRPr lang="en-US" sz="1800" dirty="0">
              <a:sym typeface="Wingdings" panose="05000000000000000000" pitchFamily="2" charset="2"/>
            </a:endParaRPr>
          </a:p>
          <a:p>
            <a:r>
              <a:rPr lang="en-US" sz="1800" dirty="0">
                <a:sym typeface="Wingdings" panose="05000000000000000000" pitchFamily="2" charset="2"/>
              </a:rPr>
              <a:t>NWM Feedback on Tasks and Actions showed:</a:t>
            </a:r>
          </a:p>
          <a:p>
            <a:pPr lvl="1"/>
            <a:r>
              <a:rPr lang="en-US" sz="1600" b="1" dirty="0">
                <a:sym typeface="Wingdings" panose="05000000000000000000" pitchFamily="2" charset="2"/>
              </a:rPr>
              <a:t>Majority support </a:t>
            </a:r>
            <a:r>
              <a:rPr lang="en-US" sz="1600" dirty="0">
                <a:sym typeface="Wingdings" panose="05000000000000000000" pitchFamily="2" charset="2"/>
              </a:rPr>
              <a:t>in ALL existing tasks and actions (where new tasks/actions proposed are along the same lines)</a:t>
            </a:r>
          </a:p>
          <a:p>
            <a:pPr lvl="2"/>
            <a:r>
              <a:rPr lang="en-US" sz="1400" dirty="0">
                <a:sym typeface="Wingdings" panose="05000000000000000000" pitchFamily="2" charset="2"/>
              </a:rPr>
              <a:t>Some fine-tuning of the wording of the potential tasks and actions was proposed by some companies</a:t>
            </a:r>
          </a:p>
          <a:p>
            <a:pPr lvl="1"/>
            <a:r>
              <a:rPr lang="en-US" sz="1600" b="1" dirty="0">
                <a:sym typeface="Wingdings" panose="05000000000000000000" pitchFamily="2" charset="2"/>
              </a:rPr>
              <a:t>Creating “API design guidelines” </a:t>
            </a:r>
            <a:r>
              <a:rPr lang="en-US" sz="1600" dirty="0">
                <a:sym typeface="Wingdings" panose="05000000000000000000" pitchFamily="2" charset="2"/>
              </a:rPr>
              <a:t>is a key priority for some companies</a:t>
            </a:r>
          </a:p>
          <a:p>
            <a:pPr lvl="1"/>
            <a:r>
              <a:rPr lang="en-US" sz="1600" b="1" dirty="0">
                <a:sym typeface="Wingdings" panose="05000000000000000000" pitchFamily="2" charset="2"/>
              </a:rPr>
              <a:t>Uniform documentation of exposure capabilities </a:t>
            </a:r>
            <a:r>
              <a:rPr lang="en-US" sz="1600" dirty="0">
                <a:sym typeface="Wingdings" panose="05000000000000000000" pitchFamily="2" charset="2"/>
              </a:rPr>
              <a:t>across 3GPP  is also important task</a:t>
            </a:r>
          </a:p>
          <a:p>
            <a:pPr lvl="1"/>
            <a:r>
              <a:rPr lang="en-US" sz="1600" b="1" dirty="0">
                <a:sym typeface="Wingdings" panose="05000000000000000000" pitchFamily="2" charset="2"/>
              </a:rPr>
              <a:t>Better tracking/monitoring of exposure capabilities</a:t>
            </a:r>
            <a:r>
              <a:rPr lang="en-US" sz="1600" dirty="0">
                <a:sym typeface="Wingdings" panose="05000000000000000000" pitchFamily="2" charset="2"/>
              </a:rPr>
              <a:t> across SA WGs was also pointed by many companies</a:t>
            </a:r>
          </a:p>
          <a:p>
            <a:pPr lvl="1"/>
            <a:r>
              <a:rPr lang="en-US" sz="1600" b="1" dirty="0">
                <a:sym typeface="Wingdings" panose="05000000000000000000" pitchFamily="2" charset="2"/>
              </a:rPr>
              <a:t>Improving working methods (intermediate feedback,…)</a:t>
            </a:r>
            <a:r>
              <a:rPr lang="en-US" sz="1600" dirty="0">
                <a:sym typeface="Wingdings" panose="05000000000000000000" pitchFamily="2" charset="2"/>
              </a:rPr>
              <a:t> for better interacting with consumers (verticals, ASP) was also pointed by many companies; however, the exact </a:t>
            </a:r>
            <a:r>
              <a:rPr lang="en-US" sz="1800" dirty="0">
                <a:sym typeface="Wingdings" panose="05000000000000000000" pitchFamily="2" charset="2"/>
              </a:rPr>
              <a:t>actions proposed may differ</a:t>
            </a:r>
            <a:endParaRPr lang="en-US" sz="2000" dirty="0">
              <a:sym typeface="Wingdings" panose="05000000000000000000" pitchFamily="2" charset="2"/>
            </a:endParaRPr>
          </a:p>
          <a:p>
            <a:endParaRPr lang="en-US" sz="3600" dirty="0">
              <a:highlight>
                <a:srgbClr val="FFFF00"/>
              </a:highlight>
              <a:sym typeface="Wingdings" panose="05000000000000000000" pitchFamily="2" charset="2"/>
            </a:endParaRPr>
          </a:p>
        </p:txBody>
      </p:sp>
    </p:spTree>
    <p:extLst>
      <p:ext uri="{BB962C8B-B14F-4D97-AF65-F5344CB8AC3E}">
        <p14:creationId xmlns:p14="http://schemas.microsoft.com/office/powerpoint/2010/main" val="45824024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DC78F-0434-4933-F146-F7BC50802B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006F43-A768-FAE5-EF92-652B2A2A7441}"/>
              </a:ext>
            </a:extLst>
          </p:cNvPr>
          <p:cNvSpPr>
            <a:spLocks noGrp="1"/>
          </p:cNvSpPr>
          <p:nvPr>
            <p:ph type="title"/>
          </p:nvPr>
        </p:nvSpPr>
        <p:spPr>
          <a:xfrm>
            <a:off x="1061049" y="264184"/>
            <a:ext cx="5658928" cy="848624"/>
          </a:xfrm>
        </p:spPr>
        <p:txBody>
          <a:bodyPr/>
          <a:lstStyle/>
          <a:p>
            <a:r>
              <a:rPr lang="en-US" dirty="0"/>
              <a:t>Key objectives proposed by moderator based on NWM</a:t>
            </a:r>
            <a:endParaRPr lang="de-DE" dirty="0"/>
          </a:p>
        </p:txBody>
      </p:sp>
      <p:sp>
        <p:nvSpPr>
          <p:cNvPr id="3" name="Content Placeholder 2">
            <a:extLst>
              <a:ext uri="{FF2B5EF4-FFF2-40B4-BE49-F238E27FC236}">
                <a16:creationId xmlns:a16="http://schemas.microsoft.com/office/drawing/2014/main" id="{D7811897-893E-1DF5-075B-7336A1A8C08C}"/>
              </a:ext>
            </a:extLst>
          </p:cNvPr>
          <p:cNvSpPr>
            <a:spLocks noGrp="1"/>
          </p:cNvSpPr>
          <p:nvPr>
            <p:ph idx="1"/>
          </p:nvPr>
        </p:nvSpPr>
        <p:spPr>
          <a:xfrm>
            <a:off x="810884" y="1555991"/>
            <a:ext cx="7151297" cy="3999420"/>
          </a:xfrm>
        </p:spPr>
        <p:txBody>
          <a:bodyPr/>
          <a:lstStyle/>
          <a:p>
            <a:r>
              <a:rPr lang="de-DE" sz="2000" dirty="0"/>
              <a:t>Agree on the following objectives to support the proposed improvement tasks. The key objectives would be to:</a:t>
            </a:r>
          </a:p>
          <a:p>
            <a:pPr marL="685800" lvl="1" indent="-342900">
              <a:buFont typeface="+mj-lt"/>
              <a:buAutoNum type="arabicParenR"/>
            </a:pPr>
            <a:r>
              <a:rPr lang="en-US" sz="1600" dirty="0"/>
              <a:t>Develop consistent stage 2 exposure API development &amp; design guidelines / templates to be used across SA WGs</a:t>
            </a:r>
            <a:endParaRPr lang="en-US" sz="1600" i="1" dirty="0"/>
          </a:p>
          <a:p>
            <a:pPr marL="685800" lvl="1" indent="-342900">
              <a:buFont typeface="+mj-lt"/>
              <a:buAutoNum type="arabicParenR"/>
            </a:pPr>
            <a:r>
              <a:rPr lang="en-US" sz="1600" dirty="0"/>
              <a:t>Support uniform documentation containing a brief overview of 3GPP exposure features across WGs and their supporting specifications, and Exposure feature / API usage guidelines for external 3GPP consumer organizations. </a:t>
            </a:r>
          </a:p>
          <a:p>
            <a:pPr marL="685800" lvl="1" indent="-342900">
              <a:buFont typeface="+mj-lt"/>
              <a:buAutoNum type="arabicParenR"/>
            </a:pPr>
            <a:r>
              <a:rPr lang="en-US" sz="1600" dirty="0"/>
              <a:t>Identify means of enhancing intra-3GPP coordination of exposure related work across SA WGs to support end-to-end use cases. </a:t>
            </a:r>
          </a:p>
          <a:p>
            <a:pPr marL="685800" lvl="1" indent="-342900">
              <a:buFont typeface="+mj-lt"/>
              <a:buAutoNum type="arabicParenR"/>
            </a:pPr>
            <a:r>
              <a:rPr lang="en-US" sz="1600" dirty="0"/>
              <a:t>Identify means of enhancing 3GPP interactions with external 3GPP SDOs/ consumer </a:t>
            </a:r>
            <a:r>
              <a:rPr lang="de-DE" sz="1600" dirty="0"/>
              <a:t>organizations</a:t>
            </a:r>
            <a:r>
              <a:rPr lang="en-US" sz="1600" dirty="0"/>
              <a:t> to support early / intermediate feedback from developers/verticals, getting industry/consumer requirements, and promote exposure related work towards consumers.</a:t>
            </a:r>
            <a:endParaRPr lang="de-DE" sz="1600" dirty="0">
              <a:solidFill>
                <a:prstClr val="black"/>
              </a:solidFill>
              <a:latin typeface="Calibri"/>
            </a:endParaRPr>
          </a:p>
          <a:p>
            <a:pPr lvl="1"/>
            <a:endParaRPr lang="en-US" sz="1600" dirty="0"/>
          </a:p>
          <a:p>
            <a:pPr lvl="1"/>
            <a:endParaRPr lang="de-DE" sz="2800" dirty="0"/>
          </a:p>
        </p:txBody>
      </p:sp>
    </p:spTree>
    <p:extLst>
      <p:ext uri="{BB962C8B-B14F-4D97-AF65-F5344CB8AC3E}">
        <p14:creationId xmlns:p14="http://schemas.microsoft.com/office/powerpoint/2010/main" val="4175395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EDBEB8-B5F5-2BB8-3994-57C7417FD4E3}"/>
              </a:ext>
            </a:extLst>
          </p:cNvPr>
          <p:cNvSpPr>
            <a:spLocks noGrp="1"/>
          </p:cNvSpPr>
          <p:nvPr>
            <p:ph idx="1"/>
          </p:nvPr>
        </p:nvSpPr>
        <p:spPr>
          <a:xfrm>
            <a:off x="210428" y="313252"/>
            <a:ext cx="8723143" cy="5824901"/>
          </a:xfrm>
        </p:spPr>
        <p:txBody>
          <a:bodyPr/>
          <a:lstStyle/>
          <a:p>
            <a:pPr marL="0" indent="0">
              <a:buNone/>
            </a:pPr>
            <a:r>
              <a:rPr lang="en-US" dirty="0"/>
              <a:t>List of Actions:</a:t>
            </a:r>
          </a:p>
          <a:p>
            <a:pPr marL="0" indent="0">
              <a:buNone/>
            </a:pPr>
            <a:endParaRPr lang="en-US" dirty="0"/>
          </a:p>
          <a:p>
            <a:r>
              <a:rPr lang="en-US" sz="1200" dirty="0">
                <a:solidFill>
                  <a:srgbClr val="000000"/>
                </a:solidFill>
                <a:latin typeface="TimesNewRomanPSMT"/>
              </a:rPr>
              <a:t>C.1. Increase SA visibility of on-going development of exposure capabilities with potential enhancements:</a:t>
            </a:r>
          </a:p>
          <a:p>
            <a:r>
              <a:rPr lang="en-US" sz="1200" dirty="0">
                <a:solidFill>
                  <a:srgbClr val="000000"/>
                </a:solidFill>
                <a:latin typeface="TimesNewRomanPSMT"/>
              </a:rPr>
              <a:t>C.2. Development of a 3GPP API template and design guidelines for use by “all” WGs to provide a common “look” and composition of exposure capabilities.</a:t>
            </a:r>
          </a:p>
          <a:p>
            <a:r>
              <a:rPr lang="en-US" sz="1200" dirty="0">
                <a:solidFill>
                  <a:srgbClr val="000000"/>
                </a:solidFill>
                <a:latin typeface="TimesNewRomanPSMT"/>
              </a:rPr>
              <a:t>C.3. Enhance ”discovery” of 3GPP-developed exposure capabilities by external (non-3GPP) communities </a:t>
            </a:r>
            <a:r>
              <a:rPr lang="de-DE" sz="1200" dirty="0">
                <a:solidFill>
                  <a:srgbClr val="000000"/>
                </a:solidFill>
                <a:latin typeface="TimesNewRomanPSMT"/>
              </a:rPr>
              <a:t>with potential enhancements:</a:t>
            </a:r>
            <a:endParaRPr lang="en-US" sz="1200" dirty="0">
              <a:solidFill>
                <a:srgbClr val="000000"/>
              </a:solidFill>
              <a:latin typeface="TimesNewRomanPSMT"/>
            </a:endParaRPr>
          </a:p>
          <a:p>
            <a:r>
              <a:rPr lang="en-US" sz="1200" dirty="0">
                <a:solidFill>
                  <a:srgbClr val="000000"/>
                </a:solidFill>
                <a:latin typeface="TimesNewRomanPSMT"/>
              </a:rPr>
              <a:t>C.4. 3GPP could consider hosting API/developer events to increase awareness w/external entities (whether this is in 3GPP scope is FFS).</a:t>
            </a:r>
          </a:p>
          <a:p>
            <a:r>
              <a:rPr lang="en-US" sz="1200" dirty="0"/>
              <a:t>C.5: Establishment of a 3GPP one-stop shop enabling industry verticals to engage 3GPP for Capability Exposure </a:t>
            </a:r>
          </a:p>
          <a:p>
            <a:r>
              <a:rPr lang="en-US" sz="1200" dirty="0"/>
              <a:t>C.6: Support feedback loop from developers </a:t>
            </a:r>
          </a:p>
          <a:p>
            <a:r>
              <a:rPr lang="en-US" sz="1200" dirty="0"/>
              <a:t>C.7: Develop necessary 3GPP working methods for enabling flexible API development cycles (i.e. regular/normal WID, fast track API WID)</a:t>
            </a:r>
          </a:p>
          <a:p>
            <a:r>
              <a:rPr lang="en-US" sz="1200" dirty="0"/>
              <a:t>C.8: Re-evaluate 3GPP’s liaison framework on its suitability for cross co-ordination with the consumer SDO/organizations of 3GPP </a:t>
            </a:r>
          </a:p>
          <a:p>
            <a:r>
              <a:rPr lang="en-US" sz="1200" dirty="0"/>
              <a:t>C.9: Analysis of Stage 1 requirements and use cases from external organizations (e.g. 5GAA) and identify exposure-related gaps. </a:t>
            </a:r>
          </a:p>
          <a:p>
            <a:r>
              <a:rPr lang="en-US" sz="1200" dirty="0"/>
              <a:t>C.10: SA side to consider for each release, a summary about all the exposure capabilities with the intention to let the outside SDO better understand the 3GPP outputs and easy to use </a:t>
            </a:r>
          </a:p>
          <a:p>
            <a:r>
              <a:rPr lang="en-US" sz="1200" dirty="0"/>
              <a:t>C.11: Establish a dashboard that integrates information from C.1.1 and C.1.2 to enhance cross-WG coordination, visibility and traceability. </a:t>
            </a:r>
          </a:p>
          <a:p>
            <a:r>
              <a:rPr lang="en-US" sz="1200" dirty="0"/>
              <a:t>C.12: Define a set of metrics to enable data-driven oversight, efficiency tracking, and continuous improvement. </a:t>
            </a:r>
          </a:p>
          <a:p>
            <a:r>
              <a:rPr lang="en-US" sz="1200" dirty="0"/>
              <a:t>C.13: Allocate a specific agenda item in each TSG SA meeting to review any topic related to exposure, coordinate actions between WGs, review status of ongoing API development activity, review status for communication with external consumers </a:t>
            </a:r>
          </a:p>
          <a:p>
            <a:r>
              <a:rPr lang="en-US" sz="1200" dirty="0"/>
              <a:t>C.14: Establish a structured external review mechanism for Stage 2 API designs (consumer organizations &amp; industry initiatives) </a:t>
            </a:r>
          </a:p>
          <a:p>
            <a:r>
              <a:rPr lang="en-US" sz="1200" dirty="0"/>
              <a:t>C.15: 3GPP may consider organizing itself or collaborating with open-source communities to initiate opensource projects related to 3GPP capabilities, thereby promoting the industrial adoption of 3GPP functionalities.</a:t>
            </a:r>
          </a:p>
          <a:p>
            <a:pPr>
              <a:buFont typeface="Arial" panose="020B0604020202020204" pitchFamily="34" charset="0"/>
              <a:buChar char="•"/>
            </a:pPr>
            <a:endParaRPr lang="de-DE" dirty="0"/>
          </a:p>
        </p:txBody>
      </p:sp>
    </p:spTree>
    <p:extLst>
      <p:ext uri="{BB962C8B-B14F-4D97-AF65-F5344CB8AC3E}">
        <p14:creationId xmlns:p14="http://schemas.microsoft.com/office/powerpoint/2010/main" val="24720343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42EDC-CA82-1DB1-E7CF-8C557574CA1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F49C75-CBDB-FDC5-3C87-FDDA1B0E98D3}"/>
              </a:ext>
            </a:extLst>
          </p:cNvPr>
          <p:cNvSpPr>
            <a:spLocks noGrp="1"/>
          </p:cNvSpPr>
          <p:nvPr>
            <p:ph idx="1"/>
          </p:nvPr>
        </p:nvSpPr>
        <p:spPr>
          <a:xfrm>
            <a:off x="210428" y="313252"/>
            <a:ext cx="8723143" cy="5824901"/>
          </a:xfrm>
        </p:spPr>
        <p:txBody>
          <a:bodyPr/>
          <a:lstStyle/>
          <a:p>
            <a:pPr marL="0" indent="0">
              <a:buNone/>
            </a:pPr>
            <a:r>
              <a:rPr lang="en-US" dirty="0"/>
              <a:t>Potential List of Actions for SA6:</a:t>
            </a:r>
          </a:p>
          <a:p>
            <a:pPr marL="0" indent="0">
              <a:buNone/>
            </a:pPr>
            <a:r>
              <a:rPr lang="en-US" sz="2000" dirty="0"/>
              <a:t>Yellow (promotion/visibility), green (support technical work in SA6)</a:t>
            </a:r>
          </a:p>
          <a:p>
            <a:pPr marL="0" indent="0">
              <a:buNone/>
            </a:pPr>
            <a:endParaRPr lang="en-US" sz="2000" dirty="0"/>
          </a:p>
          <a:p>
            <a:r>
              <a:rPr lang="en-US" sz="1200" dirty="0">
                <a:highlight>
                  <a:srgbClr val="FFFF00"/>
                </a:highlight>
                <a:latin typeface="TimesNewRomanPSMT"/>
              </a:rPr>
              <a:t>C.1. Increase SA visibility of on-going development of exposure capabilities with potential enhancements:</a:t>
            </a:r>
          </a:p>
          <a:p>
            <a:r>
              <a:rPr lang="en-US" sz="1200" dirty="0">
                <a:highlight>
                  <a:srgbClr val="00FF00"/>
                </a:highlight>
                <a:latin typeface="TimesNewRomanPSMT"/>
              </a:rPr>
              <a:t>C.2. Development of a 3GPP API template and design guidelines for use by “all” WGs to provide a common “look” and composition of exposure capabilities.</a:t>
            </a:r>
          </a:p>
          <a:p>
            <a:r>
              <a:rPr lang="en-US" sz="1200" dirty="0">
                <a:solidFill>
                  <a:schemeClr val="bg1">
                    <a:lumMod val="75000"/>
                  </a:schemeClr>
                </a:solidFill>
                <a:latin typeface="TimesNewRomanPSMT"/>
              </a:rPr>
              <a:t>C.3. Enhance ”discovery” of 3GPP-developed exposure capabilities by external (non-3GPP) communities </a:t>
            </a:r>
            <a:r>
              <a:rPr lang="de-DE" sz="1200" dirty="0">
                <a:solidFill>
                  <a:schemeClr val="bg1">
                    <a:lumMod val="75000"/>
                  </a:schemeClr>
                </a:solidFill>
                <a:latin typeface="TimesNewRomanPSMT"/>
              </a:rPr>
              <a:t>with potential enhancements...</a:t>
            </a:r>
            <a:endParaRPr lang="en-US" sz="1200" dirty="0">
              <a:solidFill>
                <a:schemeClr val="bg1">
                  <a:lumMod val="75000"/>
                </a:schemeClr>
              </a:solidFill>
              <a:latin typeface="TimesNewRomanPSMT"/>
            </a:endParaRPr>
          </a:p>
          <a:p>
            <a:r>
              <a:rPr lang="en-US" sz="1200" dirty="0">
                <a:solidFill>
                  <a:schemeClr val="bg1">
                    <a:lumMod val="75000"/>
                  </a:schemeClr>
                </a:solidFill>
                <a:latin typeface="TimesNewRomanPSMT"/>
              </a:rPr>
              <a:t>C.4. 3GPP could consider hosting API/developer events to increase awareness w/external entities (whether this is in 3GPP scope is FFS).</a:t>
            </a:r>
          </a:p>
          <a:p>
            <a:r>
              <a:rPr lang="en-US" sz="1200" dirty="0">
                <a:highlight>
                  <a:srgbClr val="FFFF00"/>
                </a:highlight>
              </a:rPr>
              <a:t>C.5: Establishment of a 3GPP one-stop shop enabling industry verticals to engage 3GPP for Capability Exposure </a:t>
            </a:r>
          </a:p>
          <a:p>
            <a:r>
              <a:rPr lang="en-US" sz="1200" dirty="0">
                <a:highlight>
                  <a:srgbClr val="00FF00"/>
                </a:highlight>
              </a:rPr>
              <a:t>C.6: Support feedback loop from developers </a:t>
            </a:r>
          </a:p>
          <a:p>
            <a:r>
              <a:rPr lang="en-US" sz="1200" dirty="0">
                <a:highlight>
                  <a:srgbClr val="00FF00"/>
                </a:highlight>
              </a:rPr>
              <a:t>C.7: Develop necessary 3GPP working methods for enabling flexible API development cycles (i.e. regular/normal WID, fast track API WID)</a:t>
            </a:r>
          </a:p>
          <a:p>
            <a:r>
              <a:rPr lang="en-US" sz="1200" dirty="0">
                <a:solidFill>
                  <a:schemeClr val="bg1">
                    <a:lumMod val="75000"/>
                  </a:schemeClr>
                </a:solidFill>
              </a:rPr>
              <a:t>C.8: Re-evaluate 3GPP’s liaison framework on its suitability for cross co-ordination with the consumer SDO/organizations of 3GPP </a:t>
            </a:r>
          </a:p>
          <a:p>
            <a:r>
              <a:rPr lang="en-US" sz="1200" dirty="0">
                <a:highlight>
                  <a:srgbClr val="00FF00"/>
                </a:highlight>
              </a:rPr>
              <a:t>C.9: Analysis of Stage 1 requirements and use cases from external organizations (e.g. 5GAA) and identify exposure-related gaps. </a:t>
            </a:r>
          </a:p>
          <a:p>
            <a:r>
              <a:rPr lang="en-US" sz="1200" dirty="0">
                <a:solidFill>
                  <a:schemeClr val="bg1">
                    <a:lumMod val="75000"/>
                  </a:schemeClr>
                </a:solidFill>
              </a:rPr>
              <a:t>C.10: SA side to consider for each release, a summary about all the exposure capabilities with the intention to let the outside SDO better understand the 3GPP outputs and easy to use </a:t>
            </a:r>
          </a:p>
          <a:p>
            <a:r>
              <a:rPr lang="en-US" sz="1200" dirty="0">
                <a:solidFill>
                  <a:schemeClr val="bg1">
                    <a:lumMod val="75000"/>
                  </a:schemeClr>
                </a:solidFill>
              </a:rPr>
              <a:t>C.11: Establish a dashboard that integrates information from C.1.1 and C.1.2 to enhance cross-WG coordination, visibility and traceability. </a:t>
            </a:r>
          </a:p>
          <a:p>
            <a:r>
              <a:rPr lang="en-US" sz="1200" dirty="0">
                <a:highlight>
                  <a:srgbClr val="00FF00"/>
                </a:highlight>
              </a:rPr>
              <a:t>C.12: Define a set of metrics to enable data-driven oversight, efficiency tracking, and continuous improvement. </a:t>
            </a:r>
          </a:p>
          <a:p>
            <a:r>
              <a:rPr lang="en-US" sz="1200" dirty="0">
                <a:solidFill>
                  <a:schemeClr val="bg1">
                    <a:lumMod val="85000"/>
                  </a:schemeClr>
                </a:solidFill>
              </a:rPr>
              <a:t>C.13: Allocate a specific agenda item in each TSG SA meeting to review any topic related to exposure, coordinate actions between WGs, review status of ongoing API development activity, review status for communication with external consumers </a:t>
            </a:r>
          </a:p>
          <a:p>
            <a:r>
              <a:rPr lang="en-US" sz="1200" dirty="0">
                <a:highlight>
                  <a:srgbClr val="00FF00"/>
                </a:highlight>
              </a:rPr>
              <a:t>C.14: Establish a structured external review mechanism for Stage 2 API designs (consumer organizations &amp; industry initiatives) </a:t>
            </a:r>
          </a:p>
          <a:p>
            <a:r>
              <a:rPr lang="en-US" sz="1200" dirty="0">
                <a:solidFill>
                  <a:schemeClr val="bg1">
                    <a:lumMod val="85000"/>
                  </a:schemeClr>
                </a:solidFill>
              </a:rPr>
              <a:t>C.15: 3GPP may consider organizing itself or collaborating with open-source communities to initiate opensource projects related to 3GPP capabilities, thereby promoting the industrial adoption of 3GPP functionalities.</a:t>
            </a:r>
          </a:p>
          <a:p>
            <a:pPr>
              <a:buFont typeface="Arial" panose="020B0604020202020204" pitchFamily="34" charset="0"/>
              <a:buChar char="•"/>
            </a:pPr>
            <a:endParaRPr lang="de-DE" dirty="0"/>
          </a:p>
        </p:txBody>
      </p:sp>
    </p:spTree>
    <p:extLst>
      <p:ext uri="{BB962C8B-B14F-4D97-AF65-F5344CB8AC3E}">
        <p14:creationId xmlns:p14="http://schemas.microsoft.com/office/powerpoint/2010/main" val="373689714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87A19-86C7-4976-21E7-0B648F75F7FB}"/>
              </a:ext>
            </a:extLst>
          </p:cNvPr>
          <p:cNvSpPr>
            <a:spLocks noGrp="1"/>
          </p:cNvSpPr>
          <p:nvPr>
            <p:ph type="title"/>
          </p:nvPr>
        </p:nvSpPr>
        <p:spPr/>
        <p:txBody>
          <a:bodyPr/>
          <a:lstStyle/>
          <a:p>
            <a:r>
              <a:rPr lang="en-US" dirty="0"/>
              <a:t>Possible ways forward</a:t>
            </a:r>
            <a:endParaRPr lang="de-DE" dirty="0"/>
          </a:p>
        </p:txBody>
      </p:sp>
      <p:sp>
        <p:nvSpPr>
          <p:cNvPr id="3" name="Content Placeholder 2">
            <a:extLst>
              <a:ext uri="{FF2B5EF4-FFF2-40B4-BE49-F238E27FC236}">
                <a16:creationId xmlns:a16="http://schemas.microsoft.com/office/drawing/2014/main" id="{47846729-E8CB-26CC-A46D-FA720B360443}"/>
              </a:ext>
            </a:extLst>
          </p:cNvPr>
          <p:cNvSpPr>
            <a:spLocks noGrp="1"/>
          </p:cNvSpPr>
          <p:nvPr>
            <p:ph idx="1"/>
          </p:nvPr>
        </p:nvSpPr>
        <p:spPr>
          <a:xfrm>
            <a:off x="537587" y="1381973"/>
            <a:ext cx="7818473" cy="4830763"/>
          </a:xfrm>
        </p:spPr>
        <p:txBody>
          <a:bodyPr/>
          <a:lstStyle/>
          <a:p>
            <a:pPr marL="0" indent="0">
              <a:buNone/>
            </a:pPr>
            <a:r>
              <a:rPr lang="en-US" sz="1600" dirty="0"/>
              <a:t>Some options for the way forward:</a:t>
            </a:r>
          </a:p>
          <a:p>
            <a:r>
              <a:rPr lang="en-US" sz="1600" dirty="0">
                <a:solidFill>
                  <a:srgbClr val="FF0000"/>
                </a:solidFill>
              </a:rPr>
              <a:t>Option 1: A new SA6 SID on Exposure covering objectives as in slide 8.</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mn-cs"/>
              </a:rPr>
              <a:t>Challenges: relation to 6G SID needs to be clarified. Success of the SID depends on contributors’ commitment (considering high workload in 5GA and 6G topics).</a:t>
            </a:r>
            <a:endParaRPr lang="en-US" sz="1200" dirty="0"/>
          </a:p>
          <a:p>
            <a:r>
              <a:rPr lang="en-US" sz="1600" dirty="0"/>
              <a:t>Option 2: Study as part of 6G SID, WA1/ WA8 / centralized way of handling this</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n-ea"/>
                <a:cs typeface="+mn-cs"/>
              </a:rPr>
              <a:t>Challenges: 6G SID is loaded with many topics / work areas and tasks. Some of the SA NWM actions require analysis of work prior 6G and trigger coordination with other SA WGs. 6G SID is difficult to achieve this; however, it could benefit from the existence of a new SID on Exposure.</a:t>
            </a:r>
            <a:endParaRPr lang="en-US" sz="1200" dirty="0"/>
          </a:p>
          <a:p>
            <a:r>
              <a:rPr lang="en-US" sz="1600" dirty="0"/>
              <a:t>Option 3: Check existing external TRs and start possible new one for visibility aspect</a:t>
            </a:r>
          </a:p>
          <a:p>
            <a:pPr lvl="1"/>
            <a:r>
              <a:rPr lang="en-US" sz="1400" dirty="0">
                <a:solidFill>
                  <a:prstClr val="black"/>
                </a:solidFill>
                <a:latin typeface="+mj-lt"/>
              </a:rPr>
              <a:t>Challenges: existing external TRs didn’t address the issues related to enhancing 3gpp exposure as mentioned in NWM discussion. </a:t>
            </a:r>
            <a:endParaRPr lang="en-US" sz="1400" dirty="0">
              <a:latin typeface="+mj-lt"/>
            </a:endParaRPr>
          </a:p>
          <a:p>
            <a:r>
              <a:rPr lang="en-US" sz="1600" dirty="0"/>
              <a:t>Option 4: SA6 leadership to start a SA6 promotion taskforce, visibility related actions, surveys etc.</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n-ea"/>
                <a:cs typeface="+mn-cs"/>
              </a:rPr>
              <a:t>Challenges: informal way of promotion, not optimal since 3GPP Exposure needs to be promoted as a whole framework.</a:t>
            </a:r>
            <a:endParaRPr lang="en-US" sz="1200" dirty="0"/>
          </a:p>
          <a:p>
            <a:pPr lvl="0">
              <a:defRPr/>
            </a:pPr>
            <a:r>
              <a:rPr kumimoji="0" lang="en-US" sz="1600" b="0" i="0" u="none" strike="noStrike" kern="0" cap="none" spc="0" normalizeH="0" baseline="0" noProof="0" dirty="0">
                <a:ln>
                  <a:noFill/>
                </a:ln>
                <a:solidFill>
                  <a:prstClr val="black"/>
                </a:solidFill>
                <a:effectLst/>
                <a:uLnTx/>
                <a:uFillTx/>
                <a:latin typeface="Calibri"/>
              </a:rPr>
              <a:t>Option </a:t>
            </a:r>
            <a:r>
              <a:rPr lang="en-US" sz="1600" dirty="0">
                <a:solidFill>
                  <a:prstClr val="black"/>
                </a:solidFill>
                <a:latin typeface="Calibri"/>
              </a:rPr>
              <a:t>5</a:t>
            </a:r>
            <a:r>
              <a:rPr kumimoji="0" lang="en-US" sz="1600" b="0" i="0" u="none" strike="noStrike" kern="0" cap="none" spc="0" normalizeH="0" baseline="0" noProof="0" dirty="0">
                <a:ln>
                  <a:noFill/>
                </a:ln>
                <a:solidFill>
                  <a:prstClr val="black"/>
                </a:solidFill>
                <a:effectLst/>
                <a:uLnTx/>
                <a:uFillTx/>
                <a:latin typeface="Calibri"/>
              </a:rPr>
              <a:t>: Bring  </a:t>
            </a:r>
            <a:r>
              <a:rPr lang="en-US" sz="1600" dirty="0">
                <a:solidFill>
                  <a:prstClr val="black"/>
                </a:solidFill>
                <a:latin typeface="Calibri"/>
              </a:rPr>
              <a:t>again </a:t>
            </a:r>
            <a:r>
              <a:rPr kumimoji="0" lang="en-US" sz="1600" b="0" i="0" u="none" strike="noStrike" kern="0" cap="none" spc="0" normalizeH="0" baseline="0" noProof="0" dirty="0">
                <a:ln>
                  <a:noFill/>
                </a:ln>
                <a:solidFill>
                  <a:prstClr val="black"/>
                </a:solidFill>
                <a:effectLst/>
                <a:uLnTx/>
                <a:uFillTx/>
                <a:latin typeface="Calibri"/>
              </a:rPr>
              <a:t>to SA the NWM discussion with potential goal to allocate tasks for SA6</a:t>
            </a:r>
            <a:r>
              <a:rPr lang="en-US" sz="1600" dirty="0">
                <a:solidFill>
                  <a:prstClr val="black"/>
                </a:solidFill>
              </a:rPr>
              <a:t>. This can be done via an LS from SA6 to SA, or via an SA6 contribution to SA </a:t>
            </a:r>
          </a:p>
          <a:p>
            <a:pPr lvl="1">
              <a:defRPr/>
            </a:pPr>
            <a:r>
              <a:rPr lang="en-US" sz="1400" dirty="0">
                <a:solidFill>
                  <a:prstClr val="black"/>
                </a:solidFill>
                <a:latin typeface="Calibri"/>
                <a:ea typeface="+mn-ea"/>
                <a:cs typeface="+mn-cs"/>
              </a:rPr>
              <a:t>Challenges: SA willingness to provide concrete feedback or start an SA SID.</a:t>
            </a:r>
            <a:endParaRPr kumimoji="0" lang="en-US" sz="1400" b="0" i="0" u="none" strike="noStrike" kern="0" cap="none" spc="0" normalizeH="0" baseline="0" noProof="0" dirty="0">
              <a:ln>
                <a:noFill/>
              </a:ln>
              <a:solidFill>
                <a:prstClr val="black"/>
              </a:solidFill>
              <a:effectLst/>
              <a:uLnTx/>
              <a:uFillTx/>
              <a:latin typeface="Calibri"/>
              <a:ea typeface="+mn-ea"/>
              <a:cs typeface="+mn-cs"/>
            </a:endParaRPr>
          </a:p>
          <a:p>
            <a:pPr marL="0" indent="0">
              <a:buNone/>
            </a:pPr>
            <a:endParaRPr lang="de-DE" dirty="0"/>
          </a:p>
        </p:txBody>
      </p:sp>
    </p:spTree>
    <p:extLst>
      <p:ext uri="{BB962C8B-B14F-4D97-AF65-F5344CB8AC3E}">
        <p14:creationId xmlns:p14="http://schemas.microsoft.com/office/powerpoint/2010/main" val="401466877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38967-3916-C81C-D74F-D11853063E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9C7584-934D-2B50-9AC2-A0578838C97D}"/>
              </a:ext>
            </a:extLst>
          </p:cNvPr>
          <p:cNvSpPr>
            <a:spLocks noGrp="1"/>
          </p:cNvSpPr>
          <p:nvPr>
            <p:ph type="title"/>
          </p:nvPr>
        </p:nvSpPr>
        <p:spPr>
          <a:xfrm>
            <a:off x="340467" y="254457"/>
            <a:ext cx="6642156" cy="728037"/>
          </a:xfrm>
        </p:spPr>
        <p:txBody>
          <a:bodyPr/>
          <a:lstStyle/>
          <a:p>
            <a:r>
              <a:rPr lang="en-US" dirty="0"/>
              <a:t>Possible new SA6 SID</a:t>
            </a:r>
            <a:endParaRPr lang="de-DE" dirty="0"/>
          </a:p>
        </p:txBody>
      </p:sp>
      <p:sp>
        <p:nvSpPr>
          <p:cNvPr id="3" name="Content Placeholder 2">
            <a:extLst>
              <a:ext uri="{FF2B5EF4-FFF2-40B4-BE49-F238E27FC236}">
                <a16:creationId xmlns:a16="http://schemas.microsoft.com/office/drawing/2014/main" id="{03E7EA41-4AC0-4BD2-8F0B-BC1FE4CF0EE1}"/>
              </a:ext>
            </a:extLst>
          </p:cNvPr>
          <p:cNvSpPr>
            <a:spLocks noGrp="1"/>
          </p:cNvSpPr>
          <p:nvPr>
            <p:ph idx="1"/>
          </p:nvPr>
        </p:nvSpPr>
        <p:spPr>
          <a:xfrm>
            <a:off x="-33565" y="1094145"/>
            <a:ext cx="8729061" cy="5253153"/>
          </a:xfrm>
        </p:spPr>
        <p:txBody>
          <a:bodyPr/>
          <a:lstStyle/>
          <a:p>
            <a:r>
              <a:rPr lang="de-DE" sz="1400" dirty="0"/>
              <a:t>6G SID may provide some analysis related to exposure, however this needs to be separated since this is not 6G-specific and the focus should be on issues and solutions. </a:t>
            </a:r>
          </a:p>
          <a:p>
            <a:r>
              <a:rPr lang="de-DE" sz="1400" dirty="0"/>
              <a:t>A new SID on Exposure Capability Enhancements would be easier to study in parallel exposure related aspects and feed the outputs to the 6G SID (e.g. WA1 , WA8)</a:t>
            </a:r>
          </a:p>
          <a:p>
            <a:r>
              <a:rPr lang="de-DE" sz="1400" dirty="0"/>
              <a:t>The SID outcomes will not affect the existing working methods in other SA WGs and aims to find solutions to improve 3GPP Exposure as a whole </a:t>
            </a:r>
          </a:p>
          <a:p>
            <a:r>
              <a:rPr lang="de-DE" sz="1400" dirty="0"/>
              <a:t>The key objectives would be to:</a:t>
            </a:r>
          </a:p>
          <a:p>
            <a:pPr marL="800100" lvl="1" indent="-342900">
              <a:buFont typeface="+mj-lt"/>
              <a:buAutoNum type="arabicPeriod"/>
            </a:pPr>
            <a:r>
              <a:rPr lang="en-US" sz="1050" dirty="0"/>
              <a:t>Analyze Stage 1 use cases, and role of other players in exposure/API ecosystem (e.g. CAMARA APIs) and identify role of Enablement in 6G system (in coordination with SA6 SID WA8) </a:t>
            </a:r>
            <a:r>
              <a:rPr lang="en-US" sz="1050" dirty="0">
                <a:highlight>
                  <a:srgbClr val="FFFF00"/>
                </a:highlight>
                <a:sym typeface="Wingdings" panose="05000000000000000000" pitchFamily="2" charset="2"/>
              </a:rPr>
              <a:t> related directly to 6G SID</a:t>
            </a:r>
            <a:endParaRPr lang="en-US" sz="1050" dirty="0">
              <a:highlight>
                <a:srgbClr val="FFFF00"/>
              </a:highlight>
            </a:endParaRPr>
          </a:p>
          <a:p>
            <a:pPr marL="800100" lvl="1" indent="-342900">
              <a:buFont typeface="+mj-lt"/>
              <a:buAutoNum type="arabicPeriod"/>
            </a:pPr>
            <a:r>
              <a:rPr lang="en-US" sz="1050" dirty="0"/>
              <a:t>Define consistent exposure-related stage-2 API development &amp; design guidelines applicable across all WGs requiring exposure capabilities (e.g. stage 2 API templates)   </a:t>
            </a:r>
          </a:p>
          <a:p>
            <a:pPr marL="800100" lvl="1" indent="-342900">
              <a:buFont typeface="+mj-lt"/>
              <a:buAutoNum type="arabicPeriod"/>
            </a:pPr>
            <a:r>
              <a:rPr lang="en-US" sz="1050" dirty="0"/>
              <a:t>Study mechanisms to enable flexible/fast track API cycles (e.g. normal, fast track API WID) </a:t>
            </a:r>
          </a:p>
          <a:p>
            <a:pPr marL="800100" lvl="1" indent="-342900">
              <a:buFont typeface="+mj-lt"/>
              <a:buAutoNum type="arabicPeriod"/>
            </a:pPr>
            <a:r>
              <a:rPr lang="en-US" sz="1050" dirty="0"/>
              <a:t>Study mechanisms to enable top-down, use-case driven approaches to derive 3GPP-wide technical API requirements across relevant domains (e.g. Core, App Enablement, OAM, etc.), to harmonize exposure APIs across WGs.</a:t>
            </a:r>
          </a:p>
          <a:p>
            <a:pPr marL="800100" lvl="1" indent="-342900">
              <a:buFont typeface="+mj-lt"/>
              <a:buAutoNum type="arabicPeriod"/>
            </a:pPr>
            <a:r>
              <a:rPr lang="en-US" sz="1050" dirty="0"/>
              <a:t>Study mechanisms for the explicit identification of exposure aspects in Stage-1 services and features, addressing related exposure requirements for different types of consumers (e.g. applications, vertical industries).</a:t>
            </a:r>
          </a:p>
          <a:p>
            <a:pPr marL="800100" lvl="1" indent="-342900">
              <a:buFont typeface="+mj-lt"/>
              <a:buAutoNum type="arabicPeriod"/>
            </a:pPr>
            <a:r>
              <a:rPr lang="en-US" sz="1050" dirty="0"/>
              <a:t>Study mechanisms for obtaining intermediate/early feedback on Stage 2 API designs from consumer organizations. </a:t>
            </a:r>
          </a:p>
          <a:p>
            <a:pPr marL="800100" lvl="1" indent="-342900">
              <a:buFont typeface="+mj-lt"/>
              <a:buAutoNum type="arabicPeriod"/>
            </a:pPr>
            <a:r>
              <a:rPr lang="en-US" sz="1050" dirty="0"/>
              <a:t>Study mechanisms to ensure uniform 3GPP documentation and discoverability of 3GPP exposure features across WGs and supporting specifications and including developer-oriented usage guidelines. </a:t>
            </a:r>
          </a:p>
          <a:p>
            <a:pPr lvl="1"/>
            <a:endParaRPr lang="de-DE" sz="1100" dirty="0"/>
          </a:p>
          <a:p>
            <a:pPr lvl="1"/>
            <a:endParaRPr lang="en-US" sz="1200" dirty="0"/>
          </a:p>
          <a:p>
            <a:pPr lvl="1"/>
            <a:endParaRPr lang="de-DE" sz="2000" dirty="0"/>
          </a:p>
        </p:txBody>
      </p:sp>
      <p:pic>
        <p:nvPicPr>
          <p:cNvPr id="21" name="Picture 20">
            <a:extLst>
              <a:ext uri="{FF2B5EF4-FFF2-40B4-BE49-F238E27FC236}">
                <a16:creationId xmlns:a16="http://schemas.microsoft.com/office/drawing/2014/main" id="{DD1BA628-F1B1-6A0E-6FE0-78913440DBD3}"/>
              </a:ext>
            </a:extLst>
          </p:cNvPr>
          <p:cNvPicPr>
            <a:picLocks noChangeAspect="1"/>
          </p:cNvPicPr>
          <p:nvPr/>
        </p:nvPicPr>
        <p:blipFill>
          <a:blip r:embed="rId3"/>
          <a:stretch>
            <a:fillRect/>
          </a:stretch>
        </p:blipFill>
        <p:spPr>
          <a:xfrm>
            <a:off x="1589514" y="4956679"/>
            <a:ext cx="6358394" cy="1390619"/>
          </a:xfrm>
          <a:prstGeom prst="rect">
            <a:avLst/>
          </a:prstGeom>
        </p:spPr>
      </p:pic>
    </p:spTree>
    <p:extLst>
      <p:ext uri="{BB962C8B-B14F-4D97-AF65-F5344CB8AC3E}">
        <p14:creationId xmlns:p14="http://schemas.microsoft.com/office/powerpoint/2010/main" val="36086434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0</TotalTime>
  <Words>1793</Words>
  <Application>Microsoft Office PowerPoint</Application>
  <PresentationFormat>On-screen Show (4:3)</PresentationFormat>
  <Paragraphs>96</Paragraphs>
  <Slides>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Times New Roman</vt:lpstr>
      <vt:lpstr>TimesNewRomanPSMT</vt:lpstr>
      <vt:lpstr>Wingdings</vt:lpstr>
      <vt:lpstr>Office Theme</vt:lpstr>
      <vt:lpstr> Way Forward on 3GPP Capability Exposure</vt:lpstr>
      <vt:lpstr>Overview</vt:lpstr>
      <vt:lpstr>SA NWM Summary</vt:lpstr>
      <vt:lpstr>Key objectives proposed by moderator based on NWM</vt:lpstr>
      <vt:lpstr>PowerPoint Presentation</vt:lpstr>
      <vt:lpstr>PowerPoint Presentation</vt:lpstr>
      <vt:lpstr>Possible ways forward</vt:lpstr>
      <vt:lpstr>Possible new SA6 SID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auth</cp:lastModifiedBy>
  <cp:revision>2426</cp:revision>
  <dcterms:created xsi:type="dcterms:W3CDTF">2008-08-30T09:32:10Z</dcterms:created>
  <dcterms:modified xsi:type="dcterms:W3CDTF">2026-02-01T09:49:49Z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