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4" r:id="rId7"/>
    <p:sldId id="365" r:id="rId8"/>
    <p:sldId id="366" r:id="rId9"/>
    <p:sldId id="368" r:id="rId10"/>
    <p:sldId id="367"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6" d="100"/>
          <a:sy n="106" d="100"/>
        </p:scale>
        <p:origin x="104"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164129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0011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zh-CN" sz="1000" b="1" kern="1200" dirty="0">
                <a:solidFill>
                  <a:schemeClr val="tx1"/>
                </a:solidFill>
                <a:effectLst/>
                <a:latin typeface="Arial" panose="020B0604020202020204" pitchFamily="34" charset="0"/>
                <a:ea typeface="+mn-ea"/>
                <a:cs typeface="Arial" panose="020B0604020202020204" pitchFamily="34" charset="0"/>
              </a:rPr>
              <a:t>3GPP TSG-SA WG6 Meeting #69	</a:t>
            </a:r>
            <a:endParaRPr lang="zh-CN" altLang="zh-CN" sz="1000" kern="1200" dirty="0">
              <a:solidFill>
                <a:schemeClr val="tx1"/>
              </a:solidFill>
              <a:effectLst/>
              <a:latin typeface="Arial" panose="020B0604020202020204" pitchFamily="34" charset="0"/>
              <a:ea typeface="+mn-ea"/>
              <a:cs typeface="Arial" panose="020B0604020202020204" pitchFamily="34" charset="0"/>
            </a:endParaRPr>
          </a:p>
          <a:p>
            <a:r>
              <a:rPr lang="en-GB" altLang="zh-CN" sz="1000" b="1" kern="1200" dirty="0">
                <a:solidFill>
                  <a:schemeClr val="tx1"/>
                </a:solidFill>
                <a:effectLst/>
                <a:latin typeface="Arial" panose="020B0604020202020204" pitchFamily="34" charset="0"/>
                <a:ea typeface="+mn-ea"/>
                <a:cs typeface="Arial" panose="020B0604020202020204" pitchFamily="34" charset="0"/>
              </a:rPr>
              <a:t>Wuhan, </a:t>
            </a:r>
            <a:r>
              <a:rPr lang="en-GB" altLang="zh-CN" sz="1000" b="1" kern="1200" dirty="0" err="1">
                <a:solidFill>
                  <a:schemeClr val="tx1"/>
                </a:solidFill>
                <a:effectLst/>
                <a:latin typeface="Arial" panose="020B0604020202020204" pitchFamily="34" charset="0"/>
                <a:ea typeface="+mn-ea"/>
                <a:cs typeface="Arial" panose="020B0604020202020204" pitchFamily="34" charset="0"/>
              </a:rPr>
              <a:t>P.R.China</a:t>
            </a:r>
            <a:r>
              <a:rPr lang="en-GB" altLang="zh-CN" sz="1000" b="1" kern="1200" dirty="0">
                <a:solidFill>
                  <a:schemeClr val="tx1"/>
                </a:solidFill>
                <a:effectLst/>
                <a:latin typeface="Arial" panose="020B0604020202020204" pitchFamily="34" charset="0"/>
                <a:ea typeface="+mn-ea"/>
                <a:cs typeface="Arial" panose="020B0604020202020204" pitchFamily="34" charset="0"/>
              </a:rPr>
              <a:t>, 13</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 17</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S6-254145</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5.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dirty="0"/>
              <a:t>Relationship between SEALDD and NRM</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zh-CN" dirty="0">
                <a:latin typeface="Arial" panose="020B0604020202020204" pitchFamily="34" charset="0"/>
              </a:rPr>
              <a:t>Cuili Ge –gecuili@huawei.com</a:t>
            </a:r>
          </a:p>
          <a:p>
            <a:pPr marL="0" indent="0" eaLnBrk="1" hangingPunct="1">
              <a:buFontTx/>
              <a:buNone/>
            </a:pPr>
            <a:r>
              <a:rPr lang="en-GB" altLang="en-US" dirty="0"/>
              <a:t>Huawei, Hisilicon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Compare of SEALDD and NRM</a:t>
            </a:r>
          </a:p>
          <a:p>
            <a:r>
              <a:rPr lang="en-US" altLang="zh-CN" dirty="0"/>
              <a:t>Similar practice in MCX </a:t>
            </a:r>
          </a:p>
          <a:p>
            <a:r>
              <a:rPr lang="en-US" altLang="en-US" dirty="0"/>
              <a:t>Deployment/</a:t>
            </a:r>
            <a:r>
              <a:rPr lang="en-US" altLang="zh-CN" dirty="0"/>
              <a:t>Co-located vs implementation</a:t>
            </a:r>
          </a:p>
          <a:p>
            <a:r>
              <a:rPr lang="en-US" altLang="zh-CN" dirty="0"/>
              <a:t>Business consideration</a:t>
            </a:r>
          </a:p>
          <a:p>
            <a:r>
              <a:rPr lang="en-US" altLang="zh-CN" dirty="0"/>
              <a:t>Way forward</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Compare of SEALDD and NRM</a:t>
            </a:r>
          </a:p>
        </p:txBody>
      </p:sp>
      <p:sp>
        <p:nvSpPr>
          <p:cNvPr id="7" name="文本框 6">
            <a:extLst>
              <a:ext uri="{FF2B5EF4-FFF2-40B4-BE49-F238E27FC236}">
                <a16:creationId xmlns:a16="http://schemas.microsoft.com/office/drawing/2014/main" id="{E0416D22-14A9-42A3-B942-00CD67E5F844}"/>
              </a:ext>
            </a:extLst>
          </p:cNvPr>
          <p:cNvSpPr txBox="1"/>
          <p:nvPr/>
        </p:nvSpPr>
        <p:spPr>
          <a:xfrm>
            <a:off x="1885080" y="1758561"/>
            <a:ext cx="710451" cy="369332"/>
          </a:xfrm>
          <a:prstGeom prst="rect">
            <a:avLst/>
          </a:prstGeom>
          <a:noFill/>
        </p:spPr>
        <p:txBody>
          <a:bodyPr wrap="none" rtlCol="0">
            <a:spAutoFit/>
          </a:bodyPr>
          <a:lstStyle/>
          <a:p>
            <a:r>
              <a:rPr lang="en-US" altLang="zh-CN" dirty="0"/>
              <a:t>NRM</a:t>
            </a:r>
            <a:endParaRPr lang="zh-CN" altLang="en-US" dirty="0"/>
          </a:p>
        </p:txBody>
      </p:sp>
      <p:sp>
        <p:nvSpPr>
          <p:cNvPr id="17" name="文本框 16">
            <a:extLst>
              <a:ext uri="{FF2B5EF4-FFF2-40B4-BE49-F238E27FC236}">
                <a16:creationId xmlns:a16="http://schemas.microsoft.com/office/drawing/2014/main" id="{69E036E6-54E9-4DB8-8280-35E7B2DDADBB}"/>
              </a:ext>
            </a:extLst>
          </p:cNvPr>
          <p:cNvSpPr txBox="1"/>
          <p:nvPr/>
        </p:nvSpPr>
        <p:spPr>
          <a:xfrm>
            <a:off x="5379842" y="2616403"/>
            <a:ext cx="1107996" cy="369332"/>
          </a:xfrm>
          <a:prstGeom prst="rect">
            <a:avLst/>
          </a:prstGeom>
          <a:noFill/>
        </p:spPr>
        <p:txBody>
          <a:bodyPr wrap="none" rtlCol="0">
            <a:spAutoFit/>
          </a:bodyPr>
          <a:lstStyle/>
          <a:p>
            <a:r>
              <a:rPr lang="en-US" altLang="zh-CN" dirty="0"/>
              <a:t>SEALDD</a:t>
            </a:r>
            <a:endParaRPr lang="zh-CN" altLang="en-US" dirty="0"/>
          </a:p>
        </p:txBody>
      </p:sp>
      <p:cxnSp>
        <p:nvCxnSpPr>
          <p:cNvPr id="9" name="直接箭头连接符 8">
            <a:extLst>
              <a:ext uri="{FF2B5EF4-FFF2-40B4-BE49-F238E27FC236}">
                <a16:creationId xmlns:a16="http://schemas.microsoft.com/office/drawing/2014/main" id="{E458740E-8E36-40B6-84C8-2C1D870380A0}"/>
              </a:ext>
            </a:extLst>
          </p:cNvPr>
          <p:cNvCxnSpPr>
            <a:cxnSpLocks/>
          </p:cNvCxnSpPr>
          <p:nvPr/>
        </p:nvCxnSpPr>
        <p:spPr>
          <a:xfrm>
            <a:off x="831850" y="2275237"/>
            <a:ext cx="92327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E95AE465-8A4A-4BBB-AFE2-C4B8A54C25FF}"/>
              </a:ext>
            </a:extLst>
          </p:cNvPr>
          <p:cNvCxnSpPr>
            <a:cxnSpLocks/>
            <a:stCxn id="7" idx="2"/>
          </p:cNvCxnSpPr>
          <p:nvPr/>
        </p:nvCxnSpPr>
        <p:spPr>
          <a:xfrm>
            <a:off x="2240306" y="2127893"/>
            <a:ext cx="0" cy="448155"/>
          </a:xfrm>
          <a:prstGeom prst="line">
            <a:avLst/>
          </a:prstGeom>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33B87421-C7FB-4A0B-9BB1-D591A191A4D4}"/>
              </a:ext>
            </a:extLst>
          </p:cNvPr>
          <p:cNvSpPr txBox="1"/>
          <p:nvPr/>
        </p:nvSpPr>
        <p:spPr>
          <a:xfrm>
            <a:off x="1775718" y="2262676"/>
            <a:ext cx="998991" cy="369332"/>
          </a:xfrm>
          <a:prstGeom prst="rect">
            <a:avLst/>
          </a:prstGeom>
          <a:noFill/>
        </p:spPr>
        <p:txBody>
          <a:bodyPr wrap="none" rtlCol="0">
            <a:spAutoFit/>
          </a:bodyPr>
          <a:lstStyle/>
          <a:p>
            <a:r>
              <a:rPr lang="en-US" altLang="zh-CN" dirty="0"/>
              <a:t>Rel-16~</a:t>
            </a:r>
          </a:p>
        </p:txBody>
      </p:sp>
      <p:cxnSp>
        <p:nvCxnSpPr>
          <p:cNvPr id="20" name="直接连接符 19">
            <a:extLst>
              <a:ext uri="{FF2B5EF4-FFF2-40B4-BE49-F238E27FC236}">
                <a16:creationId xmlns:a16="http://schemas.microsoft.com/office/drawing/2014/main" id="{185D052B-D351-4981-85FF-A1EDC48E2DDE}"/>
              </a:ext>
            </a:extLst>
          </p:cNvPr>
          <p:cNvCxnSpPr>
            <a:cxnSpLocks/>
          </p:cNvCxnSpPr>
          <p:nvPr/>
        </p:nvCxnSpPr>
        <p:spPr>
          <a:xfrm>
            <a:off x="5932074" y="2127893"/>
            <a:ext cx="0" cy="448155"/>
          </a:xfrm>
          <a:prstGeom prst="line">
            <a:avLst/>
          </a:prstGeom>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C5D284CF-6A4E-47BD-98A1-A9F2FEB674BC}"/>
              </a:ext>
            </a:extLst>
          </p:cNvPr>
          <p:cNvSpPr txBox="1"/>
          <p:nvPr/>
        </p:nvSpPr>
        <p:spPr>
          <a:xfrm>
            <a:off x="5488847" y="2299767"/>
            <a:ext cx="998991" cy="369332"/>
          </a:xfrm>
          <a:prstGeom prst="rect">
            <a:avLst/>
          </a:prstGeom>
          <a:noFill/>
        </p:spPr>
        <p:txBody>
          <a:bodyPr wrap="none" rtlCol="0">
            <a:spAutoFit/>
          </a:bodyPr>
          <a:lstStyle/>
          <a:p>
            <a:r>
              <a:rPr lang="en-US" altLang="zh-CN" dirty="0"/>
              <a:t>Rel-18~</a:t>
            </a:r>
          </a:p>
        </p:txBody>
      </p:sp>
      <p:sp>
        <p:nvSpPr>
          <p:cNvPr id="23" name="箭头: 右 22">
            <a:extLst>
              <a:ext uri="{FF2B5EF4-FFF2-40B4-BE49-F238E27FC236}">
                <a16:creationId xmlns:a16="http://schemas.microsoft.com/office/drawing/2014/main" id="{7CEE80C0-F2CE-4069-A35B-BCF051E1E84A}"/>
              </a:ext>
            </a:extLst>
          </p:cNvPr>
          <p:cNvSpPr/>
          <p:nvPr/>
        </p:nvSpPr>
        <p:spPr>
          <a:xfrm rot="5400000">
            <a:off x="9122580" y="2048566"/>
            <a:ext cx="363255" cy="296845"/>
          </a:xfrm>
          <a:prstGeom prst="rightArrow">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id="{6DBEB6C9-4249-4FE7-A756-3E025F5B1F8B}"/>
              </a:ext>
            </a:extLst>
          </p:cNvPr>
          <p:cNvCxnSpPr>
            <a:cxnSpLocks/>
          </p:cNvCxnSpPr>
          <p:nvPr/>
        </p:nvCxnSpPr>
        <p:spPr>
          <a:xfrm>
            <a:off x="2595531" y="1903815"/>
            <a:ext cx="6097619" cy="0"/>
          </a:xfrm>
          <a:prstGeom prst="line">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93441EF4-8D48-4741-9DA0-F567F1621179}"/>
              </a:ext>
            </a:extLst>
          </p:cNvPr>
          <p:cNvSpPr txBox="1"/>
          <p:nvPr/>
        </p:nvSpPr>
        <p:spPr>
          <a:xfrm>
            <a:off x="8872039" y="2277327"/>
            <a:ext cx="864339" cy="369332"/>
          </a:xfrm>
          <a:prstGeom prst="rect">
            <a:avLst/>
          </a:prstGeom>
          <a:noFill/>
        </p:spPr>
        <p:txBody>
          <a:bodyPr wrap="none" rtlCol="0">
            <a:spAutoFit/>
          </a:bodyPr>
          <a:lstStyle/>
          <a:p>
            <a:r>
              <a:rPr lang="en-US" altLang="zh-CN" dirty="0"/>
              <a:t>Rel-20</a:t>
            </a:r>
            <a:endParaRPr lang="zh-CN" altLang="en-US" dirty="0"/>
          </a:p>
        </p:txBody>
      </p:sp>
      <p:cxnSp>
        <p:nvCxnSpPr>
          <p:cNvPr id="28" name="直接连接符 27">
            <a:extLst>
              <a:ext uri="{FF2B5EF4-FFF2-40B4-BE49-F238E27FC236}">
                <a16:creationId xmlns:a16="http://schemas.microsoft.com/office/drawing/2014/main" id="{EFE4D1C5-D205-48E7-9927-105666092F87}"/>
              </a:ext>
            </a:extLst>
          </p:cNvPr>
          <p:cNvCxnSpPr>
            <a:cxnSpLocks/>
          </p:cNvCxnSpPr>
          <p:nvPr/>
        </p:nvCxnSpPr>
        <p:spPr>
          <a:xfrm>
            <a:off x="4244536" y="2075689"/>
            <a:ext cx="0" cy="4481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BF6C6BED-856D-406C-AB56-E35E7DA100D3}"/>
              </a:ext>
            </a:extLst>
          </p:cNvPr>
          <p:cNvCxnSpPr>
            <a:cxnSpLocks/>
          </p:cNvCxnSpPr>
          <p:nvPr/>
        </p:nvCxnSpPr>
        <p:spPr>
          <a:xfrm>
            <a:off x="7707983" y="2127893"/>
            <a:ext cx="0" cy="448155"/>
          </a:xfrm>
          <a:prstGeom prst="line">
            <a:avLst/>
          </a:prstGeom>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696BC2C6-79DD-499F-9B9D-5D1FC1732AF5}"/>
              </a:ext>
            </a:extLst>
          </p:cNvPr>
          <p:cNvSpPr txBox="1"/>
          <p:nvPr/>
        </p:nvSpPr>
        <p:spPr>
          <a:xfrm>
            <a:off x="8765553" y="1655254"/>
            <a:ext cx="1313180" cy="369332"/>
          </a:xfrm>
          <a:prstGeom prst="rect">
            <a:avLst/>
          </a:prstGeom>
          <a:noFill/>
        </p:spPr>
        <p:txBody>
          <a:bodyPr wrap="none" rtlCol="0">
            <a:spAutoFit/>
          </a:bodyPr>
          <a:lstStyle/>
          <a:p>
            <a:r>
              <a:rPr lang="en-US" altLang="zh-CN" dirty="0"/>
              <a:t>SEAL_Ph4</a:t>
            </a:r>
            <a:endParaRPr lang="zh-CN" altLang="en-US" dirty="0"/>
          </a:p>
        </p:txBody>
      </p:sp>
      <p:sp>
        <p:nvSpPr>
          <p:cNvPr id="31" name="文本框 30">
            <a:extLst>
              <a:ext uri="{FF2B5EF4-FFF2-40B4-BE49-F238E27FC236}">
                <a16:creationId xmlns:a16="http://schemas.microsoft.com/office/drawing/2014/main" id="{0D89D272-36B9-468D-9FF8-CC79893E6F1A}"/>
              </a:ext>
            </a:extLst>
          </p:cNvPr>
          <p:cNvSpPr txBox="1"/>
          <p:nvPr/>
        </p:nvSpPr>
        <p:spPr>
          <a:xfrm>
            <a:off x="8809487" y="2616403"/>
            <a:ext cx="1646605" cy="369332"/>
          </a:xfrm>
          <a:prstGeom prst="rect">
            <a:avLst/>
          </a:prstGeom>
          <a:noFill/>
        </p:spPr>
        <p:txBody>
          <a:bodyPr wrap="none" rtlCol="0">
            <a:spAutoFit/>
          </a:bodyPr>
          <a:lstStyle/>
          <a:p>
            <a:r>
              <a:rPr lang="en-US" altLang="zh-CN" dirty="0"/>
              <a:t>SEALDD_Ph3</a:t>
            </a:r>
            <a:endParaRPr lang="zh-CN" altLang="en-US" dirty="0"/>
          </a:p>
        </p:txBody>
      </p:sp>
      <p:cxnSp>
        <p:nvCxnSpPr>
          <p:cNvPr id="32" name="直接连接符 31">
            <a:extLst>
              <a:ext uri="{FF2B5EF4-FFF2-40B4-BE49-F238E27FC236}">
                <a16:creationId xmlns:a16="http://schemas.microsoft.com/office/drawing/2014/main" id="{602E4C9F-DD5B-43FF-88D7-2B7F68DD9DB5}"/>
              </a:ext>
            </a:extLst>
          </p:cNvPr>
          <p:cNvCxnSpPr>
            <a:cxnSpLocks/>
            <a:endCxn id="31" idx="1"/>
          </p:cNvCxnSpPr>
          <p:nvPr/>
        </p:nvCxnSpPr>
        <p:spPr>
          <a:xfrm>
            <a:off x="6390303" y="2801069"/>
            <a:ext cx="2419184" cy="0"/>
          </a:xfrm>
          <a:prstGeom prst="line">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14280C31-85DA-4C38-8578-449C3B927D4B}"/>
              </a:ext>
            </a:extLst>
          </p:cNvPr>
          <p:cNvSpPr txBox="1"/>
          <p:nvPr/>
        </p:nvSpPr>
        <p:spPr>
          <a:xfrm>
            <a:off x="349720" y="3003636"/>
            <a:ext cx="7210628" cy="307777"/>
          </a:xfrm>
          <a:prstGeom prst="rect">
            <a:avLst/>
          </a:prstGeom>
          <a:noFill/>
        </p:spPr>
        <p:txBody>
          <a:bodyPr wrap="none" rtlCol="0">
            <a:spAutoFit/>
          </a:bodyPr>
          <a:lstStyle/>
          <a:p>
            <a:r>
              <a:rPr lang="en-US" altLang="zh-CN" sz="1400" dirty="0"/>
              <a:t>1. SEALDD and NRM have already evolved in parallel and</a:t>
            </a:r>
            <a:r>
              <a:rPr lang="zh-CN" altLang="en-US" sz="1400" dirty="0"/>
              <a:t> </a:t>
            </a:r>
            <a:r>
              <a:rPr lang="en-US" altLang="zh-CN" sz="1400" dirty="0"/>
              <a:t>independently</a:t>
            </a:r>
            <a:r>
              <a:rPr lang="zh-CN" altLang="en-US" sz="1400" dirty="0"/>
              <a:t> </a:t>
            </a:r>
            <a:r>
              <a:rPr lang="en-US" altLang="zh-CN" sz="1400" dirty="0"/>
              <a:t>for </a:t>
            </a:r>
            <a:r>
              <a:rPr lang="en-US" altLang="zh-CN" sz="1400" b="1" dirty="0">
                <a:solidFill>
                  <a:srgbClr val="C00000"/>
                </a:solidFill>
              </a:rPr>
              <a:t>2</a:t>
            </a:r>
            <a:r>
              <a:rPr lang="en-US" altLang="zh-CN" sz="1400" dirty="0"/>
              <a:t> releases. </a:t>
            </a:r>
            <a:endParaRPr lang="zh-CN" altLang="en-US" sz="1400" dirty="0"/>
          </a:p>
        </p:txBody>
      </p:sp>
      <p:sp>
        <p:nvSpPr>
          <p:cNvPr id="38" name="文本框 37">
            <a:extLst>
              <a:ext uri="{FF2B5EF4-FFF2-40B4-BE49-F238E27FC236}">
                <a16:creationId xmlns:a16="http://schemas.microsoft.com/office/drawing/2014/main" id="{37E878FE-B940-4DDF-94F5-DC502C6801F3}"/>
              </a:ext>
            </a:extLst>
          </p:cNvPr>
          <p:cNvSpPr txBox="1"/>
          <p:nvPr/>
        </p:nvSpPr>
        <p:spPr>
          <a:xfrm>
            <a:off x="349720" y="3316770"/>
            <a:ext cx="7024039" cy="307777"/>
          </a:xfrm>
          <a:prstGeom prst="rect">
            <a:avLst/>
          </a:prstGeom>
          <a:noFill/>
        </p:spPr>
        <p:txBody>
          <a:bodyPr wrap="none" rtlCol="0">
            <a:spAutoFit/>
          </a:bodyPr>
          <a:lstStyle/>
          <a:p>
            <a:r>
              <a:rPr lang="en-US" altLang="zh-CN" sz="1400" dirty="0"/>
              <a:t>2. NRM and SEALDD solve different issue and provide totally different service to VAL. </a:t>
            </a:r>
            <a:endParaRPr lang="zh-CN" altLang="en-US" sz="1400" dirty="0"/>
          </a:p>
        </p:txBody>
      </p:sp>
      <p:pic>
        <p:nvPicPr>
          <p:cNvPr id="37" name="图片 36">
            <a:extLst>
              <a:ext uri="{FF2B5EF4-FFF2-40B4-BE49-F238E27FC236}">
                <a16:creationId xmlns:a16="http://schemas.microsoft.com/office/drawing/2014/main" id="{16E6C782-ACA1-44DE-8CCF-A9B937547CAA}"/>
              </a:ext>
            </a:extLst>
          </p:cNvPr>
          <p:cNvPicPr>
            <a:picLocks noChangeAspect="1"/>
          </p:cNvPicPr>
          <p:nvPr/>
        </p:nvPicPr>
        <p:blipFill>
          <a:blip r:embed="rId2"/>
          <a:stretch>
            <a:fillRect/>
          </a:stretch>
        </p:blipFill>
        <p:spPr>
          <a:xfrm>
            <a:off x="9366551" y="3362726"/>
            <a:ext cx="2536634" cy="1047740"/>
          </a:xfrm>
          <a:prstGeom prst="rect">
            <a:avLst/>
          </a:prstGeom>
        </p:spPr>
      </p:pic>
      <p:pic>
        <p:nvPicPr>
          <p:cNvPr id="40" name="图片 39">
            <a:extLst>
              <a:ext uri="{FF2B5EF4-FFF2-40B4-BE49-F238E27FC236}">
                <a16:creationId xmlns:a16="http://schemas.microsoft.com/office/drawing/2014/main" id="{264392C1-8BE5-4E34-B4BD-E2B154A1F516}"/>
              </a:ext>
            </a:extLst>
          </p:cNvPr>
          <p:cNvPicPr>
            <a:picLocks noChangeAspect="1"/>
          </p:cNvPicPr>
          <p:nvPr/>
        </p:nvPicPr>
        <p:blipFill>
          <a:blip r:embed="rId3"/>
          <a:stretch>
            <a:fillRect/>
          </a:stretch>
        </p:blipFill>
        <p:spPr>
          <a:xfrm>
            <a:off x="9236346" y="4892651"/>
            <a:ext cx="2882662" cy="1023345"/>
          </a:xfrm>
          <a:prstGeom prst="rect">
            <a:avLst/>
          </a:prstGeom>
        </p:spPr>
      </p:pic>
      <p:sp>
        <p:nvSpPr>
          <p:cNvPr id="42" name="文本框 41">
            <a:extLst>
              <a:ext uri="{FF2B5EF4-FFF2-40B4-BE49-F238E27FC236}">
                <a16:creationId xmlns:a16="http://schemas.microsoft.com/office/drawing/2014/main" id="{7DAFF74B-0563-4744-B8C0-D7C592DBED08}"/>
              </a:ext>
            </a:extLst>
          </p:cNvPr>
          <p:cNvSpPr txBox="1"/>
          <p:nvPr/>
        </p:nvSpPr>
        <p:spPr>
          <a:xfrm>
            <a:off x="10194002" y="4818813"/>
            <a:ext cx="788999" cy="261610"/>
          </a:xfrm>
          <a:prstGeom prst="rect">
            <a:avLst/>
          </a:prstGeom>
          <a:noFill/>
        </p:spPr>
        <p:txBody>
          <a:bodyPr wrap="none" rtlCol="0">
            <a:spAutoFit/>
          </a:bodyPr>
          <a:lstStyle/>
          <a:p>
            <a:r>
              <a:rPr lang="en-US" altLang="zh-CN" sz="1100" dirty="0"/>
              <a:t>examples</a:t>
            </a:r>
          </a:p>
        </p:txBody>
      </p:sp>
      <p:sp>
        <p:nvSpPr>
          <p:cNvPr id="41" name="文本框 40">
            <a:extLst>
              <a:ext uri="{FF2B5EF4-FFF2-40B4-BE49-F238E27FC236}">
                <a16:creationId xmlns:a16="http://schemas.microsoft.com/office/drawing/2014/main" id="{42C6E2C2-99B5-4074-A5AF-917E55D438F7}"/>
              </a:ext>
            </a:extLst>
          </p:cNvPr>
          <p:cNvSpPr txBox="1"/>
          <p:nvPr/>
        </p:nvSpPr>
        <p:spPr>
          <a:xfrm>
            <a:off x="9841653" y="2999013"/>
            <a:ext cx="1249125" cy="369332"/>
          </a:xfrm>
          <a:prstGeom prst="rect">
            <a:avLst/>
          </a:prstGeom>
          <a:noFill/>
        </p:spPr>
        <p:txBody>
          <a:bodyPr wrap="none" rtlCol="0">
            <a:spAutoFit/>
          </a:bodyPr>
          <a:lstStyle/>
          <a:p>
            <a:r>
              <a:rPr lang="en-US" altLang="zh-CN" dirty="0"/>
              <a:t>NRM APIs</a:t>
            </a:r>
            <a:endParaRPr lang="zh-CN" altLang="en-US" dirty="0"/>
          </a:p>
        </p:txBody>
      </p:sp>
      <p:sp>
        <p:nvSpPr>
          <p:cNvPr id="44" name="文本框 43">
            <a:extLst>
              <a:ext uri="{FF2B5EF4-FFF2-40B4-BE49-F238E27FC236}">
                <a16:creationId xmlns:a16="http://schemas.microsoft.com/office/drawing/2014/main" id="{B1F4580D-3A92-481D-A0FC-0E503C4022A4}"/>
              </a:ext>
            </a:extLst>
          </p:cNvPr>
          <p:cNvSpPr txBox="1"/>
          <p:nvPr/>
        </p:nvSpPr>
        <p:spPr>
          <a:xfrm>
            <a:off x="9593223" y="4542256"/>
            <a:ext cx="1710789" cy="369332"/>
          </a:xfrm>
          <a:prstGeom prst="rect">
            <a:avLst/>
          </a:prstGeom>
          <a:noFill/>
        </p:spPr>
        <p:txBody>
          <a:bodyPr wrap="none" rtlCol="0">
            <a:spAutoFit/>
          </a:bodyPr>
          <a:lstStyle/>
          <a:p>
            <a:r>
              <a:rPr lang="en-US" altLang="zh-CN" dirty="0"/>
              <a:t>SEALDD APIs</a:t>
            </a:r>
            <a:endParaRPr lang="zh-CN" altLang="en-US" dirty="0"/>
          </a:p>
        </p:txBody>
      </p:sp>
      <p:sp>
        <p:nvSpPr>
          <p:cNvPr id="45" name="文本框 44">
            <a:extLst>
              <a:ext uri="{FF2B5EF4-FFF2-40B4-BE49-F238E27FC236}">
                <a16:creationId xmlns:a16="http://schemas.microsoft.com/office/drawing/2014/main" id="{605DF326-D9C0-4ADF-B4FA-14A5F6CAAB40}"/>
              </a:ext>
            </a:extLst>
          </p:cNvPr>
          <p:cNvSpPr txBox="1"/>
          <p:nvPr/>
        </p:nvSpPr>
        <p:spPr>
          <a:xfrm>
            <a:off x="689167" y="3551910"/>
            <a:ext cx="5146954" cy="954107"/>
          </a:xfrm>
          <a:prstGeom prst="rect">
            <a:avLst/>
          </a:prstGeom>
          <a:noFill/>
        </p:spPr>
        <p:txBody>
          <a:bodyPr wrap="square" rtlCol="0">
            <a:spAutoFit/>
          </a:bodyPr>
          <a:lstStyle/>
          <a:p>
            <a:pPr marL="285750" indent="-285750">
              <a:buFont typeface="Arial" panose="020B0604020202020204" pitchFamily="34" charset="0"/>
              <a:buChar char="•"/>
            </a:pPr>
            <a:r>
              <a:rPr lang="en-US" altLang="zh-CN" sz="1400" dirty="0"/>
              <a:t>NRM is aimed at transforming/aggregating the NB APIs to create the new service APIs.</a:t>
            </a:r>
          </a:p>
          <a:p>
            <a:pPr marL="285750" indent="-285750">
              <a:buFont typeface="Arial" panose="020B0604020202020204" pitchFamily="34" charset="0"/>
              <a:buChar char="•"/>
            </a:pPr>
            <a:r>
              <a:rPr lang="en-US" altLang="zh-CN" sz="1400" dirty="0"/>
              <a:t>SEALDD is designed to create E2E pipe to deliver the application traffic. </a:t>
            </a:r>
            <a:endParaRPr lang="zh-CN" altLang="en-US" sz="1400" dirty="0"/>
          </a:p>
        </p:txBody>
      </p:sp>
      <p:sp>
        <p:nvSpPr>
          <p:cNvPr id="46" name="文本框 45">
            <a:extLst>
              <a:ext uri="{FF2B5EF4-FFF2-40B4-BE49-F238E27FC236}">
                <a16:creationId xmlns:a16="http://schemas.microsoft.com/office/drawing/2014/main" id="{A549035E-739D-4C0F-B4E6-DEF0B12E171E}"/>
              </a:ext>
            </a:extLst>
          </p:cNvPr>
          <p:cNvSpPr txBox="1"/>
          <p:nvPr/>
        </p:nvSpPr>
        <p:spPr>
          <a:xfrm>
            <a:off x="399261" y="4537309"/>
            <a:ext cx="5949693" cy="738664"/>
          </a:xfrm>
          <a:prstGeom prst="rect">
            <a:avLst/>
          </a:prstGeom>
          <a:noFill/>
        </p:spPr>
        <p:txBody>
          <a:bodyPr wrap="square" rtlCol="0">
            <a:spAutoFit/>
          </a:bodyPr>
          <a:lstStyle/>
          <a:p>
            <a:r>
              <a:rPr lang="en-US" altLang="zh-CN" sz="1400" dirty="0"/>
              <a:t>3. The network northbound service APIs can be used by any AFs, NRM, SEALDD, EES, LMS to create their specific service APIs towards the VAL. NRM </a:t>
            </a:r>
            <a:r>
              <a:rPr lang="en-US" altLang="zh-CN" sz="1400" b="1" dirty="0">
                <a:solidFill>
                  <a:srgbClr val="C00000"/>
                </a:solidFill>
              </a:rPr>
              <a:t>SHALL NOT </a:t>
            </a:r>
            <a:r>
              <a:rPr lang="en-US" altLang="zh-CN" sz="1400" dirty="0">
                <a:solidFill>
                  <a:srgbClr val="C00000"/>
                </a:solidFill>
              </a:rPr>
              <a:t>be a “gate” </a:t>
            </a:r>
            <a:r>
              <a:rPr lang="en-US" altLang="zh-CN" sz="1400" dirty="0"/>
              <a:t>to PCF or other network NB APIs.</a:t>
            </a:r>
            <a:endParaRPr lang="zh-CN" altLang="en-US" sz="1400" dirty="0"/>
          </a:p>
        </p:txBody>
      </p:sp>
      <p:sp>
        <p:nvSpPr>
          <p:cNvPr id="43" name="矩形: 圆角 42">
            <a:extLst>
              <a:ext uri="{FF2B5EF4-FFF2-40B4-BE49-F238E27FC236}">
                <a16:creationId xmlns:a16="http://schemas.microsoft.com/office/drawing/2014/main" id="{D74FCCC6-F0B3-420D-9FAE-80F6411E4F1A}"/>
              </a:ext>
            </a:extLst>
          </p:cNvPr>
          <p:cNvSpPr/>
          <p:nvPr/>
        </p:nvSpPr>
        <p:spPr>
          <a:xfrm>
            <a:off x="6390303" y="3624547"/>
            <a:ext cx="245447" cy="56829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4530E6F4-A04B-4B89-9848-EF0FEDFF2839}"/>
              </a:ext>
            </a:extLst>
          </p:cNvPr>
          <p:cNvSpPr txBox="1"/>
          <p:nvPr/>
        </p:nvSpPr>
        <p:spPr>
          <a:xfrm>
            <a:off x="6314093" y="3859715"/>
            <a:ext cx="397866" cy="276999"/>
          </a:xfrm>
          <a:prstGeom prst="rect">
            <a:avLst/>
          </a:prstGeom>
          <a:noFill/>
        </p:spPr>
        <p:txBody>
          <a:bodyPr wrap="none" rtlCol="0">
            <a:spAutoFit/>
          </a:bodyPr>
          <a:lstStyle/>
          <a:p>
            <a:r>
              <a:rPr lang="en-US" altLang="zh-CN" sz="1200" dirty="0"/>
              <a:t>UE</a:t>
            </a:r>
          </a:p>
        </p:txBody>
      </p:sp>
      <p:sp>
        <p:nvSpPr>
          <p:cNvPr id="49" name="矩形: 圆角 48">
            <a:extLst>
              <a:ext uri="{FF2B5EF4-FFF2-40B4-BE49-F238E27FC236}">
                <a16:creationId xmlns:a16="http://schemas.microsoft.com/office/drawing/2014/main" id="{F451DAE6-CD92-4F63-8988-680D537FA68B}"/>
              </a:ext>
            </a:extLst>
          </p:cNvPr>
          <p:cNvSpPr/>
          <p:nvPr/>
        </p:nvSpPr>
        <p:spPr>
          <a:xfrm>
            <a:off x="6914353" y="3496078"/>
            <a:ext cx="748497" cy="69132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170C40FC-A45C-46A3-B083-241A0B743B64}"/>
              </a:ext>
            </a:extLst>
          </p:cNvPr>
          <p:cNvSpPr txBox="1"/>
          <p:nvPr/>
        </p:nvSpPr>
        <p:spPr>
          <a:xfrm>
            <a:off x="6920908" y="3701793"/>
            <a:ext cx="743276" cy="461665"/>
          </a:xfrm>
          <a:prstGeom prst="rect">
            <a:avLst/>
          </a:prstGeom>
          <a:noFill/>
        </p:spPr>
        <p:txBody>
          <a:bodyPr wrap="square" rtlCol="0">
            <a:spAutoFit/>
          </a:bodyPr>
          <a:lstStyle/>
          <a:p>
            <a:r>
              <a:rPr lang="en-US" altLang="zh-CN" sz="1200" dirty="0"/>
              <a:t>3GPP network</a:t>
            </a:r>
          </a:p>
        </p:txBody>
      </p:sp>
      <p:sp>
        <p:nvSpPr>
          <p:cNvPr id="51" name="矩形: 圆角 50">
            <a:extLst>
              <a:ext uri="{FF2B5EF4-FFF2-40B4-BE49-F238E27FC236}">
                <a16:creationId xmlns:a16="http://schemas.microsoft.com/office/drawing/2014/main" id="{09EA56C4-B821-4071-ABBF-D9FD05E2C2CA}"/>
              </a:ext>
            </a:extLst>
          </p:cNvPr>
          <p:cNvSpPr/>
          <p:nvPr/>
        </p:nvSpPr>
        <p:spPr>
          <a:xfrm>
            <a:off x="7920919" y="3445825"/>
            <a:ext cx="404293" cy="35744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30992955-ACEF-497E-8DC4-121492831689}"/>
              </a:ext>
            </a:extLst>
          </p:cNvPr>
          <p:cNvSpPr txBox="1"/>
          <p:nvPr/>
        </p:nvSpPr>
        <p:spPr>
          <a:xfrm>
            <a:off x="7844709" y="3470140"/>
            <a:ext cx="534121" cy="276999"/>
          </a:xfrm>
          <a:prstGeom prst="rect">
            <a:avLst/>
          </a:prstGeom>
          <a:noFill/>
        </p:spPr>
        <p:txBody>
          <a:bodyPr wrap="none" rtlCol="0">
            <a:spAutoFit/>
          </a:bodyPr>
          <a:lstStyle/>
          <a:p>
            <a:r>
              <a:rPr lang="en-US" altLang="zh-CN" sz="1200" dirty="0"/>
              <a:t>NRM</a:t>
            </a:r>
          </a:p>
        </p:txBody>
      </p:sp>
      <p:sp>
        <p:nvSpPr>
          <p:cNvPr id="53" name="矩形: 圆角 52">
            <a:extLst>
              <a:ext uri="{FF2B5EF4-FFF2-40B4-BE49-F238E27FC236}">
                <a16:creationId xmlns:a16="http://schemas.microsoft.com/office/drawing/2014/main" id="{7A9A090D-63F8-4DD0-8855-11CB727F311A}"/>
              </a:ext>
            </a:extLst>
          </p:cNvPr>
          <p:cNvSpPr/>
          <p:nvPr/>
        </p:nvSpPr>
        <p:spPr>
          <a:xfrm>
            <a:off x="8477846" y="3429699"/>
            <a:ext cx="404293" cy="7753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171CBD4F-C38A-49CD-8D2E-BA7D032CC72D}"/>
              </a:ext>
            </a:extLst>
          </p:cNvPr>
          <p:cNvSpPr txBox="1"/>
          <p:nvPr/>
        </p:nvSpPr>
        <p:spPr>
          <a:xfrm>
            <a:off x="8425579" y="3536549"/>
            <a:ext cx="663362" cy="461665"/>
          </a:xfrm>
          <a:prstGeom prst="rect">
            <a:avLst/>
          </a:prstGeom>
          <a:noFill/>
        </p:spPr>
        <p:txBody>
          <a:bodyPr wrap="square" rtlCol="0">
            <a:spAutoFit/>
          </a:bodyPr>
          <a:lstStyle/>
          <a:p>
            <a:r>
              <a:rPr lang="en-US" altLang="zh-CN" sz="1200" dirty="0"/>
              <a:t>VAL server</a:t>
            </a:r>
          </a:p>
        </p:txBody>
      </p:sp>
      <p:sp>
        <p:nvSpPr>
          <p:cNvPr id="55" name="任意多边形: 形状 54">
            <a:extLst>
              <a:ext uri="{FF2B5EF4-FFF2-40B4-BE49-F238E27FC236}">
                <a16:creationId xmlns:a16="http://schemas.microsoft.com/office/drawing/2014/main" id="{183ACFA1-2155-474E-8E53-CA9DAE77139F}"/>
              </a:ext>
            </a:extLst>
          </p:cNvPr>
          <p:cNvSpPr/>
          <p:nvPr/>
        </p:nvSpPr>
        <p:spPr>
          <a:xfrm>
            <a:off x="6642696" y="4075644"/>
            <a:ext cx="1835150" cy="44897"/>
          </a:xfrm>
          <a:custGeom>
            <a:avLst/>
            <a:gdLst>
              <a:gd name="connsiteX0" fmla="*/ 1835150 w 1835150"/>
              <a:gd name="connsiteY0" fmla="*/ 25847 h 44897"/>
              <a:gd name="connsiteX1" fmla="*/ 1143000 w 1835150"/>
              <a:gd name="connsiteY1" fmla="*/ 447 h 44897"/>
              <a:gd name="connsiteX2" fmla="*/ 0 w 1835150"/>
              <a:gd name="connsiteY2" fmla="*/ 44897 h 44897"/>
            </a:gdLst>
            <a:ahLst/>
            <a:cxnLst>
              <a:cxn ang="0">
                <a:pos x="connsiteX0" y="connsiteY0"/>
              </a:cxn>
              <a:cxn ang="0">
                <a:pos x="connsiteX1" y="connsiteY1"/>
              </a:cxn>
              <a:cxn ang="0">
                <a:pos x="connsiteX2" y="connsiteY2"/>
              </a:cxn>
            </a:cxnLst>
            <a:rect l="l" t="t" r="r" b="b"/>
            <a:pathLst>
              <a:path w="1835150" h="44897">
                <a:moveTo>
                  <a:pt x="1835150" y="25847"/>
                </a:moveTo>
                <a:cubicBezTo>
                  <a:pt x="1642004" y="11559"/>
                  <a:pt x="1448858" y="-2728"/>
                  <a:pt x="1143000" y="447"/>
                </a:cubicBezTo>
                <a:cubicBezTo>
                  <a:pt x="837142" y="3622"/>
                  <a:pt x="418571" y="24259"/>
                  <a:pt x="0" y="44897"/>
                </a:cubicBezTo>
              </a:path>
            </a:pathLst>
          </a:custGeom>
          <a:noFill/>
          <a:ln w="28575">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a:extLst>
              <a:ext uri="{FF2B5EF4-FFF2-40B4-BE49-F238E27FC236}">
                <a16:creationId xmlns:a16="http://schemas.microsoft.com/office/drawing/2014/main" id="{C98BA665-563A-4B66-A0A3-A87900931C2D}"/>
              </a:ext>
            </a:extLst>
          </p:cNvPr>
          <p:cNvSpPr/>
          <p:nvPr/>
        </p:nvSpPr>
        <p:spPr>
          <a:xfrm>
            <a:off x="6616700" y="3630930"/>
            <a:ext cx="1286122" cy="45719"/>
          </a:xfrm>
          <a:custGeom>
            <a:avLst/>
            <a:gdLst>
              <a:gd name="connsiteX0" fmla="*/ 1295400 w 1295400"/>
              <a:gd name="connsiteY0" fmla="*/ 0 h 133350"/>
              <a:gd name="connsiteX1" fmla="*/ 0 w 1295400"/>
              <a:gd name="connsiteY1" fmla="*/ 133350 h 133350"/>
            </a:gdLst>
            <a:ahLst/>
            <a:cxnLst>
              <a:cxn ang="0">
                <a:pos x="connsiteX0" y="connsiteY0"/>
              </a:cxn>
              <a:cxn ang="0">
                <a:pos x="connsiteX1" y="connsiteY1"/>
              </a:cxn>
            </a:cxnLst>
            <a:rect l="l" t="t" r="r" b="b"/>
            <a:pathLst>
              <a:path w="1295400" h="133350">
                <a:moveTo>
                  <a:pt x="1295400" y="0"/>
                </a:moveTo>
                <a:lnTo>
                  <a:pt x="0" y="13335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任意多边形: 形状 56">
            <a:extLst>
              <a:ext uri="{FF2B5EF4-FFF2-40B4-BE49-F238E27FC236}">
                <a16:creationId xmlns:a16="http://schemas.microsoft.com/office/drawing/2014/main" id="{5C614202-6C30-4E0D-AE05-A094897B8275}"/>
              </a:ext>
            </a:extLst>
          </p:cNvPr>
          <p:cNvSpPr/>
          <p:nvPr/>
        </p:nvSpPr>
        <p:spPr>
          <a:xfrm>
            <a:off x="8331200" y="3587750"/>
            <a:ext cx="127000" cy="0"/>
          </a:xfrm>
          <a:custGeom>
            <a:avLst/>
            <a:gdLst>
              <a:gd name="connsiteX0" fmla="*/ 127000 w 127000"/>
              <a:gd name="connsiteY0" fmla="*/ 0 h 0"/>
              <a:gd name="connsiteX1" fmla="*/ 0 w 127000"/>
              <a:gd name="connsiteY1" fmla="*/ 0 h 0"/>
              <a:gd name="connsiteX2" fmla="*/ 0 w 127000"/>
              <a:gd name="connsiteY2" fmla="*/ 0 h 0"/>
            </a:gdLst>
            <a:ahLst/>
            <a:cxnLst>
              <a:cxn ang="0">
                <a:pos x="connsiteX0" y="connsiteY0"/>
              </a:cxn>
              <a:cxn ang="0">
                <a:pos x="connsiteX1" y="connsiteY1"/>
              </a:cxn>
              <a:cxn ang="0">
                <a:pos x="connsiteX2" y="connsiteY2"/>
              </a:cxn>
            </a:cxnLst>
            <a:rect l="l" t="t" r="r" b="b"/>
            <a:pathLst>
              <a:path w="127000">
                <a:moveTo>
                  <a:pt x="127000" y="0"/>
                </a:moveTo>
                <a:lnTo>
                  <a:pt x="0" y="0"/>
                </a:lnTo>
                <a:lnTo>
                  <a:pt x="0"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连接符: 肘形 58">
            <a:extLst>
              <a:ext uri="{FF2B5EF4-FFF2-40B4-BE49-F238E27FC236}">
                <a16:creationId xmlns:a16="http://schemas.microsoft.com/office/drawing/2014/main" id="{E8313C2B-6DDE-4F48-BA79-F7FFC5E09D76}"/>
              </a:ext>
            </a:extLst>
          </p:cNvPr>
          <p:cNvCxnSpPr>
            <a:cxnSpLocks/>
            <a:stCxn id="51" idx="2"/>
            <a:endCxn id="49" idx="3"/>
          </p:cNvCxnSpPr>
          <p:nvPr/>
        </p:nvCxnSpPr>
        <p:spPr>
          <a:xfrm rot="5400000">
            <a:off x="7873722" y="3592397"/>
            <a:ext cx="38473" cy="460216"/>
          </a:xfrm>
          <a:prstGeom prst="bentConnector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67" name="矩形: 圆角 66">
            <a:extLst>
              <a:ext uri="{FF2B5EF4-FFF2-40B4-BE49-F238E27FC236}">
                <a16:creationId xmlns:a16="http://schemas.microsoft.com/office/drawing/2014/main" id="{0FD21448-4AD5-4359-9CF4-AD9B9A3F0AC3}"/>
              </a:ext>
            </a:extLst>
          </p:cNvPr>
          <p:cNvSpPr/>
          <p:nvPr/>
        </p:nvSpPr>
        <p:spPr>
          <a:xfrm>
            <a:off x="6371717" y="4490994"/>
            <a:ext cx="245447" cy="7055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 name="文本框 67">
            <a:extLst>
              <a:ext uri="{FF2B5EF4-FFF2-40B4-BE49-F238E27FC236}">
                <a16:creationId xmlns:a16="http://schemas.microsoft.com/office/drawing/2014/main" id="{050AF72F-D455-4094-ABA9-C90FF0D63F98}"/>
              </a:ext>
            </a:extLst>
          </p:cNvPr>
          <p:cNvSpPr txBox="1"/>
          <p:nvPr/>
        </p:nvSpPr>
        <p:spPr>
          <a:xfrm>
            <a:off x="6295507" y="4863440"/>
            <a:ext cx="397866" cy="276999"/>
          </a:xfrm>
          <a:prstGeom prst="rect">
            <a:avLst/>
          </a:prstGeom>
          <a:noFill/>
        </p:spPr>
        <p:txBody>
          <a:bodyPr wrap="none" rtlCol="0">
            <a:spAutoFit/>
          </a:bodyPr>
          <a:lstStyle/>
          <a:p>
            <a:r>
              <a:rPr lang="en-US" altLang="zh-CN" sz="1200" dirty="0"/>
              <a:t>UE</a:t>
            </a:r>
          </a:p>
        </p:txBody>
      </p:sp>
      <p:sp>
        <p:nvSpPr>
          <p:cNvPr id="69" name="矩形: 圆角 68">
            <a:extLst>
              <a:ext uri="{FF2B5EF4-FFF2-40B4-BE49-F238E27FC236}">
                <a16:creationId xmlns:a16="http://schemas.microsoft.com/office/drawing/2014/main" id="{E357AFE6-8ABC-4F73-83B7-95CA4A10297F}"/>
              </a:ext>
            </a:extLst>
          </p:cNvPr>
          <p:cNvSpPr/>
          <p:nvPr/>
        </p:nvSpPr>
        <p:spPr>
          <a:xfrm>
            <a:off x="6895767" y="4537309"/>
            <a:ext cx="597233" cy="6538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 name="矩形: 圆角 70">
            <a:extLst>
              <a:ext uri="{FF2B5EF4-FFF2-40B4-BE49-F238E27FC236}">
                <a16:creationId xmlns:a16="http://schemas.microsoft.com/office/drawing/2014/main" id="{1149FC0C-0C0B-482E-A71C-BFCCB84BFD2A}"/>
              </a:ext>
            </a:extLst>
          </p:cNvPr>
          <p:cNvSpPr/>
          <p:nvPr/>
        </p:nvSpPr>
        <p:spPr>
          <a:xfrm>
            <a:off x="7762594" y="4448024"/>
            <a:ext cx="404293" cy="74157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DFA34176-24C9-4F6E-B499-B56C98BA4F35}"/>
              </a:ext>
            </a:extLst>
          </p:cNvPr>
          <p:cNvSpPr txBox="1"/>
          <p:nvPr/>
        </p:nvSpPr>
        <p:spPr>
          <a:xfrm>
            <a:off x="7687604" y="4558103"/>
            <a:ext cx="593820" cy="553998"/>
          </a:xfrm>
          <a:prstGeom prst="rect">
            <a:avLst/>
          </a:prstGeom>
          <a:noFill/>
        </p:spPr>
        <p:txBody>
          <a:bodyPr wrap="square" rtlCol="0">
            <a:spAutoFit/>
          </a:bodyPr>
          <a:lstStyle/>
          <a:p>
            <a:r>
              <a:rPr lang="en-US" altLang="zh-CN" sz="1000" dirty="0"/>
              <a:t>SEALDD</a:t>
            </a:r>
          </a:p>
          <a:p>
            <a:r>
              <a:rPr lang="en-US" altLang="zh-CN" sz="1000" dirty="0"/>
              <a:t>server</a:t>
            </a:r>
          </a:p>
        </p:txBody>
      </p:sp>
      <p:sp>
        <p:nvSpPr>
          <p:cNvPr id="73" name="矩形: 圆角 72">
            <a:extLst>
              <a:ext uri="{FF2B5EF4-FFF2-40B4-BE49-F238E27FC236}">
                <a16:creationId xmlns:a16="http://schemas.microsoft.com/office/drawing/2014/main" id="{750D74B1-54E4-4D23-A9D3-C2DC7F7D869D}"/>
              </a:ext>
            </a:extLst>
          </p:cNvPr>
          <p:cNvSpPr/>
          <p:nvPr/>
        </p:nvSpPr>
        <p:spPr>
          <a:xfrm>
            <a:off x="8459260" y="4433424"/>
            <a:ext cx="404293" cy="7753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id="{7865AC6D-56D6-46F8-9B0B-965CD1EECBB9}"/>
              </a:ext>
            </a:extLst>
          </p:cNvPr>
          <p:cNvSpPr/>
          <p:nvPr/>
        </p:nvSpPr>
        <p:spPr>
          <a:xfrm>
            <a:off x="6624110" y="5079369"/>
            <a:ext cx="1835150" cy="44897"/>
          </a:xfrm>
          <a:custGeom>
            <a:avLst/>
            <a:gdLst>
              <a:gd name="connsiteX0" fmla="*/ 1835150 w 1835150"/>
              <a:gd name="connsiteY0" fmla="*/ 25847 h 44897"/>
              <a:gd name="connsiteX1" fmla="*/ 1143000 w 1835150"/>
              <a:gd name="connsiteY1" fmla="*/ 447 h 44897"/>
              <a:gd name="connsiteX2" fmla="*/ 0 w 1835150"/>
              <a:gd name="connsiteY2" fmla="*/ 44897 h 44897"/>
            </a:gdLst>
            <a:ahLst/>
            <a:cxnLst>
              <a:cxn ang="0">
                <a:pos x="connsiteX0" y="connsiteY0"/>
              </a:cxn>
              <a:cxn ang="0">
                <a:pos x="connsiteX1" y="connsiteY1"/>
              </a:cxn>
              <a:cxn ang="0">
                <a:pos x="connsiteX2" y="connsiteY2"/>
              </a:cxn>
            </a:cxnLst>
            <a:rect l="l" t="t" r="r" b="b"/>
            <a:pathLst>
              <a:path w="1835150" h="44897">
                <a:moveTo>
                  <a:pt x="1835150" y="25847"/>
                </a:moveTo>
                <a:cubicBezTo>
                  <a:pt x="1642004" y="11559"/>
                  <a:pt x="1448858" y="-2728"/>
                  <a:pt x="1143000" y="447"/>
                </a:cubicBezTo>
                <a:cubicBezTo>
                  <a:pt x="837142" y="3622"/>
                  <a:pt x="418571" y="24259"/>
                  <a:pt x="0" y="44897"/>
                </a:cubicBezTo>
              </a:path>
            </a:pathLst>
          </a:custGeom>
          <a:noFill/>
          <a:ln w="28575">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a:extLst>
              <a:ext uri="{FF2B5EF4-FFF2-40B4-BE49-F238E27FC236}">
                <a16:creationId xmlns:a16="http://schemas.microsoft.com/office/drawing/2014/main" id="{5BE72656-0682-4FB6-B99C-8AF81F47595C}"/>
              </a:ext>
            </a:extLst>
          </p:cNvPr>
          <p:cNvSpPr/>
          <p:nvPr/>
        </p:nvSpPr>
        <p:spPr>
          <a:xfrm>
            <a:off x="6598114" y="4634655"/>
            <a:ext cx="1164480" cy="45719"/>
          </a:xfrm>
          <a:custGeom>
            <a:avLst/>
            <a:gdLst>
              <a:gd name="connsiteX0" fmla="*/ 1295400 w 1295400"/>
              <a:gd name="connsiteY0" fmla="*/ 0 h 133350"/>
              <a:gd name="connsiteX1" fmla="*/ 0 w 1295400"/>
              <a:gd name="connsiteY1" fmla="*/ 133350 h 133350"/>
            </a:gdLst>
            <a:ahLst/>
            <a:cxnLst>
              <a:cxn ang="0">
                <a:pos x="connsiteX0" y="connsiteY0"/>
              </a:cxn>
              <a:cxn ang="0">
                <a:pos x="connsiteX1" y="connsiteY1"/>
              </a:cxn>
            </a:cxnLst>
            <a:rect l="l" t="t" r="r" b="b"/>
            <a:pathLst>
              <a:path w="1295400" h="133350">
                <a:moveTo>
                  <a:pt x="1295400" y="0"/>
                </a:moveTo>
                <a:lnTo>
                  <a:pt x="0" y="13335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任意多边形: 形状 75">
            <a:extLst>
              <a:ext uri="{FF2B5EF4-FFF2-40B4-BE49-F238E27FC236}">
                <a16:creationId xmlns:a16="http://schemas.microsoft.com/office/drawing/2014/main" id="{024A5BBF-53A1-4EE9-8D00-C21E9DF744B0}"/>
              </a:ext>
            </a:extLst>
          </p:cNvPr>
          <p:cNvSpPr/>
          <p:nvPr/>
        </p:nvSpPr>
        <p:spPr>
          <a:xfrm>
            <a:off x="8121572" y="4582887"/>
            <a:ext cx="319703" cy="45719"/>
          </a:xfrm>
          <a:custGeom>
            <a:avLst/>
            <a:gdLst>
              <a:gd name="connsiteX0" fmla="*/ 127000 w 127000"/>
              <a:gd name="connsiteY0" fmla="*/ 0 h 0"/>
              <a:gd name="connsiteX1" fmla="*/ 0 w 127000"/>
              <a:gd name="connsiteY1" fmla="*/ 0 h 0"/>
              <a:gd name="connsiteX2" fmla="*/ 0 w 127000"/>
              <a:gd name="connsiteY2" fmla="*/ 0 h 0"/>
            </a:gdLst>
            <a:ahLst/>
            <a:cxnLst>
              <a:cxn ang="0">
                <a:pos x="connsiteX0" y="connsiteY0"/>
              </a:cxn>
              <a:cxn ang="0">
                <a:pos x="connsiteX1" y="connsiteY1"/>
              </a:cxn>
              <a:cxn ang="0">
                <a:pos x="connsiteX2" y="connsiteY2"/>
              </a:cxn>
            </a:cxnLst>
            <a:rect l="l" t="t" r="r" b="b"/>
            <a:pathLst>
              <a:path w="127000">
                <a:moveTo>
                  <a:pt x="127000" y="0"/>
                </a:moveTo>
                <a:lnTo>
                  <a:pt x="0" y="0"/>
                </a:lnTo>
                <a:lnTo>
                  <a:pt x="0"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070651E4-93AA-4202-AD5B-462F1C8929BD}"/>
              </a:ext>
            </a:extLst>
          </p:cNvPr>
          <p:cNvSpPr txBox="1"/>
          <p:nvPr/>
        </p:nvSpPr>
        <p:spPr>
          <a:xfrm>
            <a:off x="6864311" y="4678774"/>
            <a:ext cx="743276" cy="461665"/>
          </a:xfrm>
          <a:prstGeom prst="rect">
            <a:avLst/>
          </a:prstGeom>
          <a:noFill/>
        </p:spPr>
        <p:txBody>
          <a:bodyPr wrap="square" rtlCol="0">
            <a:spAutoFit/>
          </a:bodyPr>
          <a:lstStyle/>
          <a:p>
            <a:r>
              <a:rPr lang="en-US" altLang="zh-CN" sz="1200" dirty="0"/>
              <a:t>3GPP network</a:t>
            </a:r>
          </a:p>
        </p:txBody>
      </p:sp>
      <p:cxnSp>
        <p:nvCxnSpPr>
          <p:cNvPr id="7179" name="直接连接符 7178">
            <a:extLst>
              <a:ext uri="{FF2B5EF4-FFF2-40B4-BE49-F238E27FC236}">
                <a16:creationId xmlns:a16="http://schemas.microsoft.com/office/drawing/2014/main" id="{02EC4E05-0216-4BBB-875A-33C15CB33F16}"/>
              </a:ext>
            </a:extLst>
          </p:cNvPr>
          <p:cNvCxnSpPr>
            <a:cxnSpLocks/>
          </p:cNvCxnSpPr>
          <p:nvPr/>
        </p:nvCxnSpPr>
        <p:spPr>
          <a:xfrm flipV="1">
            <a:off x="7493000" y="4756151"/>
            <a:ext cx="269594" cy="10335"/>
          </a:xfrm>
          <a:prstGeom prst="lin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91" name="文本框 90">
            <a:extLst>
              <a:ext uri="{FF2B5EF4-FFF2-40B4-BE49-F238E27FC236}">
                <a16:creationId xmlns:a16="http://schemas.microsoft.com/office/drawing/2014/main" id="{9B4188F2-4642-4940-87DD-B0738926C5DA}"/>
              </a:ext>
            </a:extLst>
          </p:cNvPr>
          <p:cNvSpPr txBox="1"/>
          <p:nvPr/>
        </p:nvSpPr>
        <p:spPr>
          <a:xfrm>
            <a:off x="8433872" y="4571304"/>
            <a:ext cx="663362" cy="461665"/>
          </a:xfrm>
          <a:prstGeom prst="rect">
            <a:avLst/>
          </a:prstGeom>
          <a:noFill/>
        </p:spPr>
        <p:txBody>
          <a:bodyPr wrap="square" rtlCol="0">
            <a:spAutoFit/>
          </a:bodyPr>
          <a:lstStyle/>
          <a:p>
            <a:r>
              <a:rPr lang="en-US" altLang="zh-CN" sz="1200" dirty="0"/>
              <a:t>VAL server</a:t>
            </a:r>
          </a:p>
        </p:txBody>
      </p:sp>
      <p:sp>
        <p:nvSpPr>
          <p:cNvPr id="92" name="文本框 91">
            <a:extLst>
              <a:ext uri="{FF2B5EF4-FFF2-40B4-BE49-F238E27FC236}">
                <a16:creationId xmlns:a16="http://schemas.microsoft.com/office/drawing/2014/main" id="{E2BC77FD-BCF8-4680-A450-E4C658A60DD7}"/>
              </a:ext>
            </a:extLst>
          </p:cNvPr>
          <p:cNvSpPr txBox="1"/>
          <p:nvPr/>
        </p:nvSpPr>
        <p:spPr>
          <a:xfrm>
            <a:off x="422024" y="5306327"/>
            <a:ext cx="5949693" cy="954107"/>
          </a:xfrm>
          <a:prstGeom prst="rect">
            <a:avLst/>
          </a:prstGeom>
          <a:noFill/>
        </p:spPr>
        <p:txBody>
          <a:bodyPr wrap="square" rtlCol="0">
            <a:spAutoFit/>
          </a:bodyPr>
          <a:lstStyle/>
          <a:p>
            <a:r>
              <a:rPr lang="en-US" altLang="zh-CN" sz="1400" dirty="0"/>
              <a:t>3. Regarding the NRM client – NRM server and SEALDD client and SEALDD server interactions. How they are defined rely on the NRM service API and the SEALDD service API, and should be independent with each other.</a:t>
            </a:r>
            <a:endParaRPr lang="zh-CN" altLang="en-US" sz="14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zh-CN" dirty="0"/>
              <a:t>Similar practice in MCX</a:t>
            </a:r>
          </a:p>
        </p:txBody>
      </p:sp>
      <p:pic>
        <p:nvPicPr>
          <p:cNvPr id="3" name="图片 2">
            <a:extLst>
              <a:ext uri="{FF2B5EF4-FFF2-40B4-BE49-F238E27FC236}">
                <a16:creationId xmlns:a16="http://schemas.microsoft.com/office/drawing/2014/main" id="{425FF4B6-2F21-45EF-A0C8-03E18C0DB487}"/>
              </a:ext>
            </a:extLst>
          </p:cNvPr>
          <p:cNvPicPr>
            <a:picLocks noChangeAspect="1"/>
          </p:cNvPicPr>
          <p:nvPr/>
        </p:nvPicPr>
        <p:blipFill>
          <a:blip r:embed="rId3"/>
          <a:stretch>
            <a:fillRect/>
          </a:stretch>
        </p:blipFill>
        <p:spPr>
          <a:xfrm>
            <a:off x="382045" y="1868056"/>
            <a:ext cx="4031206" cy="2774924"/>
          </a:xfrm>
          <a:prstGeom prst="rect">
            <a:avLst/>
          </a:prstGeom>
        </p:spPr>
      </p:pic>
      <p:sp>
        <p:nvSpPr>
          <p:cNvPr id="5" name="椭圆 4">
            <a:extLst>
              <a:ext uri="{FF2B5EF4-FFF2-40B4-BE49-F238E27FC236}">
                <a16:creationId xmlns:a16="http://schemas.microsoft.com/office/drawing/2014/main" id="{CC77BC1A-4074-47C1-8FFD-468B6B41094A}"/>
              </a:ext>
            </a:extLst>
          </p:cNvPr>
          <p:cNvSpPr/>
          <p:nvPr/>
        </p:nvSpPr>
        <p:spPr>
          <a:xfrm>
            <a:off x="1098550" y="4065523"/>
            <a:ext cx="2825750" cy="177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B5DE4D4-6D34-446C-80F3-35A592A9BD6D}"/>
              </a:ext>
            </a:extLst>
          </p:cNvPr>
          <p:cNvSpPr txBox="1"/>
          <p:nvPr/>
        </p:nvSpPr>
        <p:spPr>
          <a:xfrm>
            <a:off x="180540" y="4680951"/>
            <a:ext cx="3570208" cy="261610"/>
          </a:xfrm>
          <a:prstGeom prst="rect">
            <a:avLst/>
          </a:prstGeom>
          <a:noFill/>
        </p:spPr>
        <p:txBody>
          <a:bodyPr wrap="none" rtlCol="0">
            <a:spAutoFit/>
          </a:bodyPr>
          <a:lstStyle/>
          <a:p>
            <a:r>
              <a:rPr lang="en-US" altLang="zh-CN" sz="1100" dirty="0">
                <a:solidFill>
                  <a:srgbClr val="C00000"/>
                </a:solidFill>
              </a:rPr>
              <a:t>GC1 RP and GCS AS is defined by SA2 in TS 23.468.</a:t>
            </a:r>
          </a:p>
        </p:txBody>
      </p:sp>
      <p:sp>
        <p:nvSpPr>
          <p:cNvPr id="10" name="Rectangle 2">
            <a:extLst>
              <a:ext uri="{FF2B5EF4-FFF2-40B4-BE49-F238E27FC236}">
                <a16:creationId xmlns:a16="http://schemas.microsoft.com/office/drawing/2014/main" id="{B24D141A-6A87-4D66-9A97-DA6A829591DF}"/>
              </a:ext>
            </a:extLst>
          </p:cNvPr>
          <p:cNvSpPr>
            <a:spLocks noChangeArrowheads="1"/>
          </p:cNvSpPr>
          <p:nvPr/>
        </p:nvSpPr>
        <p:spPr bwMode="auto">
          <a:xfrm flipV="1">
            <a:off x="6216650" y="1356394"/>
            <a:ext cx="868698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2" name="对象 11">
            <a:extLst>
              <a:ext uri="{FF2B5EF4-FFF2-40B4-BE49-F238E27FC236}">
                <a16:creationId xmlns:a16="http://schemas.microsoft.com/office/drawing/2014/main" id="{3B89EF9D-70E0-4B57-B1A4-2953C48964D1}"/>
              </a:ext>
            </a:extLst>
          </p:cNvPr>
          <p:cNvGraphicFramePr>
            <a:graphicFrameLocks noChangeAspect="1"/>
          </p:cNvGraphicFramePr>
          <p:nvPr>
            <p:extLst>
              <p:ext uri="{D42A27DB-BD31-4B8C-83A1-F6EECF244321}">
                <p14:modId xmlns:p14="http://schemas.microsoft.com/office/powerpoint/2010/main" val="1348579803"/>
              </p:ext>
            </p:extLst>
          </p:nvPr>
        </p:nvGraphicFramePr>
        <p:xfrm>
          <a:off x="6767184" y="1713507"/>
          <a:ext cx="3651250" cy="2280335"/>
        </p:xfrm>
        <a:graphic>
          <a:graphicData uri="http://schemas.openxmlformats.org/presentationml/2006/ole">
            <mc:AlternateContent xmlns:mc="http://schemas.openxmlformats.org/markup-compatibility/2006">
              <mc:Choice xmlns:v="urn:schemas-microsoft-com:vml" Requires="v">
                <p:oleObj spid="_x0000_s1037" r:id="rId4" imgW="5121048" imgH="3191425" progId="Visio.Drawing.11">
                  <p:embed/>
                </p:oleObj>
              </mc:Choice>
              <mc:Fallback>
                <p:oleObj r:id="rId4" imgW="5121048" imgH="3191425"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7184" y="1713507"/>
                        <a:ext cx="3651250" cy="2280335"/>
                      </a:xfrm>
                      <a:prstGeom prst="rect">
                        <a:avLst/>
                      </a:prstGeom>
                      <a:noFill/>
                    </p:spPr>
                  </p:pic>
                </p:oleObj>
              </mc:Fallback>
            </mc:AlternateContent>
          </a:graphicData>
        </a:graphic>
      </p:graphicFrame>
      <p:sp>
        <p:nvSpPr>
          <p:cNvPr id="13" name="文本框 12">
            <a:extLst>
              <a:ext uri="{FF2B5EF4-FFF2-40B4-BE49-F238E27FC236}">
                <a16:creationId xmlns:a16="http://schemas.microsoft.com/office/drawing/2014/main" id="{0D757D76-9745-4DAA-874C-C45FDE5817CC}"/>
              </a:ext>
            </a:extLst>
          </p:cNvPr>
          <p:cNvSpPr txBox="1"/>
          <p:nvPr/>
        </p:nvSpPr>
        <p:spPr>
          <a:xfrm>
            <a:off x="4882107" y="1683390"/>
            <a:ext cx="1249060" cy="369332"/>
          </a:xfrm>
          <a:prstGeom prst="rect">
            <a:avLst/>
          </a:prstGeom>
          <a:noFill/>
        </p:spPr>
        <p:txBody>
          <a:bodyPr wrap="none" rtlCol="0">
            <a:spAutoFit/>
          </a:bodyPr>
          <a:lstStyle/>
          <a:p>
            <a:r>
              <a:rPr lang="en-US" altLang="zh-CN" dirty="0"/>
              <a:t>TS 23.379</a:t>
            </a:r>
            <a:endParaRPr lang="zh-CN" altLang="en-US" dirty="0"/>
          </a:p>
        </p:txBody>
      </p:sp>
      <p:sp>
        <p:nvSpPr>
          <p:cNvPr id="14" name="矩形 13">
            <a:extLst>
              <a:ext uri="{FF2B5EF4-FFF2-40B4-BE49-F238E27FC236}">
                <a16:creationId xmlns:a16="http://schemas.microsoft.com/office/drawing/2014/main" id="{CA9EC205-EA60-41DB-9391-FE714422CA12}"/>
              </a:ext>
            </a:extLst>
          </p:cNvPr>
          <p:cNvSpPr/>
          <p:nvPr/>
        </p:nvSpPr>
        <p:spPr>
          <a:xfrm>
            <a:off x="4998709" y="2145789"/>
            <a:ext cx="1621166" cy="707886"/>
          </a:xfrm>
          <a:prstGeom prst="rect">
            <a:avLst/>
          </a:prstGeom>
        </p:spPr>
        <p:txBody>
          <a:bodyPr wrap="square">
            <a:spAutoFit/>
          </a:bodyPr>
          <a:lstStyle/>
          <a:p>
            <a:r>
              <a:rPr lang="zh-CN" altLang="en-US" sz="1000" dirty="0"/>
              <a:t>“</a:t>
            </a:r>
            <a:r>
              <a:rPr lang="en-US" altLang="zh-CN" sz="1000" dirty="0"/>
              <a:t>The MCPTT server is an instantiation of a GCS AS in accordance with 3GPP TS 23.468 [9].</a:t>
            </a:r>
            <a:r>
              <a:rPr lang="zh-CN" altLang="en-US" sz="1000" dirty="0"/>
              <a:t>”</a:t>
            </a:r>
          </a:p>
        </p:txBody>
      </p:sp>
      <p:pic>
        <p:nvPicPr>
          <p:cNvPr id="15" name="图片 14">
            <a:extLst>
              <a:ext uri="{FF2B5EF4-FFF2-40B4-BE49-F238E27FC236}">
                <a16:creationId xmlns:a16="http://schemas.microsoft.com/office/drawing/2014/main" id="{431F8C26-31CF-4907-82EE-6153AFF5400A}"/>
              </a:ext>
            </a:extLst>
          </p:cNvPr>
          <p:cNvPicPr>
            <a:picLocks noChangeAspect="1"/>
          </p:cNvPicPr>
          <p:nvPr/>
        </p:nvPicPr>
        <p:blipFill>
          <a:blip r:embed="rId6"/>
          <a:stretch>
            <a:fillRect/>
          </a:stretch>
        </p:blipFill>
        <p:spPr>
          <a:xfrm>
            <a:off x="4855820" y="4349503"/>
            <a:ext cx="3253129" cy="1441697"/>
          </a:xfrm>
          <a:prstGeom prst="rect">
            <a:avLst/>
          </a:prstGeom>
        </p:spPr>
      </p:pic>
      <p:sp>
        <p:nvSpPr>
          <p:cNvPr id="19" name="矩形 18">
            <a:extLst>
              <a:ext uri="{FF2B5EF4-FFF2-40B4-BE49-F238E27FC236}">
                <a16:creationId xmlns:a16="http://schemas.microsoft.com/office/drawing/2014/main" id="{B9C3D2BE-8E12-4B94-9BB1-E9EDB8FD887B}"/>
              </a:ext>
            </a:extLst>
          </p:cNvPr>
          <p:cNvSpPr/>
          <p:nvPr/>
        </p:nvSpPr>
        <p:spPr>
          <a:xfrm>
            <a:off x="8681709" y="4129388"/>
            <a:ext cx="3128246" cy="577081"/>
          </a:xfrm>
          <a:prstGeom prst="rect">
            <a:avLst/>
          </a:prstGeom>
        </p:spPr>
        <p:txBody>
          <a:bodyPr wrap="square">
            <a:spAutoFit/>
          </a:bodyPr>
          <a:lstStyle/>
          <a:p>
            <a:r>
              <a:rPr lang="en-US" altLang="zh-CN" sz="1050" dirty="0"/>
              <a:t>7.5.2.2	Reference point MCPTT-1 (between the MCPTT client and the MCPTT server)</a:t>
            </a:r>
            <a:endParaRPr lang="zh-CN" altLang="en-US" sz="1050" dirty="0"/>
          </a:p>
        </p:txBody>
      </p:sp>
      <p:sp>
        <p:nvSpPr>
          <p:cNvPr id="65" name="矩形 64">
            <a:extLst>
              <a:ext uri="{FF2B5EF4-FFF2-40B4-BE49-F238E27FC236}">
                <a16:creationId xmlns:a16="http://schemas.microsoft.com/office/drawing/2014/main" id="{517F375D-4C18-4627-9D20-F1ACB430F462}"/>
              </a:ext>
            </a:extLst>
          </p:cNvPr>
          <p:cNvSpPr/>
          <p:nvPr/>
        </p:nvSpPr>
        <p:spPr>
          <a:xfrm>
            <a:off x="4807579" y="4030884"/>
            <a:ext cx="2818141" cy="253916"/>
          </a:xfrm>
          <a:prstGeom prst="rect">
            <a:avLst/>
          </a:prstGeom>
        </p:spPr>
        <p:txBody>
          <a:bodyPr wrap="square">
            <a:spAutoFit/>
          </a:bodyPr>
          <a:lstStyle/>
          <a:p>
            <a:r>
              <a:rPr lang="en-US" altLang="zh-CN" sz="1050" dirty="0"/>
              <a:t>7.4.2.3.2	MCPTT server</a:t>
            </a:r>
            <a:endParaRPr lang="zh-CN" altLang="en-US" sz="1050" dirty="0"/>
          </a:p>
        </p:txBody>
      </p:sp>
      <p:pic>
        <p:nvPicPr>
          <p:cNvPr id="22" name="图片 21">
            <a:extLst>
              <a:ext uri="{FF2B5EF4-FFF2-40B4-BE49-F238E27FC236}">
                <a16:creationId xmlns:a16="http://schemas.microsoft.com/office/drawing/2014/main" id="{F79C42B0-DE10-45AB-A945-819542033568}"/>
              </a:ext>
            </a:extLst>
          </p:cNvPr>
          <p:cNvPicPr>
            <a:picLocks noChangeAspect="1"/>
          </p:cNvPicPr>
          <p:nvPr/>
        </p:nvPicPr>
        <p:blipFill>
          <a:blip r:embed="rId7"/>
          <a:stretch>
            <a:fillRect/>
          </a:stretch>
        </p:blipFill>
        <p:spPr>
          <a:xfrm>
            <a:off x="8635999" y="4706469"/>
            <a:ext cx="3356815" cy="531362"/>
          </a:xfrm>
          <a:prstGeom prst="rect">
            <a:avLst/>
          </a:prstGeom>
        </p:spPr>
      </p:pic>
    </p:spTree>
    <p:extLst>
      <p:ext uri="{BB962C8B-B14F-4D97-AF65-F5344CB8AC3E}">
        <p14:creationId xmlns:p14="http://schemas.microsoft.com/office/powerpoint/2010/main" val="17721608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Deployment/</a:t>
            </a:r>
            <a:r>
              <a:rPr lang="en-US" altLang="zh-CN" dirty="0"/>
              <a:t>Co-located vs implementation</a:t>
            </a:r>
          </a:p>
        </p:txBody>
      </p:sp>
      <p:sp>
        <p:nvSpPr>
          <p:cNvPr id="10" name="Rectangle 2">
            <a:extLst>
              <a:ext uri="{FF2B5EF4-FFF2-40B4-BE49-F238E27FC236}">
                <a16:creationId xmlns:a16="http://schemas.microsoft.com/office/drawing/2014/main" id="{B24D141A-6A87-4D66-9A97-DA6A829591DF}"/>
              </a:ext>
            </a:extLst>
          </p:cNvPr>
          <p:cNvSpPr>
            <a:spLocks noChangeArrowheads="1"/>
          </p:cNvSpPr>
          <p:nvPr/>
        </p:nvSpPr>
        <p:spPr bwMode="auto">
          <a:xfrm flipV="1">
            <a:off x="6216650" y="1356394"/>
            <a:ext cx="868698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7" name="矩形: 圆角 6">
            <a:extLst>
              <a:ext uri="{FF2B5EF4-FFF2-40B4-BE49-F238E27FC236}">
                <a16:creationId xmlns:a16="http://schemas.microsoft.com/office/drawing/2014/main" id="{57E0A4A2-849F-4679-9753-04D7A1F54165}"/>
              </a:ext>
            </a:extLst>
          </p:cNvPr>
          <p:cNvSpPr/>
          <p:nvPr/>
        </p:nvSpPr>
        <p:spPr>
          <a:xfrm>
            <a:off x="1504950" y="2692400"/>
            <a:ext cx="844550" cy="4953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E812CF7C-166E-423D-8AB7-4EE884883232}"/>
              </a:ext>
            </a:extLst>
          </p:cNvPr>
          <p:cNvSpPr/>
          <p:nvPr/>
        </p:nvSpPr>
        <p:spPr>
          <a:xfrm>
            <a:off x="2679700" y="2692400"/>
            <a:ext cx="1181100" cy="5397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7FEBC05-DB5E-4ACB-9319-1363CEDED819}"/>
              </a:ext>
            </a:extLst>
          </p:cNvPr>
          <p:cNvSpPr txBox="1"/>
          <p:nvPr/>
        </p:nvSpPr>
        <p:spPr>
          <a:xfrm>
            <a:off x="1571999" y="2724706"/>
            <a:ext cx="710451" cy="369332"/>
          </a:xfrm>
          <a:prstGeom prst="rect">
            <a:avLst/>
          </a:prstGeom>
          <a:noFill/>
        </p:spPr>
        <p:txBody>
          <a:bodyPr wrap="none" rtlCol="0">
            <a:spAutoFit/>
          </a:bodyPr>
          <a:lstStyle/>
          <a:p>
            <a:r>
              <a:rPr lang="en-US" altLang="zh-CN" dirty="0"/>
              <a:t>NRM</a:t>
            </a:r>
            <a:endParaRPr lang="zh-CN" altLang="en-US" dirty="0"/>
          </a:p>
        </p:txBody>
      </p:sp>
      <p:sp>
        <p:nvSpPr>
          <p:cNvPr id="20" name="文本框 19">
            <a:extLst>
              <a:ext uri="{FF2B5EF4-FFF2-40B4-BE49-F238E27FC236}">
                <a16:creationId xmlns:a16="http://schemas.microsoft.com/office/drawing/2014/main" id="{67503EE9-6F37-4F50-A4AE-EEA2FDE7A52C}"/>
              </a:ext>
            </a:extLst>
          </p:cNvPr>
          <p:cNvSpPr txBox="1"/>
          <p:nvPr/>
        </p:nvSpPr>
        <p:spPr>
          <a:xfrm>
            <a:off x="2679700" y="2777609"/>
            <a:ext cx="1107996" cy="369332"/>
          </a:xfrm>
          <a:prstGeom prst="rect">
            <a:avLst/>
          </a:prstGeom>
          <a:noFill/>
        </p:spPr>
        <p:txBody>
          <a:bodyPr wrap="none" rtlCol="0">
            <a:spAutoFit/>
          </a:bodyPr>
          <a:lstStyle/>
          <a:p>
            <a:r>
              <a:rPr lang="en-US" altLang="zh-CN" dirty="0"/>
              <a:t>SEALDD</a:t>
            </a:r>
            <a:endParaRPr lang="zh-CN" altLang="en-US" dirty="0"/>
          </a:p>
        </p:txBody>
      </p:sp>
      <p:sp>
        <p:nvSpPr>
          <p:cNvPr id="11" name="矩形: 圆角 10">
            <a:extLst>
              <a:ext uri="{FF2B5EF4-FFF2-40B4-BE49-F238E27FC236}">
                <a16:creationId xmlns:a16="http://schemas.microsoft.com/office/drawing/2014/main" id="{894E8CC3-F549-4273-85EC-1FA9F77573A5}"/>
              </a:ext>
            </a:extLst>
          </p:cNvPr>
          <p:cNvSpPr/>
          <p:nvPr/>
        </p:nvSpPr>
        <p:spPr>
          <a:xfrm>
            <a:off x="1206500" y="2419350"/>
            <a:ext cx="3054350" cy="1009650"/>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7748C045-8FA8-4D65-B95F-B8427A20FE73}"/>
              </a:ext>
            </a:extLst>
          </p:cNvPr>
          <p:cNvSpPr/>
          <p:nvPr/>
        </p:nvSpPr>
        <p:spPr>
          <a:xfrm>
            <a:off x="1454150" y="1834118"/>
            <a:ext cx="2659702" cy="369332"/>
          </a:xfrm>
          <a:prstGeom prst="rect">
            <a:avLst/>
          </a:prstGeom>
        </p:spPr>
        <p:txBody>
          <a:bodyPr wrap="none">
            <a:spAutoFit/>
          </a:bodyPr>
          <a:lstStyle/>
          <a:p>
            <a:r>
              <a:rPr lang="en-US" altLang="en-US" dirty="0"/>
              <a:t>Deployment/</a:t>
            </a:r>
            <a:r>
              <a:rPr lang="en-US" altLang="zh-CN" dirty="0"/>
              <a:t>Co-located </a:t>
            </a:r>
            <a:endParaRPr lang="zh-CN" altLang="en-US" dirty="0"/>
          </a:p>
        </p:txBody>
      </p:sp>
      <p:sp>
        <p:nvSpPr>
          <p:cNvPr id="23" name="矩形 22">
            <a:extLst>
              <a:ext uri="{FF2B5EF4-FFF2-40B4-BE49-F238E27FC236}">
                <a16:creationId xmlns:a16="http://schemas.microsoft.com/office/drawing/2014/main" id="{15940634-7EAD-4502-B343-6F5BD9E8A429}"/>
              </a:ext>
            </a:extLst>
          </p:cNvPr>
          <p:cNvSpPr/>
          <p:nvPr/>
        </p:nvSpPr>
        <p:spPr>
          <a:xfrm>
            <a:off x="987826" y="3715782"/>
            <a:ext cx="4685898" cy="369332"/>
          </a:xfrm>
          <a:prstGeom prst="rect">
            <a:avLst/>
          </a:prstGeom>
        </p:spPr>
        <p:txBody>
          <a:bodyPr wrap="none">
            <a:spAutoFit/>
          </a:bodyPr>
          <a:lstStyle/>
          <a:p>
            <a:r>
              <a:rPr lang="en-US" altLang="zh-CN" dirty="0"/>
              <a:t>The two has to follow the standard interface</a:t>
            </a:r>
            <a:endParaRPr lang="zh-CN" altLang="en-US" dirty="0"/>
          </a:p>
        </p:txBody>
      </p:sp>
      <p:cxnSp>
        <p:nvCxnSpPr>
          <p:cNvPr id="18" name="直接箭头连接符 17">
            <a:extLst>
              <a:ext uri="{FF2B5EF4-FFF2-40B4-BE49-F238E27FC236}">
                <a16:creationId xmlns:a16="http://schemas.microsoft.com/office/drawing/2014/main" id="{456C95A0-5E2A-4BAA-BBBC-354F3FBC2FF1}"/>
              </a:ext>
            </a:extLst>
          </p:cNvPr>
          <p:cNvCxnSpPr>
            <a:cxnSpLocks/>
          </p:cNvCxnSpPr>
          <p:nvPr/>
        </p:nvCxnSpPr>
        <p:spPr>
          <a:xfrm flipH="1">
            <a:off x="2349500" y="2940050"/>
            <a:ext cx="330200" cy="22225"/>
          </a:xfrm>
          <a:prstGeom prst="straightConnector1">
            <a:avLst/>
          </a:prstGeom>
          <a:ln>
            <a:solidFill>
              <a:schemeClr val="tx1"/>
            </a:solidFill>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矩形: 圆角 25">
            <a:extLst>
              <a:ext uri="{FF2B5EF4-FFF2-40B4-BE49-F238E27FC236}">
                <a16:creationId xmlns:a16="http://schemas.microsoft.com/office/drawing/2014/main" id="{7BFB5FD6-8E11-49C7-BA0F-5A30AAD3A699}"/>
              </a:ext>
            </a:extLst>
          </p:cNvPr>
          <p:cNvSpPr/>
          <p:nvPr/>
        </p:nvSpPr>
        <p:spPr>
          <a:xfrm>
            <a:off x="6567414" y="2597150"/>
            <a:ext cx="2619525" cy="8318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F1C6E8E9-F4E6-404C-B495-A5A022B5D8E5}"/>
              </a:ext>
            </a:extLst>
          </p:cNvPr>
          <p:cNvSpPr txBox="1"/>
          <p:nvPr/>
        </p:nvSpPr>
        <p:spPr>
          <a:xfrm>
            <a:off x="7877177" y="2872859"/>
            <a:ext cx="1107996" cy="369332"/>
          </a:xfrm>
          <a:prstGeom prst="rect">
            <a:avLst/>
          </a:prstGeom>
          <a:noFill/>
        </p:spPr>
        <p:txBody>
          <a:bodyPr wrap="none" rtlCol="0">
            <a:spAutoFit/>
          </a:bodyPr>
          <a:lstStyle/>
          <a:p>
            <a:r>
              <a:rPr lang="en-US" altLang="zh-CN" dirty="0"/>
              <a:t>SEALDD</a:t>
            </a:r>
            <a:endParaRPr lang="zh-CN" altLang="en-US" dirty="0"/>
          </a:p>
        </p:txBody>
      </p:sp>
      <p:sp>
        <p:nvSpPr>
          <p:cNvPr id="30" name="矩形 29">
            <a:extLst>
              <a:ext uri="{FF2B5EF4-FFF2-40B4-BE49-F238E27FC236}">
                <a16:creationId xmlns:a16="http://schemas.microsoft.com/office/drawing/2014/main" id="{D4E7DB59-3448-4B18-A824-B73A41DB4C83}"/>
              </a:ext>
            </a:extLst>
          </p:cNvPr>
          <p:cNvSpPr/>
          <p:nvPr/>
        </p:nvSpPr>
        <p:spPr>
          <a:xfrm>
            <a:off x="6651627" y="1929368"/>
            <a:ext cx="3057247" cy="369332"/>
          </a:xfrm>
          <a:prstGeom prst="rect">
            <a:avLst/>
          </a:prstGeom>
        </p:spPr>
        <p:txBody>
          <a:bodyPr wrap="none">
            <a:spAutoFit/>
          </a:bodyPr>
          <a:lstStyle/>
          <a:p>
            <a:r>
              <a:rPr lang="en-US" altLang="zh-CN" dirty="0"/>
              <a:t>Instantiation/implementation</a:t>
            </a:r>
            <a:endParaRPr lang="zh-CN" altLang="en-US" dirty="0"/>
          </a:p>
        </p:txBody>
      </p:sp>
      <p:sp>
        <p:nvSpPr>
          <p:cNvPr id="31" name="矩形 30">
            <a:extLst>
              <a:ext uri="{FF2B5EF4-FFF2-40B4-BE49-F238E27FC236}">
                <a16:creationId xmlns:a16="http://schemas.microsoft.com/office/drawing/2014/main" id="{32A3CCEB-71BC-48EE-B787-D3CDA9DDA624}"/>
              </a:ext>
            </a:extLst>
          </p:cNvPr>
          <p:cNvSpPr/>
          <p:nvPr/>
        </p:nvSpPr>
        <p:spPr>
          <a:xfrm>
            <a:off x="6442077" y="3704709"/>
            <a:ext cx="4994273" cy="2585323"/>
          </a:xfrm>
          <a:prstGeom prst="rect">
            <a:avLst/>
          </a:prstGeom>
        </p:spPr>
        <p:txBody>
          <a:bodyPr wrap="square">
            <a:spAutoFit/>
          </a:bodyPr>
          <a:lstStyle/>
          <a:p>
            <a:pPr marL="285750" indent="-285750">
              <a:buFont typeface="Arial" panose="020B0604020202020204" pitchFamily="34" charset="0"/>
              <a:buChar char="•"/>
            </a:pPr>
            <a:r>
              <a:rPr lang="en-US" altLang="zh-CN" dirty="0"/>
              <a:t>“</a:t>
            </a:r>
            <a:r>
              <a:rPr lang="en-US" altLang="zh-CN" i="1" dirty="0"/>
              <a:t>Act as the role of NRM server</a:t>
            </a:r>
            <a:r>
              <a:rPr lang="en-US" altLang="zh-CN" dirty="0"/>
              <a:t>,” or “</a:t>
            </a:r>
            <a:r>
              <a:rPr lang="en-GB" altLang="zh-CN" i="1" dirty="0"/>
              <a:t>represents a specific instantiation of NRM server</a:t>
            </a:r>
            <a:r>
              <a:rPr lang="en-GB" altLang="zh-CN" dirty="0"/>
              <a:t>”</a:t>
            </a:r>
          </a:p>
          <a:p>
            <a:pPr marL="285750" indent="-285750">
              <a:buFont typeface="Arial" panose="020B0604020202020204" pitchFamily="34" charset="0"/>
              <a:buChar char="•"/>
            </a:pPr>
            <a:r>
              <a:rPr lang="en-GB" altLang="zh-CN" dirty="0"/>
              <a:t>They are the implementation, the interaction are internally and does not has to follow the standard interface.</a:t>
            </a:r>
          </a:p>
          <a:p>
            <a:pPr marL="285750" indent="-285750">
              <a:buFont typeface="Arial" panose="020B0604020202020204" pitchFamily="34" charset="0"/>
              <a:buChar char="•"/>
            </a:pPr>
            <a:r>
              <a:rPr lang="en-US" altLang="zh-CN" dirty="0"/>
              <a:t>It is at the function development/implementation phase long before </a:t>
            </a:r>
            <a:r>
              <a:rPr lang="en-US" altLang="zh-CN"/>
              <a:t>the deployment.</a:t>
            </a:r>
            <a:endParaRPr lang="zh-CN" altLang="en-US" dirty="0"/>
          </a:p>
        </p:txBody>
      </p:sp>
      <p:sp>
        <p:nvSpPr>
          <p:cNvPr id="25" name="矩形: 圆角 24">
            <a:extLst>
              <a:ext uri="{FF2B5EF4-FFF2-40B4-BE49-F238E27FC236}">
                <a16:creationId xmlns:a16="http://schemas.microsoft.com/office/drawing/2014/main" id="{D0ACF397-94FB-4F0B-8A71-767D3D0E9DD3}"/>
              </a:ext>
            </a:extLst>
          </p:cNvPr>
          <p:cNvSpPr/>
          <p:nvPr/>
        </p:nvSpPr>
        <p:spPr>
          <a:xfrm>
            <a:off x="6702427" y="2787650"/>
            <a:ext cx="844550" cy="495300"/>
          </a:xfrm>
          <a:prstGeom prst="roundRect">
            <a:avLst/>
          </a:prstGeom>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4A38AF9A-F2D1-4753-9E36-82A5DA4F94FA}"/>
              </a:ext>
            </a:extLst>
          </p:cNvPr>
          <p:cNvSpPr txBox="1"/>
          <p:nvPr/>
        </p:nvSpPr>
        <p:spPr>
          <a:xfrm>
            <a:off x="6769476" y="2819956"/>
            <a:ext cx="710451" cy="369332"/>
          </a:xfrm>
          <a:prstGeom prst="rect">
            <a:avLst/>
          </a:prstGeom>
          <a:noFill/>
        </p:spPr>
        <p:txBody>
          <a:bodyPr wrap="none" rtlCol="0">
            <a:spAutoFit/>
          </a:bodyPr>
          <a:lstStyle/>
          <a:p>
            <a:r>
              <a:rPr lang="en-US" altLang="zh-CN" dirty="0"/>
              <a:t>NRM</a:t>
            </a:r>
            <a:endParaRPr lang="zh-CN" altLang="en-US" dirty="0"/>
          </a:p>
        </p:txBody>
      </p:sp>
      <p:cxnSp>
        <p:nvCxnSpPr>
          <p:cNvPr id="5" name="直接箭头连接符 4">
            <a:extLst>
              <a:ext uri="{FF2B5EF4-FFF2-40B4-BE49-F238E27FC236}">
                <a16:creationId xmlns:a16="http://schemas.microsoft.com/office/drawing/2014/main" id="{6E45CD39-6ED0-4CFD-86CC-912527EB6EA5}"/>
              </a:ext>
            </a:extLst>
          </p:cNvPr>
          <p:cNvCxnSpPr>
            <a:cxnSpLocks/>
            <a:endCxn id="25" idx="3"/>
          </p:cNvCxnSpPr>
          <p:nvPr/>
        </p:nvCxnSpPr>
        <p:spPr>
          <a:xfrm flipH="1">
            <a:off x="7546977" y="3035300"/>
            <a:ext cx="330200" cy="0"/>
          </a:xfrm>
          <a:prstGeom prst="straightConnector1">
            <a:avLst/>
          </a:prstGeom>
          <a:ln>
            <a:solidFill>
              <a:schemeClr val="tx1"/>
            </a:solidFill>
            <a:prstDash val="lg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10EF9C2B-656B-4657-8739-776A71D3F51D}"/>
              </a:ext>
            </a:extLst>
          </p:cNvPr>
          <p:cNvSpPr/>
          <p:nvPr/>
        </p:nvSpPr>
        <p:spPr>
          <a:xfrm>
            <a:off x="987826" y="4157662"/>
            <a:ext cx="4574774" cy="646331"/>
          </a:xfrm>
          <a:prstGeom prst="rect">
            <a:avLst/>
          </a:prstGeom>
        </p:spPr>
        <p:txBody>
          <a:bodyPr wrap="square">
            <a:spAutoFit/>
          </a:bodyPr>
          <a:lstStyle/>
          <a:p>
            <a:r>
              <a:rPr lang="en-US" altLang="zh-CN" dirty="0"/>
              <a:t>Deployment/collocated is after the function are developed/implemented. </a:t>
            </a:r>
            <a:endParaRPr lang="zh-CN" altLang="en-US" dirty="0"/>
          </a:p>
        </p:txBody>
      </p:sp>
    </p:spTree>
    <p:extLst>
      <p:ext uri="{BB962C8B-B14F-4D97-AF65-F5344CB8AC3E}">
        <p14:creationId xmlns:p14="http://schemas.microsoft.com/office/powerpoint/2010/main" val="176023694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a:extLst>
              <a:ext uri="{FF2B5EF4-FFF2-40B4-BE49-F238E27FC236}">
                <a16:creationId xmlns:a16="http://schemas.microsoft.com/office/drawing/2014/main" id="{CA8D428C-6A53-4536-8B18-C5753B56DC68}"/>
              </a:ext>
            </a:extLst>
          </p:cNvPr>
          <p:cNvSpPr/>
          <p:nvPr/>
        </p:nvSpPr>
        <p:spPr>
          <a:xfrm>
            <a:off x="5574062" y="2575249"/>
            <a:ext cx="979755" cy="345866"/>
          </a:xfrm>
          <a:prstGeom prst="roundRect">
            <a:avLst>
              <a:gd name="adj" fmla="val 50000"/>
            </a:avLst>
          </a:prstGeom>
          <a:solidFill>
            <a:srgbClr val="FFC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C51577DE-CBAB-498B-A505-0C7B8C4FE2FB}"/>
              </a:ext>
            </a:extLst>
          </p:cNvPr>
          <p:cNvSpPr/>
          <p:nvPr/>
        </p:nvSpPr>
        <p:spPr>
          <a:xfrm>
            <a:off x="2209490" y="2575249"/>
            <a:ext cx="979755" cy="345866"/>
          </a:xfrm>
          <a:prstGeom prst="roundRect">
            <a:avLst>
              <a:gd name="adj" fmla="val 50000"/>
            </a:avLst>
          </a:prstGeom>
          <a:solidFill>
            <a:srgbClr val="FFC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zh-CN" dirty="0"/>
              <a:t>Business consideration</a:t>
            </a:r>
          </a:p>
        </p:txBody>
      </p:sp>
      <p:sp>
        <p:nvSpPr>
          <p:cNvPr id="10" name="Rectangle 2">
            <a:extLst>
              <a:ext uri="{FF2B5EF4-FFF2-40B4-BE49-F238E27FC236}">
                <a16:creationId xmlns:a16="http://schemas.microsoft.com/office/drawing/2014/main" id="{B24D141A-6A87-4D66-9A97-DA6A829591DF}"/>
              </a:ext>
            </a:extLst>
          </p:cNvPr>
          <p:cNvSpPr>
            <a:spLocks noChangeArrowheads="1"/>
          </p:cNvSpPr>
          <p:nvPr/>
        </p:nvSpPr>
        <p:spPr bwMode="auto">
          <a:xfrm flipV="1">
            <a:off x="6216650" y="1356394"/>
            <a:ext cx="868698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3" name="文本框 2">
            <a:extLst>
              <a:ext uri="{FF2B5EF4-FFF2-40B4-BE49-F238E27FC236}">
                <a16:creationId xmlns:a16="http://schemas.microsoft.com/office/drawing/2014/main" id="{B2D325A4-7041-4BBE-9711-5965C6AAE4E8}"/>
              </a:ext>
            </a:extLst>
          </p:cNvPr>
          <p:cNvSpPr txBox="1"/>
          <p:nvPr/>
        </p:nvSpPr>
        <p:spPr>
          <a:xfrm>
            <a:off x="838200" y="1891839"/>
            <a:ext cx="9931400" cy="646331"/>
          </a:xfrm>
          <a:prstGeom prst="rect">
            <a:avLst/>
          </a:prstGeom>
          <a:noFill/>
        </p:spPr>
        <p:txBody>
          <a:bodyPr wrap="square" rtlCol="0">
            <a:spAutoFit/>
          </a:bodyPr>
          <a:lstStyle/>
          <a:p>
            <a:r>
              <a:rPr lang="en-US" altLang="zh-CN" dirty="0"/>
              <a:t>Currently no commercial deployment of NRM and SEALDD.</a:t>
            </a:r>
          </a:p>
          <a:p>
            <a:r>
              <a:rPr lang="en-US" altLang="zh-CN" dirty="0"/>
              <a:t>So the vendor can have multiple choice per their business requirement and evolution:</a:t>
            </a:r>
          </a:p>
        </p:txBody>
      </p:sp>
      <p:sp>
        <p:nvSpPr>
          <p:cNvPr id="5" name="矩形 4">
            <a:extLst>
              <a:ext uri="{FF2B5EF4-FFF2-40B4-BE49-F238E27FC236}">
                <a16:creationId xmlns:a16="http://schemas.microsoft.com/office/drawing/2014/main" id="{F275C9A8-7FA7-4153-9462-C727B2F67AA5}"/>
              </a:ext>
            </a:extLst>
          </p:cNvPr>
          <p:cNvSpPr/>
          <p:nvPr/>
        </p:nvSpPr>
        <p:spPr>
          <a:xfrm>
            <a:off x="1098550" y="3005126"/>
            <a:ext cx="3638550" cy="738664"/>
          </a:xfrm>
          <a:prstGeom prst="rect">
            <a:avLst/>
          </a:prstGeom>
        </p:spPr>
        <p:txBody>
          <a:bodyPr wrap="square">
            <a:spAutoFit/>
          </a:bodyPr>
          <a:lstStyle/>
          <a:p>
            <a:pPr marL="285750" indent="-285750">
              <a:buFont typeface="Arial" panose="020B0604020202020204" pitchFamily="34" charset="0"/>
              <a:buChar char="•"/>
            </a:pPr>
            <a:r>
              <a:rPr lang="en-US" altLang="zh-CN" sz="1400" dirty="0"/>
              <a:t>Only provide the transformed/aggregated API without touching the data delivery </a:t>
            </a:r>
            <a:r>
              <a:rPr lang="en-US" altLang="zh-CN" sz="1400" dirty="0">
                <a:sym typeface="Wingdings" panose="05000000000000000000" pitchFamily="2" charset="2"/>
              </a:rPr>
              <a:t> NRM only </a:t>
            </a:r>
          </a:p>
        </p:txBody>
      </p:sp>
      <p:sp>
        <p:nvSpPr>
          <p:cNvPr id="8" name="矩形 7">
            <a:extLst>
              <a:ext uri="{FF2B5EF4-FFF2-40B4-BE49-F238E27FC236}">
                <a16:creationId xmlns:a16="http://schemas.microsoft.com/office/drawing/2014/main" id="{49993EC5-71D9-49A6-8238-6C23260D1D36}"/>
              </a:ext>
            </a:extLst>
          </p:cNvPr>
          <p:cNvSpPr/>
          <p:nvPr/>
        </p:nvSpPr>
        <p:spPr>
          <a:xfrm>
            <a:off x="1119228" y="3826791"/>
            <a:ext cx="2908300" cy="523220"/>
          </a:xfrm>
          <a:prstGeom prst="rect">
            <a:avLst/>
          </a:prstGeom>
        </p:spPr>
        <p:txBody>
          <a:bodyPr wrap="square">
            <a:spAutoFit/>
          </a:bodyPr>
          <a:lstStyle/>
          <a:p>
            <a:pPr marL="285750" indent="-285750">
              <a:buFont typeface="Arial" panose="020B0604020202020204" pitchFamily="34" charset="0"/>
              <a:buChar char="•"/>
            </a:pPr>
            <a:r>
              <a:rPr lang="en-US" altLang="zh-CN" sz="1400" dirty="0">
                <a:sym typeface="Wingdings" panose="05000000000000000000" pitchFamily="2" charset="2"/>
              </a:rPr>
              <a:t>Only provide the data delivery  SEALDD only</a:t>
            </a:r>
          </a:p>
        </p:txBody>
      </p:sp>
      <p:sp>
        <p:nvSpPr>
          <p:cNvPr id="9" name="矩形 8">
            <a:extLst>
              <a:ext uri="{FF2B5EF4-FFF2-40B4-BE49-F238E27FC236}">
                <a16:creationId xmlns:a16="http://schemas.microsoft.com/office/drawing/2014/main" id="{F45980BD-EEA4-4E94-92B7-9D01CE96ECAF}"/>
              </a:ext>
            </a:extLst>
          </p:cNvPr>
          <p:cNvSpPr/>
          <p:nvPr/>
        </p:nvSpPr>
        <p:spPr>
          <a:xfrm>
            <a:off x="1119228" y="4779549"/>
            <a:ext cx="2354217" cy="369332"/>
          </a:xfrm>
          <a:prstGeom prst="rect">
            <a:avLst/>
          </a:prstGeom>
        </p:spPr>
        <p:txBody>
          <a:bodyPr wrap="square">
            <a:spAutoFit/>
          </a:bodyPr>
          <a:lstStyle/>
          <a:p>
            <a:pPr marL="285750" indent="-285750">
              <a:buFont typeface="Arial" panose="020B0604020202020204" pitchFamily="34" charset="0"/>
              <a:buChar char="•"/>
            </a:pPr>
            <a:r>
              <a:rPr lang="en-US" altLang="zh-CN" sz="1400" dirty="0"/>
              <a:t>Provide both</a:t>
            </a:r>
            <a:endParaRPr lang="zh-CN" altLang="en-US" sz="1400" dirty="0"/>
          </a:p>
        </p:txBody>
      </p:sp>
      <p:sp>
        <p:nvSpPr>
          <p:cNvPr id="6" name="文本框 5">
            <a:extLst>
              <a:ext uri="{FF2B5EF4-FFF2-40B4-BE49-F238E27FC236}">
                <a16:creationId xmlns:a16="http://schemas.microsoft.com/office/drawing/2014/main" id="{45A7FF87-2D6D-4C7D-9DE2-8735BC7DA6B1}"/>
              </a:ext>
            </a:extLst>
          </p:cNvPr>
          <p:cNvSpPr txBox="1"/>
          <p:nvPr/>
        </p:nvSpPr>
        <p:spPr>
          <a:xfrm>
            <a:off x="2209490" y="2551783"/>
            <a:ext cx="979755" cy="369332"/>
          </a:xfrm>
          <a:prstGeom prst="rect">
            <a:avLst/>
          </a:prstGeom>
          <a:noFill/>
        </p:spPr>
        <p:txBody>
          <a:bodyPr wrap="none" rtlCol="0">
            <a:spAutoFit/>
          </a:bodyPr>
          <a:lstStyle/>
          <a:p>
            <a:r>
              <a:rPr lang="en-US" altLang="zh-CN" dirty="0"/>
              <a:t>Phase-I</a:t>
            </a:r>
            <a:endParaRPr lang="zh-CN" altLang="en-US" dirty="0"/>
          </a:p>
        </p:txBody>
      </p:sp>
      <p:sp>
        <p:nvSpPr>
          <p:cNvPr id="11" name="文本框 10">
            <a:extLst>
              <a:ext uri="{FF2B5EF4-FFF2-40B4-BE49-F238E27FC236}">
                <a16:creationId xmlns:a16="http://schemas.microsoft.com/office/drawing/2014/main" id="{6F4FAF15-F325-46A4-A955-E9FA8E7B9355}"/>
              </a:ext>
            </a:extLst>
          </p:cNvPr>
          <p:cNvSpPr txBox="1"/>
          <p:nvPr/>
        </p:nvSpPr>
        <p:spPr>
          <a:xfrm>
            <a:off x="5574062" y="2551783"/>
            <a:ext cx="1043876" cy="369332"/>
          </a:xfrm>
          <a:prstGeom prst="rect">
            <a:avLst/>
          </a:prstGeom>
          <a:noFill/>
        </p:spPr>
        <p:txBody>
          <a:bodyPr wrap="none" rtlCol="0">
            <a:spAutoFit/>
          </a:bodyPr>
          <a:lstStyle/>
          <a:p>
            <a:r>
              <a:rPr lang="en-US" altLang="zh-CN" dirty="0"/>
              <a:t>Phase-II</a:t>
            </a:r>
            <a:endParaRPr lang="zh-CN" altLang="en-US" dirty="0"/>
          </a:p>
        </p:txBody>
      </p:sp>
      <p:sp>
        <p:nvSpPr>
          <p:cNvPr id="13" name="矩形 12">
            <a:extLst>
              <a:ext uri="{FF2B5EF4-FFF2-40B4-BE49-F238E27FC236}">
                <a16:creationId xmlns:a16="http://schemas.microsoft.com/office/drawing/2014/main" id="{E550239F-2DCF-46DE-A698-F8F319816E3C}"/>
              </a:ext>
            </a:extLst>
          </p:cNvPr>
          <p:cNvSpPr/>
          <p:nvPr/>
        </p:nvSpPr>
        <p:spPr>
          <a:xfrm>
            <a:off x="4956177" y="3105292"/>
            <a:ext cx="2705100" cy="523220"/>
          </a:xfrm>
          <a:prstGeom prst="rect">
            <a:avLst/>
          </a:prstGeom>
        </p:spPr>
        <p:txBody>
          <a:bodyPr wrap="square">
            <a:spAutoFit/>
          </a:bodyPr>
          <a:lstStyle/>
          <a:p>
            <a:pPr marL="285750" indent="-285750">
              <a:buFont typeface="Arial" panose="020B0604020202020204" pitchFamily="34" charset="0"/>
              <a:buChar char="•"/>
            </a:pPr>
            <a:r>
              <a:rPr lang="en-US" altLang="zh-CN" sz="1400" dirty="0"/>
              <a:t>Add data delivery</a:t>
            </a:r>
          </a:p>
          <a:p>
            <a:pPr marL="285750" indent="-285750">
              <a:buFont typeface="Arial" panose="020B0604020202020204" pitchFamily="34" charset="0"/>
              <a:buChar char="•"/>
            </a:pPr>
            <a:r>
              <a:rPr lang="en-US" altLang="zh-CN" sz="1400" dirty="0">
                <a:sym typeface="Wingdings" panose="05000000000000000000" pitchFamily="2" charset="2"/>
              </a:rPr>
              <a:t>Go with </a:t>
            </a:r>
          </a:p>
        </p:txBody>
      </p:sp>
      <p:sp>
        <p:nvSpPr>
          <p:cNvPr id="14" name="矩形: 圆角 13">
            <a:extLst>
              <a:ext uri="{FF2B5EF4-FFF2-40B4-BE49-F238E27FC236}">
                <a16:creationId xmlns:a16="http://schemas.microsoft.com/office/drawing/2014/main" id="{A33ACAE5-4E0F-4BBB-8614-B574E17E95B6}"/>
              </a:ext>
            </a:extLst>
          </p:cNvPr>
          <p:cNvSpPr/>
          <p:nvPr/>
        </p:nvSpPr>
        <p:spPr>
          <a:xfrm>
            <a:off x="8009013" y="3471728"/>
            <a:ext cx="844550" cy="4953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AAD92397-E222-4A07-BDBD-AB64A452077E}"/>
              </a:ext>
            </a:extLst>
          </p:cNvPr>
          <p:cNvSpPr/>
          <p:nvPr/>
        </p:nvSpPr>
        <p:spPr>
          <a:xfrm>
            <a:off x="9183763" y="3471728"/>
            <a:ext cx="1181100" cy="4889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78073CB0-6FBA-45E9-82E4-7980CB7F2995}"/>
              </a:ext>
            </a:extLst>
          </p:cNvPr>
          <p:cNvSpPr txBox="1"/>
          <p:nvPr/>
        </p:nvSpPr>
        <p:spPr>
          <a:xfrm>
            <a:off x="8076062" y="3504034"/>
            <a:ext cx="710451" cy="369332"/>
          </a:xfrm>
          <a:prstGeom prst="rect">
            <a:avLst/>
          </a:prstGeom>
          <a:noFill/>
        </p:spPr>
        <p:txBody>
          <a:bodyPr wrap="none" rtlCol="0">
            <a:spAutoFit/>
          </a:bodyPr>
          <a:lstStyle/>
          <a:p>
            <a:r>
              <a:rPr lang="en-US" altLang="zh-CN" dirty="0"/>
              <a:t>NRM</a:t>
            </a:r>
            <a:endParaRPr lang="zh-CN" altLang="en-US" dirty="0"/>
          </a:p>
        </p:txBody>
      </p:sp>
      <p:sp>
        <p:nvSpPr>
          <p:cNvPr id="17" name="文本框 16">
            <a:extLst>
              <a:ext uri="{FF2B5EF4-FFF2-40B4-BE49-F238E27FC236}">
                <a16:creationId xmlns:a16="http://schemas.microsoft.com/office/drawing/2014/main" id="{05109571-48A9-42BF-AA89-127903DC3E4C}"/>
              </a:ext>
            </a:extLst>
          </p:cNvPr>
          <p:cNvSpPr txBox="1"/>
          <p:nvPr/>
        </p:nvSpPr>
        <p:spPr>
          <a:xfrm>
            <a:off x="9183763" y="3506137"/>
            <a:ext cx="1107996" cy="369332"/>
          </a:xfrm>
          <a:prstGeom prst="rect">
            <a:avLst/>
          </a:prstGeom>
          <a:noFill/>
        </p:spPr>
        <p:txBody>
          <a:bodyPr wrap="none" rtlCol="0">
            <a:spAutoFit/>
          </a:bodyPr>
          <a:lstStyle/>
          <a:p>
            <a:r>
              <a:rPr lang="en-US" altLang="zh-CN" dirty="0"/>
              <a:t>SEALDD</a:t>
            </a:r>
            <a:endParaRPr lang="zh-CN" altLang="en-US" dirty="0"/>
          </a:p>
        </p:txBody>
      </p:sp>
      <p:sp>
        <p:nvSpPr>
          <p:cNvPr id="18" name="矩形: 圆角 17">
            <a:extLst>
              <a:ext uri="{FF2B5EF4-FFF2-40B4-BE49-F238E27FC236}">
                <a16:creationId xmlns:a16="http://schemas.microsoft.com/office/drawing/2014/main" id="{83F53856-0E2F-4888-8327-CC88A3987D45}"/>
              </a:ext>
            </a:extLst>
          </p:cNvPr>
          <p:cNvSpPr/>
          <p:nvPr/>
        </p:nvSpPr>
        <p:spPr>
          <a:xfrm>
            <a:off x="7934322" y="3378005"/>
            <a:ext cx="2524128" cy="692534"/>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箭头连接符 19">
            <a:extLst>
              <a:ext uri="{FF2B5EF4-FFF2-40B4-BE49-F238E27FC236}">
                <a16:creationId xmlns:a16="http://schemas.microsoft.com/office/drawing/2014/main" id="{310C1F32-3202-45DC-8515-BC350282A7E7}"/>
              </a:ext>
            </a:extLst>
          </p:cNvPr>
          <p:cNvCxnSpPr>
            <a:cxnSpLocks/>
            <a:endCxn id="14" idx="3"/>
          </p:cNvCxnSpPr>
          <p:nvPr/>
        </p:nvCxnSpPr>
        <p:spPr>
          <a:xfrm flipH="1">
            <a:off x="8853563" y="3719378"/>
            <a:ext cx="330200" cy="0"/>
          </a:xfrm>
          <a:prstGeom prst="straightConnector1">
            <a:avLst/>
          </a:prstGeom>
          <a:ln>
            <a:solidFill>
              <a:schemeClr val="tx1"/>
            </a:solidFill>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1A7DD768-B58D-4705-8680-4D63AC5F38F4}"/>
              </a:ext>
            </a:extLst>
          </p:cNvPr>
          <p:cNvSpPr/>
          <p:nvPr/>
        </p:nvSpPr>
        <p:spPr>
          <a:xfrm>
            <a:off x="4956176" y="3826791"/>
            <a:ext cx="2835271" cy="738664"/>
          </a:xfrm>
          <a:prstGeom prst="rect">
            <a:avLst/>
          </a:prstGeom>
        </p:spPr>
        <p:txBody>
          <a:bodyPr wrap="square">
            <a:spAutoFit/>
          </a:bodyPr>
          <a:lstStyle/>
          <a:p>
            <a:pPr marL="285750" indent="-285750">
              <a:buFont typeface="Arial" panose="020B0604020202020204" pitchFamily="34" charset="0"/>
              <a:buChar char="•"/>
            </a:pPr>
            <a:r>
              <a:rPr lang="en-US" altLang="zh-CN" sz="1400" dirty="0">
                <a:sym typeface="Wingdings" panose="05000000000000000000" pitchFamily="2" charset="2"/>
              </a:rPr>
              <a:t>Add </a:t>
            </a:r>
            <a:r>
              <a:rPr lang="en-US" altLang="zh-CN" sz="1400" dirty="0"/>
              <a:t>transformed/aggregated API </a:t>
            </a:r>
          </a:p>
          <a:p>
            <a:pPr marL="285750" indent="-285750">
              <a:buFont typeface="Arial" panose="020B0604020202020204" pitchFamily="34" charset="0"/>
              <a:buChar char="•"/>
            </a:pPr>
            <a:r>
              <a:rPr lang="en-US" altLang="zh-CN" sz="1400" dirty="0">
                <a:sym typeface="Wingdings" panose="05000000000000000000" pitchFamily="2" charset="2"/>
              </a:rPr>
              <a:t>Go with </a:t>
            </a:r>
          </a:p>
        </p:txBody>
      </p:sp>
      <p:cxnSp>
        <p:nvCxnSpPr>
          <p:cNvPr id="27" name="直接连接符 26">
            <a:extLst>
              <a:ext uri="{FF2B5EF4-FFF2-40B4-BE49-F238E27FC236}">
                <a16:creationId xmlns:a16="http://schemas.microsoft.com/office/drawing/2014/main" id="{89C6D8AA-A04C-4D13-A2FC-4D5C0BE4ACAE}"/>
              </a:ext>
            </a:extLst>
          </p:cNvPr>
          <p:cNvCxnSpPr>
            <a:cxnSpLocks/>
          </p:cNvCxnSpPr>
          <p:nvPr/>
        </p:nvCxnSpPr>
        <p:spPr>
          <a:xfrm>
            <a:off x="4813300" y="2575249"/>
            <a:ext cx="0" cy="1990206"/>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78FC7496-1466-4ECE-94EF-CC9DD2EDEDE3}"/>
              </a:ext>
            </a:extLst>
          </p:cNvPr>
          <p:cNvCxnSpPr>
            <a:cxnSpLocks/>
          </p:cNvCxnSpPr>
          <p:nvPr/>
        </p:nvCxnSpPr>
        <p:spPr>
          <a:xfrm>
            <a:off x="985878" y="3761536"/>
            <a:ext cx="68055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039EA09C-4768-4EC9-8C42-FA8BA79D039C}"/>
              </a:ext>
            </a:extLst>
          </p:cNvPr>
          <p:cNvCxnSpPr>
            <a:cxnSpLocks/>
          </p:cNvCxnSpPr>
          <p:nvPr/>
        </p:nvCxnSpPr>
        <p:spPr>
          <a:xfrm>
            <a:off x="1098550" y="4573761"/>
            <a:ext cx="6692900"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矩形: 圆角 33">
            <a:extLst>
              <a:ext uri="{FF2B5EF4-FFF2-40B4-BE49-F238E27FC236}">
                <a16:creationId xmlns:a16="http://schemas.microsoft.com/office/drawing/2014/main" id="{C718F7FA-44C5-457B-8B66-FEBFE5837A8B}"/>
              </a:ext>
            </a:extLst>
          </p:cNvPr>
          <p:cNvSpPr/>
          <p:nvPr/>
        </p:nvSpPr>
        <p:spPr>
          <a:xfrm>
            <a:off x="7940673" y="4225487"/>
            <a:ext cx="2524128" cy="8318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771E88D4-54BF-4A16-942F-4466269EC644}"/>
              </a:ext>
            </a:extLst>
          </p:cNvPr>
          <p:cNvSpPr txBox="1"/>
          <p:nvPr/>
        </p:nvSpPr>
        <p:spPr>
          <a:xfrm>
            <a:off x="9244085" y="4501196"/>
            <a:ext cx="1107996" cy="369332"/>
          </a:xfrm>
          <a:prstGeom prst="rect">
            <a:avLst/>
          </a:prstGeom>
          <a:noFill/>
        </p:spPr>
        <p:txBody>
          <a:bodyPr wrap="none" rtlCol="0">
            <a:spAutoFit/>
          </a:bodyPr>
          <a:lstStyle/>
          <a:p>
            <a:r>
              <a:rPr lang="en-US" altLang="zh-CN" dirty="0"/>
              <a:t>SEALDD</a:t>
            </a:r>
            <a:endParaRPr lang="zh-CN" altLang="en-US" dirty="0"/>
          </a:p>
        </p:txBody>
      </p:sp>
      <p:sp>
        <p:nvSpPr>
          <p:cNvPr id="36" name="矩形: 圆角 35">
            <a:extLst>
              <a:ext uri="{FF2B5EF4-FFF2-40B4-BE49-F238E27FC236}">
                <a16:creationId xmlns:a16="http://schemas.microsoft.com/office/drawing/2014/main" id="{DC9E1B15-1F9D-48BD-AB5F-82B5D0892277}"/>
              </a:ext>
            </a:extLst>
          </p:cNvPr>
          <p:cNvSpPr/>
          <p:nvPr/>
        </p:nvSpPr>
        <p:spPr>
          <a:xfrm>
            <a:off x="8069335" y="4415987"/>
            <a:ext cx="844550" cy="495300"/>
          </a:xfrm>
          <a:prstGeom prst="roundRect">
            <a:avLst/>
          </a:prstGeom>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F0160885-2568-424B-8536-4F46D6FEE7B4}"/>
              </a:ext>
            </a:extLst>
          </p:cNvPr>
          <p:cNvSpPr txBox="1"/>
          <p:nvPr/>
        </p:nvSpPr>
        <p:spPr>
          <a:xfrm>
            <a:off x="8136384" y="4448293"/>
            <a:ext cx="710451" cy="369332"/>
          </a:xfrm>
          <a:prstGeom prst="rect">
            <a:avLst/>
          </a:prstGeom>
          <a:noFill/>
        </p:spPr>
        <p:txBody>
          <a:bodyPr wrap="none" rtlCol="0">
            <a:spAutoFit/>
          </a:bodyPr>
          <a:lstStyle/>
          <a:p>
            <a:r>
              <a:rPr lang="en-US" altLang="zh-CN" dirty="0"/>
              <a:t>NRM</a:t>
            </a:r>
            <a:endParaRPr lang="zh-CN" altLang="en-US" dirty="0"/>
          </a:p>
        </p:txBody>
      </p:sp>
      <p:cxnSp>
        <p:nvCxnSpPr>
          <p:cNvPr id="38" name="直接箭头连接符 37">
            <a:extLst>
              <a:ext uri="{FF2B5EF4-FFF2-40B4-BE49-F238E27FC236}">
                <a16:creationId xmlns:a16="http://schemas.microsoft.com/office/drawing/2014/main" id="{95967851-F74D-47ED-A63B-5F1532FD0D7A}"/>
              </a:ext>
            </a:extLst>
          </p:cNvPr>
          <p:cNvCxnSpPr>
            <a:cxnSpLocks/>
          </p:cNvCxnSpPr>
          <p:nvPr/>
        </p:nvCxnSpPr>
        <p:spPr>
          <a:xfrm flipH="1">
            <a:off x="8913885" y="4663637"/>
            <a:ext cx="330200" cy="22225"/>
          </a:xfrm>
          <a:prstGeom prst="straightConnector1">
            <a:avLst/>
          </a:prstGeom>
          <a:ln>
            <a:solidFill>
              <a:schemeClr val="tx1"/>
            </a:solidFill>
            <a:prstDash val="lg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左大括号 39">
            <a:extLst>
              <a:ext uri="{FF2B5EF4-FFF2-40B4-BE49-F238E27FC236}">
                <a16:creationId xmlns:a16="http://schemas.microsoft.com/office/drawing/2014/main" id="{688B10DC-57B1-459E-B8A9-64BE21DD36E1}"/>
              </a:ext>
            </a:extLst>
          </p:cNvPr>
          <p:cNvSpPr/>
          <p:nvPr/>
        </p:nvSpPr>
        <p:spPr>
          <a:xfrm flipH="1">
            <a:off x="7512047" y="3031209"/>
            <a:ext cx="370907" cy="1534233"/>
          </a:xfrm>
          <a:prstGeom prst="leftBrace">
            <a:avLst>
              <a:gd name="adj1" fmla="val 51679"/>
              <a:gd name="adj2" fmla="val 50000"/>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左大括号 41">
            <a:extLst>
              <a:ext uri="{FF2B5EF4-FFF2-40B4-BE49-F238E27FC236}">
                <a16:creationId xmlns:a16="http://schemas.microsoft.com/office/drawing/2014/main" id="{2547EE76-8206-433D-A705-2A61FA7722CD}"/>
              </a:ext>
            </a:extLst>
          </p:cNvPr>
          <p:cNvSpPr/>
          <p:nvPr/>
        </p:nvSpPr>
        <p:spPr>
          <a:xfrm flipH="1">
            <a:off x="7610473" y="3779283"/>
            <a:ext cx="272952" cy="1534231"/>
          </a:xfrm>
          <a:prstGeom prst="leftBrace">
            <a:avLst>
              <a:gd name="adj1" fmla="val 51679"/>
              <a:gd name="adj2" fmla="val 50000"/>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3" name="直接连接符 42">
            <a:extLst>
              <a:ext uri="{FF2B5EF4-FFF2-40B4-BE49-F238E27FC236}">
                <a16:creationId xmlns:a16="http://schemas.microsoft.com/office/drawing/2014/main" id="{383C6F1B-8CFD-4D21-BDA5-F571B21CF5E6}"/>
              </a:ext>
            </a:extLst>
          </p:cNvPr>
          <p:cNvCxnSpPr>
            <a:cxnSpLocks/>
          </p:cNvCxnSpPr>
          <p:nvPr/>
        </p:nvCxnSpPr>
        <p:spPr>
          <a:xfrm>
            <a:off x="985875" y="3032862"/>
            <a:ext cx="680557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167292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zh-CN" dirty="0"/>
              <a:t>Way forward</a:t>
            </a:r>
            <a:endParaRPr lang="en-US" altLang="en-US" dirty="0"/>
          </a:p>
        </p:txBody>
      </p:sp>
      <p:sp>
        <p:nvSpPr>
          <p:cNvPr id="10" name="Rectangle 2">
            <a:extLst>
              <a:ext uri="{FF2B5EF4-FFF2-40B4-BE49-F238E27FC236}">
                <a16:creationId xmlns:a16="http://schemas.microsoft.com/office/drawing/2014/main" id="{B24D141A-6A87-4D66-9A97-DA6A829591DF}"/>
              </a:ext>
            </a:extLst>
          </p:cNvPr>
          <p:cNvSpPr>
            <a:spLocks noChangeArrowheads="1"/>
          </p:cNvSpPr>
          <p:nvPr/>
        </p:nvSpPr>
        <p:spPr bwMode="auto">
          <a:xfrm flipV="1">
            <a:off x="6216650" y="1356394"/>
            <a:ext cx="868698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3" name="文本框 2">
            <a:extLst>
              <a:ext uri="{FF2B5EF4-FFF2-40B4-BE49-F238E27FC236}">
                <a16:creationId xmlns:a16="http://schemas.microsoft.com/office/drawing/2014/main" id="{B2D325A4-7041-4BBE-9711-5965C6AAE4E8}"/>
              </a:ext>
            </a:extLst>
          </p:cNvPr>
          <p:cNvSpPr txBox="1"/>
          <p:nvPr/>
        </p:nvSpPr>
        <p:spPr>
          <a:xfrm>
            <a:off x="749300" y="1907127"/>
            <a:ext cx="10116872" cy="646331"/>
          </a:xfrm>
          <a:prstGeom prst="rect">
            <a:avLst/>
          </a:prstGeom>
          <a:noFill/>
        </p:spPr>
        <p:txBody>
          <a:bodyPr wrap="none" rtlCol="0">
            <a:spAutoFit/>
          </a:bodyPr>
          <a:lstStyle/>
          <a:p>
            <a:pPr marL="285750" indent="-285750">
              <a:buFont typeface="Arial" panose="020B0604020202020204" pitchFamily="34" charset="0"/>
              <a:buChar char="•"/>
            </a:pPr>
            <a:r>
              <a:rPr lang="en-US" altLang="zh-CN" dirty="0"/>
              <a:t>Capture both the deployment and implementation way in the annex of TS 23.433.</a:t>
            </a:r>
          </a:p>
          <a:p>
            <a:pPr marL="285750" indent="-285750">
              <a:buFont typeface="Arial" panose="020B0604020202020204" pitchFamily="34" charset="0"/>
              <a:buChar char="•"/>
            </a:pPr>
            <a:r>
              <a:rPr lang="en-US" altLang="zh-CN" dirty="0"/>
              <a:t>For the FS_SEALDD_Ph3, allow solutions based on both options and descriptions listed in P5.</a:t>
            </a:r>
            <a:endParaRPr lang="zh-CN" altLang="en-US" dirty="0"/>
          </a:p>
        </p:txBody>
      </p:sp>
    </p:spTree>
    <p:extLst>
      <p:ext uri="{BB962C8B-B14F-4D97-AF65-F5344CB8AC3E}">
        <p14:creationId xmlns:p14="http://schemas.microsoft.com/office/powerpoint/2010/main" val="399833253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5532</TotalTime>
  <Words>473</Words>
  <Application>Microsoft Office PowerPoint</Application>
  <PresentationFormat>宽屏</PresentationFormat>
  <Paragraphs>72</Paragraphs>
  <Slides>7</Slides>
  <Notes>0</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14" baseType="lpstr">
      <vt:lpstr>Arial </vt:lpstr>
      <vt:lpstr>Arial</vt:lpstr>
      <vt:lpstr>Calibri</vt:lpstr>
      <vt:lpstr>Calibri Light</vt:lpstr>
      <vt:lpstr>Times New Roman</vt:lpstr>
      <vt:lpstr>Office Theme</vt:lpstr>
      <vt:lpstr>Microsoft Visio 2003-2010 Drawing</vt:lpstr>
      <vt:lpstr>Relationship between SEALDD and NRM</vt:lpstr>
      <vt:lpstr>Outline</vt:lpstr>
      <vt:lpstr>Compare of SEALDD and NRM</vt:lpstr>
      <vt:lpstr>Similar practice in MCX</vt:lpstr>
      <vt:lpstr>Deployment/Co-located vs implementation</vt:lpstr>
      <vt:lpstr>Business consideration</vt:lpstr>
      <vt:lpstr>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huawei_user</cp:lastModifiedBy>
  <cp:revision>624</cp:revision>
  <dcterms:created xsi:type="dcterms:W3CDTF">2010-02-05T13:52:04Z</dcterms:created>
  <dcterms:modified xsi:type="dcterms:W3CDTF">2025-10-04T10:27:04Z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1665458261</vt:lpwstr>
  </property>
</Properties>
</file>