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940" r:id="rId7"/>
  </p:sldMasterIdLst>
  <p:notesMasterIdLst>
    <p:notesMasterId r:id="rId29"/>
  </p:notesMasterIdLst>
  <p:handoutMasterIdLst>
    <p:handoutMasterId r:id="rId30"/>
  </p:handoutMasterIdLst>
  <p:sldIdLst>
    <p:sldId id="303" r:id="rId8"/>
    <p:sldId id="726" r:id="rId9"/>
    <p:sldId id="668" r:id="rId10"/>
    <p:sldId id="670" r:id="rId11"/>
    <p:sldId id="930" r:id="rId12"/>
    <p:sldId id="635" r:id="rId13"/>
    <p:sldId id="953" r:id="rId14"/>
    <p:sldId id="931" r:id="rId15"/>
    <p:sldId id="981" r:id="rId16"/>
    <p:sldId id="988" r:id="rId17"/>
    <p:sldId id="989" r:id="rId18"/>
    <p:sldId id="993" r:id="rId19"/>
    <p:sldId id="990" r:id="rId20"/>
    <p:sldId id="992" r:id="rId21"/>
    <p:sldId id="994" r:id="rId22"/>
    <p:sldId id="996" r:id="rId23"/>
    <p:sldId id="997" r:id="rId24"/>
    <p:sldId id="998" r:id="rId25"/>
    <p:sldId id="963" r:id="rId26"/>
    <p:sldId id="936" r:id="rId27"/>
    <p:sldId id="704" r:id="rId28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20" autoAdjust="0"/>
    <p:restoredTop sz="92197" autoAdjust="0"/>
  </p:normalViewPr>
  <p:slideViewPr>
    <p:cSldViewPr snapToGrid="0">
      <p:cViewPr varScale="1">
        <p:scale>
          <a:sx n="86" d="100"/>
          <a:sy n="86" d="100"/>
        </p:scale>
        <p:origin x="845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362" y="6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8/29/2025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8/29/2025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848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2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21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919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46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6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256106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30350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783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2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51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71266" y="6423758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S5-253216 CH exec report from SA5#162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2025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52" r:id="rId4"/>
    <p:sldLayoutId id="2147483953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tp://ftp.3gpp.org/information/WorkPlan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0960" y="2308081"/>
            <a:ext cx="10363200" cy="22418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Executive Report of </a:t>
            </a:r>
            <a:br>
              <a:rPr lang="en-GB" altLang="zh-CN" sz="4800" b="1" dirty="0"/>
            </a:br>
            <a:r>
              <a:rPr lang="en-GB" altLang="zh-CN" sz="4800" b="1" dirty="0"/>
              <a:t>SA5#162 SWG Charging</a:t>
            </a:r>
            <a:br>
              <a:rPr lang="en-GB" altLang="zh-CN" sz="4800" b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425700" y="4999067"/>
            <a:ext cx="89535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rmer,</a:t>
            </a:r>
            <a:r>
              <a:rPr lang="de-DE" altLang="de-DE" sz="2400" dirty="0">
                <a:latin typeface="Arial" charset="0"/>
              </a:rPr>
              <a:t> SA5 Charging SWG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499C1-5231-8092-BED3-EDACAEA08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BBDA460-B6CA-63BA-5979-4388AAC0C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42" y="221071"/>
            <a:ext cx="9445000" cy="1143000"/>
          </a:xfrm>
        </p:spPr>
        <p:txBody>
          <a:bodyPr/>
          <a:lstStyle/>
          <a:p>
            <a:r>
              <a:rPr lang="en-GB" altLang="en-US" sz="3200" b="1" dirty="0">
                <a:solidFill>
                  <a:srgbClr val="00B050"/>
                </a:solidFill>
              </a:rPr>
              <a:t>Rel-19 WID on Charging Aspects for 5G ProSe Ph3</a:t>
            </a:r>
            <a:endParaRPr lang="en-GB" altLang="en-US" sz="3200" b="1" dirty="0">
              <a:solidFill>
                <a:srgbClr val="00B050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54C01C6-244A-1C4C-B406-732A535A2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494791"/>
              </p:ext>
            </p:extLst>
          </p:nvPr>
        </p:nvGraphicFramePr>
        <p:xfrm>
          <a:off x="595842" y="1592076"/>
          <a:ext cx="11000316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1050030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Aspects for 5G ProSe Ph3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5G_ProSe_Ph3-CH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SP-241377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71DEF8C1-49A7-C080-2F55-70E1D3D32BC8}"/>
              </a:ext>
            </a:extLst>
          </p:cNvPr>
          <p:cNvSpPr txBox="1">
            <a:spLocks/>
          </p:cNvSpPr>
          <p:nvPr/>
        </p:nvSpPr>
        <p:spPr>
          <a:xfrm>
            <a:off x="595841" y="2427618"/>
            <a:ext cx="10851027" cy="387054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de-DE" sz="800" kern="0" dirty="0"/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GB" sz="1600" kern="0" dirty="0"/>
              <a:t>2 CRs agreed covering stage 2 aspects in TS 32.277: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/>
              <a:t>Add descriptions of multi-hop UE-to-UE relay communication via MANET networks 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/>
              <a:t>Correction on the message flow for ProSe Layer-3 UE-to-UE relay communication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GB" sz="1600" kern="0" dirty="0"/>
              <a:t>2 CRs agreed covering stage 3 aspects: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/>
              <a:t>TS 32.291: Attributes for charging of layer 3 multi-hop ProSe UE-to-UE relay communication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/>
              <a:t>TS 32.298: CDR parameters for charging of layer 3 multi-hop ProSe UE-to-Network relay communication</a:t>
            </a:r>
            <a:endParaRPr lang="de-DE" altLang="de-DE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GB" altLang="zh-CN" sz="1400" dirty="0"/>
              <a:t>Work item is completed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756980934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FCF7C-C055-32C2-6183-18CF41F35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3DBFE71-1036-EFEE-18C4-B7F364D46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42" y="221071"/>
            <a:ext cx="9445000" cy="1143000"/>
          </a:xfrm>
        </p:spPr>
        <p:txBody>
          <a:bodyPr/>
          <a:lstStyle/>
          <a:p>
            <a:r>
              <a:rPr lang="en-GB" altLang="en-US" sz="3200" b="1" dirty="0">
                <a:solidFill>
                  <a:srgbClr val="00B050"/>
                </a:solidFill>
              </a:rPr>
              <a:t>Rel-19 WID on charging aspects of satellite access Phase 3</a:t>
            </a:r>
            <a:br>
              <a:rPr lang="en-GB" altLang="en-US" sz="3200" b="1" dirty="0"/>
            </a:br>
            <a:endParaRPr lang="en-GB" altLang="en-US" sz="3200" b="1" dirty="0">
              <a:solidFill>
                <a:srgbClr val="72AF2F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C7685C8-AC61-1AC0-5103-EF59BE61A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772980"/>
              </p:ext>
            </p:extLst>
          </p:nvPr>
        </p:nvGraphicFramePr>
        <p:xfrm>
          <a:off x="689148" y="1480109"/>
          <a:ext cx="11000316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1070014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aspects of satellite access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5GSAT_Ph3-CH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SP-250365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8FED3D22-FB4C-78E2-1C08-75DB696B2376}"/>
              </a:ext>
            </a:extLst>
          </p:cNvPr>
          <p:cNvSpPr txBox="1">
            <a:spLocks/>
          </p:cNvSpPr>
          <p:nvPr/>
        </p:nvSpPr>
        <p:spPr>
          <a:xfrm>
            <a:off x="689148" y="2311581"/>
            <a:ext cx="11000316" cy="3811496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de-DE" alt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/>
              <a:t>3 CRs agreed covering stage 2 and stage 3 aspects: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/>
              <a:t>32.260: Update message flow for UE-satellite-UE communication charging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/>
              <a:t>32.291: Update Data Type and Open API for UE-satellite-UE charging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/>
              <a:t>32.298: Add charging information for store and forward charging of UP </a:t>
            </a:r>
            <a:r>
              <a:rPr lang="en-GB" sz="1400" kern="0" dirty="0" err="1"/>
              <a:t>CIoT</a:t>
            </a:r>
            <a:endParaRPr lang="en-GB" sz="1400" kern="0" dirty="0"/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GB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GB" altLang="zh-CN" sz="1400" dirty="0"/>
              <a:t>Work item is completed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3714603608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8D538-BB8F-7F92-4FA5-E1305A2ED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D12FD45-808A-4C12-BA29-10BE649E1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42" y="221071"/>
            <a:ext cx="9445000" cy="1143000"/>
          </a:xfrm>
        </p:spPr>
        <p:txBody>
          <a:bodyPr/>
          <a:lstStyle/>
          <a:p>
            <a:r>
              <a:rPr lang="en-GB" altLang="en-US" sz="3200" b="1" dirty="0">
                <a:solidFill>
                  <a:srgbClr val="00B050"/>
                </a:solidFill>
              </a:rPr>
              <a:t>Rel-19 WID on Charging aspects of CAPIF</a:t>
            </a:r>
            <a:br>
              <a:rPr lang="en-GB" altLang="en-US" sz="3200" b="1" dirty="0">
                <a:solidFill>
                  <a:srgbClr val="00B050"/>
                </a:solidFill>
              </a:rPr>
            </a:br>
            <a:endParaRPr lang="en-GB" altLang="en-US" sz="3200" b="1" dirty="0">
              <a:solidFill>
                <a:srgbClr val="00B050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C456273-2A4F-1169-ADBF-3AD597171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064975"/>
              </p:ext>
            </p:extLst>
          </p:nvPr>
        </p:nvGraphicFramePr>
        <p:xfrm>
          <a:off x="595842" y="1592076"/>
          <a:ext cx="11000316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aspects of CAPIF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CH_CAPIF_EXT 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SP-250366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A567674C-B2F5-DB29-0494-DD5E2D69AFCD}"/>
              </a:ext>
            </a:extLst>
          </p:cNvPr>
          <p:cNvSpPr txBox="1">
            <a:spLocks/>
          </p:cNvSpPr>
          <p:nvPr/>
        </p:nvSpPr>
        <p:spPr>
          <a:xfrm>
            <a:off x="595842" y="2763520"/>
            <a:ext cx="10925672" cy="358349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de-DE" sz="1600" kern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de-DE" sz="1600" kern="0" dirty="0"/>
              <a:t>       2</a:t>
            </a:r>
            <a:r>
              <a:rPr lang="en-GB" sz="1600" kern="0" dirty="0">
                <a:sym typeface="+mn-ea"/>
              </a:rPr>
              <a:t> CRs agreed covering stage 2</a:t>
            </a:r>
            <a:r>
              <a:rPr lang="en-GB" sz="1600" kern="0" dirty="0"/>
              <a:t> and stage 3 aspects</a:t>
            </a:r>
            <a:r>
              <a:rPr lang="en-US" altLang="en-GB" sz="1600" kern="0" dirty="0">
                <a:sym typeface="+mn-ea"/>
              </a:rPr>
              <a:t>:</a:t>
            </a:r>
            <a:endParaRPr lang="de-DE" altLang="de-DE" sz="16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>
                <a:sym typeface="+mn-ea"/>
              </a:rPr>
              <a:t>TS 32.254: CAPIF Charging Flow (ECUR)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>
                <a:sym typeface="+mn-ea"/>
              </a:rPr>
              <a:t>TS 32.298: CDR CAPIF Reference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de-DE" altLang="de-DE" sz="1400" kern="0" dirty="0"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GB" altLang="zh-CN" sz="1400" dirty="0"/>
              <a:t>Work item is completed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12840649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C2649-83B2-DE04-DB4F-03B5C85AA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1CE83362-3667-AF4E-DAF9-3A90C5217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42" y="221071"/>
            <a:ext cx="9445000" cy="1143000"/>
          </a:xfrm>
        </p:spPr>
        <p:txBody>
          <a:bodyPr/>
          <a:lstStyle/>
          <a:p>
            <a:r>
              <a:rPr lang="en-GB" altLang="en-US" sz="3200" b="1" dirty="0">
                <a:solidFill>
                  <a:srgbClr val="00B050"/>
                </a:solidFill>
              </a:rPr>
              <a:t>Rel-19 WID on Charging aspects of next generation real time communication services phase 2</a:t>
            </a:r>
            <a:br>
              <a:rPr lang="en-GB" altLang="en-US" sz="3200" b="1" dirty="0"/>
            </a:br>
            <a:endParaRPr lang="en-GB" altLang="en-US" sz="3200" b="1" dirty="0">
              <a:solidFill>
                <a:srgbClr val="72AF2F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CC4104-E3D4-F4F4-9745-0B8035E60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656894"/>
              </p:ext>
            </p:extLst>
          </p:nvPr>
        </p:nvGraphicFramePr>
        <p:xfrm>
          <a:off x="595842" y="1364071"/>
          <a:ext cx="11000316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1070016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aspects of next generation real time communication services phase 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NG_RTC_Ph2-CH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S5-250513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4381D86-81EC-1685-7AA4-244F609F2D22}"/>
              </a:ext>
            </a:extLst>
          </p:cNvPr>
          <p:cNvSpPr txBox="1">
            <a:spLocks/>
          </p:cNvSpPr>
          <p:nvPr/>
        </p:nvSpPr>
        <p:spPr>
          <a:xfrm>
            <a:off x="595842" y="2323322"/>
            <a:ext cx="10925672" cy="3993502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de-DE" altLang="de-DE" sz="2000" kern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de-DE" altLang="de-DE" sz="2000" kern="0" dirty="0"/>
              <a:t>     2</a:t>
            </a:r>
            <a:r>
              <a:rPr lang="en-GB" sz="1600" kern="0" dirty="0">
                <a:sym typeface="+mn-ea"/>
              </a:rPr>
              <a:t> CRs agreed covering stage 3 aspects in TS 32.291 and TS 32.298</a:t>
            </a:r>
            <a:r>
              <a:rPr lang="en-US" altLang="en-GB" sz="1600" kern="0" dirty="0">
                <a:sym typeface="+mn-ea"/>
              </a:rPr>
              <a:t>:</a:t>
            </a:r>
            <a:endParaRPr lang="de-DE" altLang="de-DE" sz="1600" kern="0" dirty="0"/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US" sz="1400" kern="0" dirty="0">
                <a:sym typeface="+mn-ea"/>
              </a:rPr>
              <a:t>Charging information for Avatar communication charging</a:t>
            </a:r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endParaRPr lang="en-US" sz="1400" kern="0" dirty="0"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endParaRPr lang="en-US" sz="1400" kern="0" dirty="0"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GB" altLang="zh-CN" sz="1400" dirty="0"/>
              <a:t>Work item is completed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3099198215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8E25E-F40C-FE0E-EB40-EEFE17543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CF0C4F7-554A-9603-3C5F-B2F803FAD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42" y="221071"/>
            <a:ext cx="9445000" cy="1143000"/>
          </a:xfrm>
        </p:spPr>
        <p:txBody>
          <a:bodyPr/>
          <a:lstStyle/>
          <a:p>
            <a:r>
              <a:rPr lang="en-GB" altLang="en-US" sz="3200" b="1" dirty="0">
                <a:solidFill>
                  <a:srgbClr val="00B050"/>
                </a:solidFill>
              </a:rPr>
              <a:t>Rel-19 WID on Charging for Uncrewed Aerial Systems Phase 3</a:t>
            </a:r>
            <a:endParaRPr lang="en-GB" altLang="en-US" sz="3200" b="1" dirty="0">
              <a:solidFill>
                <a:srgbClr val="00B050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9946137-BF8C-12A5-255B-4DD47D1F0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132500"/>
              </p:ext>
            </p:extLst>
          </p:nvPr>
        </p:nvGraphicFramePr>
        <p:xfrm>
          <a:off x="595842" y="1592076"/>
          <a:ext cx="11000316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1070017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for Uncrewed Aerial Systems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UAS_Ph3-CH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S5-250512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27D443A7-4ECB-56D0-2F15-89127B16A66B}"/>
              </a:ext>
            </a:extLst>
          </p:cNvPr>
          <p:cNvSpPr txBox="1">
            <a:spLocks/>
          </p:cNvSpPr>
          <p:nvPr/>
        </p:nvSpPr>
        <p:spPr>
          <a:xfrm>
            <a:off x="595842" y="2461098"/>
            <a:ext cx="10925672" cy="3885913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de-DE" altLang="de-DE" sz="2000" kern="0" dirty="0"/>
          </a:p>
          <a:p>
            <a:pPr marL="457200" lvl="1" indent="0" algn="l">
              <a:spcBef>
                <a:spcPts val="0"/>
              </a:spcBef>
              <a:spcAft>
                <a:spcPts val="600"/>
              </a:spcAft>
              <a:buSzTx/>
              <a:buNone/>
              <a:defRPr/>
            </a:pPr>
            <a:r>
              <a:rPr lang="de-DE" altLang="de-DE" sz="1600" kern="0" dirty="0"/>
              <a:t>2</a:t>
            </a:r>
            <a:r>
              <a:rPr lang="en-GB" sz="1600" kern="0" dirty="0">
                <a:sym typeface="+mn-ea"/>
              </a:rPr>
              <a:t> CRs agreed covering stage 2 aspects in TS 32.255 and TS 32.256</a:t>
            </a:r>
            <a:r>
              <a:rPr lang="en-US" altLang="en-GB" sz="1600" kern="0" dirty="0">
                <a:sym typeface="+mn-ea"/>
              </a:rPr>
              <a:t>:</a:t>
            </a:r>
            <a:endParaRPr lang="de-DE" altLang="de-DE" sz="1600" kern="0" dirty="0"/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GB" sz="1400" kern="0" dirty="0">
                <a:sym typeface="+mn-ea"/>
              </a:rPr>
              <a:t>Add Service-level-AA for support of UAS charging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altLang="de-DE" sz="1600" kern="0" dirty="0"/>
              <a:t>2</a:t>
            </a:r>
            <a:r>
              <a:rPr lang="en-GB" sz="1600" kern="0" dirty="0">
                <a:sym typeface="+mn-ea"/>
              </a:rPr>
              <a:t> CRs agreed covering stage 3 aspects in TS 32.291 and TS 32.298</a:t>
            </a:r>
            <a:r>
              <a:rPr lang="en-US" altLang="en-GB" sz="1600" kern="0" dirty="0">
                <a:sym typeface="+mn-ea"/>
              </a:rPr>
              <a:t>:</a:t>
            </a:r>
            <a:endParaRPr lang="de-DE" altLang="de-DE" sz="16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>
                <a:sym typeface="+mn-ea"/>
              </a:rPr>
              <a:t>Add Service-level-AA IE for UAS charging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de-DE" altLang="de-DE" sz="20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GB" altLang="zh-CN" sz="1400" dirty="0"/>
              <a:t>Work item is completed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380459987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55D45-CFCD-6215-CA97-593B32245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01DDFC6-A432-0605-E094-AA7B2A21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42" y="221071"/>
            <a:ext cx="9445000" cy="1143000"/>
          </a:xfrm>
        </p:spPr>
        <p:txBody>
          <a:bodyPr/>
          <a:lstStyle/>
          <a:p>
            <a:r>
              <a:rPr lang="en-GB" altLang="en-US" sz="3200" b="1" dirty="0">
                <a:solidFill>
                  <a:srgbClr val="00B050"/>
                </a:solidFill>
              </a:rPr>
              <a:t>Rel-19 WID on Charging aspects for Multi-Operator Core Network (MOCN) Network Sharing</a:t>
            </a:r>
            <a:br>
              <a:rPr lang="en-GB" altLang="en-US" sz="3200" b="1" dirty="0"/>
            </a:br>
            <a:endParaRPr lang="en-GB" altLang="en-US" sz="3200" b="1" dirty="0">
              <a:solidFill>
                <a:srgbClr val="72AF2F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52B67E2-8063-2E36-CFE7-7ABDF14DB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678329"/>
              </p:ext>
            </p:extLst>
          </p:nvPr>
        </p:nvGraphicFramePr>
        <p:xfrm>
          <a:off x="595842" y="1592076"/>
          <a:ext cx="11000316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1070020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WID on Charging aspects for Multi-Operator Core Network (MOCN) Network Sharing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CH_MOCN_NetShare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SP-250819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65EBD4CE-8561-8325-992C-135641A868B8}"/>
              </a:ext>
            </a:extLst>
          </p:cNvPr>
          <p:cNvSpPr txBox="1">
            <a:spLocks/>
          </p:cNvSpPr>
          <p:nvPr/>
        </p:nvSpPr>
        <p:spPr>
          <a:xfrm>
            <a:off x="595842" y="2463282"/>
            <a:ext cx="10925672" cy="388372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de-DE" altLang="de-DE" sz="2000" kern="0" dirty="0"/>
              <a:t>       3</a:t>
            </a:r>
            <a:r>
              <a:rPr lang="en-GB" sz="1600" kern="0" dirty="0">
                <a:sym typeface="+mn-ea"/>
              </a:rPr>
              <a:t> CRs agreed covering stage 2 aspects</a:t>
            </a:r>
            <a:r>
              <a:rPr lang="en-US" altLang="en-GB" sz="1600" kern="0" dirty="0">
                <a:sym typeface="+mn-ea"/>
              </a:rPr>
              <a:t>:</a:t>
            </a:r>
            <a:endParaRPr lang="de-DE" altLang="de-DE" sz="1600" kern="0" dirty="0"/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GB" sz="1400" kern="0" dirty="0">
                <a:sym typeface="+mn-ea"/>
              </a:rPr>
              <a:t>TS 32.240: Correction on the reference of network sharing charging</a:t>
            </a:r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GB" sz="1400" kern="0" dirty="0">
                <a:sym typeface="+mn-ea"/>
              </a:rPr>
              <a:t>TS 28.201: Add QoS level in Network Sharing Container Information, Addition of CDR information for MOCN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de-DE" altLang="de-DE" sz="2000" kern="0" dirty="0"/>
              <a:t>       2</a:t>
            </a:r>
            <a:r>
              <a:rPr lang="en-GB" sz="1600" kern="0" dirty="0">
                <a:sym typeface="+mn-ea"/>
              </a:rPr>
              <a:t> CRs agreed covering stage 3 aspects in TS 32.291 and TS 32.298</a:t>
            </a:r>
            <a:r>
              <a:rPr lang="en-US" altLang="en-GB" sz="1600" kern="0" dirty="0">
                <a:sym typeface="+mn-ea"/>
              </a:rPr>
              <a:t>:</a:t>
            </a:r>
            <a:endParaRPr lang="de-DE" altLang="de-DE" sz="1600" kern="0" dirty="0"/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GB" sz="1400" kern="0" dirty="0">
                <a:sym typeface="+mn-ea"/>
              </a:rPr>
              <a:t>Addition of charging information for MOCN</a:t>
            </a:r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endParaRPr lang="en-US" sz="1400" kern="0" dirty="0"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Not known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GB" altLang="zh-CN" sz="1400" dirty="0"/>
              <a:t>WID is completed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293494591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AC80-17C9-1662-1CAA-BF1C4679C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CBD60683-4FF6-9096-7107-B89E126EC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42" y="221071"/>
            <a:ext cx="9445000" cy="1143000"/>
          </a:xfrm>
        </p:spPr>
        <p:txBody>
          <a:bodyPr/>
          <a:lstStyle/>
          <a:p>
            <a:r>
              <a:rPr lang="en-GB" altLang="en-US" sz="3200" b="1" dirty="0">
                <a:solidFill>
                  <a:srgbClr val="00B050"/>
                </a:solidFill>
              </a:rPr>
              <a:t>Rel-19 WID on Converged Charging Aspects of CAPIF phase 3</a:t>
            </a:r>
            <a:br>
              <a:rPr lang="en-GB" altLang="en-US" sz="3200" b="1" dirty="0"/>
            </a:br>
            <a:endParaRPr lang="en-GB" altLang="en-US" sz="3200" b="1" dirty="0">
              <a:solidFill>
                <a:srgbClr val="72AF2F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6CFF00-0A1B-1DF5-943C-F06EED88FD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337983"/>
              </p:ext>
            </p:extLst>
          </p:nvPr>
        </p:nvGraphicFramePr>
        <p:xfrm>
          <a:off x="595842" y="1592076"/>
          <a:ext cx="11000316" cy="79336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4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1080019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Converged Charging Aspects of CAPIF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CAPIF_Ph3_con-CH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S5-253779</a:t>
                      </a:r>
                    </a:p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(SP-250509)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Revised WID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88F042DC-9B65-53C7-0261-783BA9BAC711}"/>
              </a:ext>
            </a:extLst>
          </p:cNvPr>
          <p:cNvSpPr txBox="1">
            <a:spLocks/>
          </p:cNvSpPr>
          <p:nvPr/>
        </p:nvSpPr>
        <p:spPr>
          <a:xfrm>
            <a:off x="595842" y="2463282"/>
            <a:ext cx="10925672" cy="388372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de-DE" altLang="de-DE" sz="2000" kern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de-DE" altLang="de-DE" sz="2000" kern="0" dirty="0"/>
              <a:t>       1</a:t>
            </a:r>
            <a:r>
              <a:rPr lang="en-GB" sz="1600" kern="0" dirty="0">
                <a:sym typeface="+mn-ea"/>
              </a:rPr>
              <a:t> CR agreed covering stage 2 aspects to TS 32.254</a:t>
            </a:r>
            <a:r>
              <a:rPr lang="en-US" altLang="en-GB" sz="1600" kern="0" dirty="0">
                <a:sym typeface="+mn-ea"/>
              </a:rPr>
              <a:t>:</a:t>
            </a:r>
            <a:endParaRPr lang="de-DE" altLang="de-DE" sz="1600" kern="0" dirty="0"/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GB" sz="1400" kern="0" dirty="0">
                <a:sym typeface="+mn-ea"/>
              </a:rPr>
              <a:t>•	CAPIF Auditing and Provider Domain API Support (through NEF)</a:t>
            </a:r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endParaRPr lang="en-US" sz="1400" kern="0" dirty="0"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Not known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GB" altLang="zh-CN" sz="1400" dirty="0"/>
              <a:t>WID is completed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3384247203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300B6-60AD-6B19-67A0-72046E439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E680715-7719-DF28-ADBC-347D05501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42" y="221071"/>
            <a:ext cx="9445000" cy="1143000"/>
          </a:xfrm>
        </p:spPr>
        <p:txBody>
          <a:bodyPr/>
          <a:lstStyle/>
          <a:p>
            <a:r>
              <a:rPr lang="en-GB" altLang="en-US" sz="3200" b="1" dirty="0">
                <a:solidFill>
                  <a:srgbClr val="00B050"/>
                </a:solidFill>
              </a:rPr>
              <a:t>Rel-19 WID on Charging enhancement for disaster roaming</a:t>
            </a:r>
            <a:endParaRPr lang="en-GB" altLang="en-US" sz="3200" b="1" dirty="0">
              <a:solidFill>
                <a:srgbClr val="72AF2F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9AF671-384D-C3E2-A7E7-ED3A0B2D0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68592"/>
              </p:ext>
            </p:extLst>
          </p:nvPr>
        </p:nvGraphicFramePr>
        <p:xfrm>
          <a:off x="595842" y="1592076"/>
          <a:ext cx="11000316" cy="69176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4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10900xx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Charging enhancement for disaster roaming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MINT_Ph2-CH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S5-253755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New WID for approval </a:t>
                      </a:r>
                      <a:b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completied</a:t>
                      </a:r>
                      <a:endParaRPr lang="en-US" sz="12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68E19610-64F4-1B99-6F18-A11F1201D78A}"/>
              </a:ext>
            </a:extLst>
          </p:cNvPr>
          <p:cNvSpPr txBox="1">
            <a:spLocks/>
          </p:cNvSpPr>
          <p:nvPr/>
        </p:nvSpPr>
        <p:spPr>
          <a:xfrm>
            <a:off x="595842" y="2388094"/>
            <a:ext cx="10925672" cy="3958918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de-DE" altLang="de-DE" sz="2000" kern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de-DE" altLang="de-DE" sz="2000" kern="0" dirty="0"/>
              <a:t>       3 </a:t>
            </a:r>
            <a:r>
              <a:rPr lang="en-GB" sz="1600" kern="0" dirty="0">
                <a:sym typeface="+mn-ea"/>
              </a:rPr>
              <a:t>CRs agreed covering stage 2 aspects</a:t>
            </a:r>
            <a:r>
              <a:rPr lang="en-US" altLang="en-GB" sz="1600" kern="0" dirty="0">
                <a:sym typeface="+mn-ea"/>
              </a:rPr>
              <a:t>:</a:t>
            </a:r>
            <a:endParaRPr lang="de-DE" altLang="de-DE" sz="1600" kern="0" dirty="0"/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GB" sz="1400" kern="0" dirty="0">
                <a:sym typeface="+mn-ea"/>
              </a:rPr>
              <a:t>TS 32.240: Addition of disaster roaming charging</a:t>
            </a:r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GB" sz="1400" kern="0" dirty="0">
                <a:sym typeface="+mn-ea"/>
              </a:rPr>
              <a:t>TS 32.255: Addition of disaster roaming indication charging</a:t>
            </a:r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GB" sz="1400" kern="0" dirty="0">
                <a:sym typeface="+mn-ea"/>
              </a:rPr>
              <a:t>TS 32.256: Addition of disaster roaming indication charging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altLang="de-DE" sz="1600" kern="0" dirty="0"/>
              <a:t>2</a:t>
            </a:r>
            <a:r>
              <a:rPr lang="en-GB" sz="1600" kern="0" dirty="0">
                <a:sym typeface="+mn-ea"/>
              </a:rPr>
              <a:t> CRs agreed covering stage 2 and stage 3 aspects in TS 32.291 and TS 32.298</a:t>
            </a:r>
            <a:r>
              <a:rPr lang="en-US" altLang="en-GB" sz="1600" kern="0" dirty="0">
                <a:sym typeface="+mn-ea"/>
              </a:rPr>
              <a:t>:</a:t>
            </a:r>
            <a:endParaRPr lang="en-GB" sz="1600" kern="0" dirty="0"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600"/>
              </a:spcAft>
              <a:buSzTx/>
              <a:defRPr/>
            </a:pPr>
            <a:r>
              <a:rPr lang="en-GB" sz="1400" kern="0" dirty="0">
                <a:sym typeface="+mn-ea"/>
              </a:rPr>
              <a:t>Addition of disaster roaming indication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20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Not known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GB" altLang="zh-CN" sz="1400" dirty="0"/>
              <a:t>WID is completed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1670068058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9ECF3-F2B9-B27C-BB15-32C5C2C32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648D478-FE1E-4D25-9E1D-F1725F115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75" y="189173"/>
            <a:ext cx="9838823" cy="1143000"/>
          </a:xfrm>
        </p:spPr>
        <p:txBody>
          <a:bodyPr/>
          <a:lstStyle/>
          <a:p>
            <a:r>
              <a:rPr lang="en-GB" altLang="en-US" sz="3200" b="1" dirty="0"/>
              <a:t>Rel-20 Study on Charging Aspects of CAPIF phase 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D2BFF3D-9F48-A219-4095-BB3EC8594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839844"/>
              </p:ext>
            </p:extLst>
          </p:nvPr>
        </p:nvGraphicFramePr>
        <p:xfrm>
          <a:off x="595842" y="1592076"/>
          <a:ext cx="11000316" cy="72582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5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1080014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SID on Charging Aspects of CAPIF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FS_CAPIF_Ph3-CH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SP-250869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DBD42A5B-A47C-D505-096E-AB301961F874}"/>
              </a:ext>
            </a:extLst>
          </p:cNvPr>
          <p:cNvSpPr txBox="1">
            <a:spLocks/>
          </p:cNvSpPr>
          <p:nvPr/>
        </p:nvSpPr>
        <p:spPr>
          <a:xfrm>
            <a:off x="595842" y="2463282"/>
            <a:ext cx="10925672" cy="388372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de-DE" altLang="de-DE" sz="2000" kern="0" dirty="0"/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1 </a:t>
            </a:r>
            <a:r>
              <a:rPr lang="en-US" altLang="zh-CN" sz="14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 for TR 28.891 was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Calibri" pitchFamily="34" charset="0"/>
                <a:ea typeface="宋体" pitchFamily="2" charset="-122"/>
                <a:cs typeface="Arial" charset="0"/>
              </a:rPr>
              <a:t>Initial skeleton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Not known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GB" altLang="zh-CN" sz="1400" dirty="0"/>
              <a:t>Start the SID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1119963994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SA#109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8323605"/>
              </p:ext>
            </p:extLst>
          </p:nvPr>
        </p:nvGraphicFramePr>
        <p:xfrm>
          <a:off x="690170" y="2084296"/>
          <a:ext cx="10651674" cy="949259"/>
        </p:xfrm>
        <a:graphic>
          <a:graphicData uri="http://schemas.openxmlformats.org/drawingml/2006/table">
            <a:tbl>
              <a:tblPr/>
              <a:tblGrid>
                <a:gridCol w="128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9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08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807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48792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6567" y="592473"/>
            <a:ext cx="6951645" cy="1140618"/>
          </a:xfrm>
        </p:spPr>
        <p:txBody>
          <a:bodyPr/>
          <a:lstStyle/>
          <a:p>
            <a:r>
              <a:rPr lang="en-GB" altLang="zh-CN" sz="4400" dirty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929787" y="1620061"/>
            <a:ext cx="8262213" cy="486505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Charging leaders re-nominated:</a:t>
            </a:r>
          </a:p>
          <a:p>
            <a:pPr marL="952485" lvl="1" indent="-342900" algn="l">
              <a:buFont typeface="Wingdings" panose="05000000000000000000" pitchFamily="2" charset="2"/>
              <a:buChar char="ü"/>
            </a:pPr>
            <a:r>
              <a:rPr lang="en-GB" sz="1600" dirty="0"/>
              <a:t>SWG Chair: Mr. Gerald Görmer MATRIXX Software (ETSI) CorpOPD: ATIS</a:t>
            </a:r>
          </a:p>
          <a:p>
            <a:pPr marL="952485" lvl="1" indent="-342900" algn="l">
              <a:buFont typeface="Wingdings" panose="05000000000000000000" pitchFamily="2" charset="2"/>
              <a:buChar char="ü"/>
            </a:pPr>
            <a:r>
              <a:rPr lang="en-GB" sz="1600" dirty="0"/>
              <a:t>SWG Vice Chair: Ms.Chen Shan HuaWei Technologies Co., Ltd (CCSA) CorpOPD: CCSA</a:t>
            </a:r>
            <a:r>
              <a:rPr lang="en-GB" sz="1600" b="1" dirty="0"/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 work status:</a:t>
            </a:r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Rel-19 CH WIDs are all completed in time</a:t>
            </a:r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Rel-20 5GA is expected to include two more studies </a:t>
            </a:r>
            <a:endParaRPr lang="en-GB" sz="1800" b="1" dirty="0"/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Rel-20 6G study expected to investigate on 6G requirements for Charging Prime features and Charging for Network services    </a:t>
            </a:r>
            <a:endParaRPr lang="en-GB" sz="8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 statistics: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3036B2-923D-1ED7-FEDF-00BA1DAD4EDE}"/>
              </a:ext>
            </a:extLst>
          </p:cNvPr>
          <p:cNvSpPr txBox="1"/>
          <p:nvPr/>
        </p:nvSpPr>
        <p:spPr>
          <a:xfrm>
            <a:off x="3526720" y="4820733"/>
            <a:ext cx="47055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800" dirty="0">
                <a:latin typeface="+mn-lt"/>
              </a:rPr>
              <a:t>Registration at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31 delegates face-to-face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7 delegates online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600" dirty="0"/>
              <a:t>Participation to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22 delegates attended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7D10E5-BDBC-293D-E863-C3E4010AECF5}"/>
              </a:ext>
            </a:extLst>
          </p:cNvPr>
          <p:cNvSpPr txBox="1"/>
          <p:nvPr/>
        </p:nvSpPr>
        <p:spPr>
          <a:xfrm>
            <a:off x="6997105" y="4603534"/>
            <a:ext cx="5194895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800" dirty="0">
                <a:latin typeface="+mn-lt"/>
              </a:rPr>
              <a:t>Documents</a:t>
            </a:r>
            <a:r>
              <a:rPr lang="en-GB" sz="1600" dirty="0"/>
              <a:t> at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85 total input and 55 output contributions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3 contributions from the CH plenary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 </a:t>
            </a:r>
            <a:r>
              <a:rPr lang="en-GB" sz="1400" dirty="0" err="1"/>
              <a:t>LSin</a:t>
            </a:r>
            <a:r>
              <a:rPr lang="en-GB" sz="1400" dirty="0"/>
              <a:t> and no </a:t>
            </a:r>
            <a:r>
              <a:rPr lang="en-GB" sz="1400" dirty="0" err="1"/>
              <a:t>LSout</a:t>
            </a:r>
            <a:r>
              <a:rPr lang="en-GB" sz="1400" dirty="0"/>
              <a:t> 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1 new Rel-19 WID and 1 revised Rel-19 WID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29 agreed CRs for Rel-19 WIDs, 1 </a:t>
            </a:r>
            <a:r>
              <a:rPr lang="en-GB" sz="1400" dirty="0" err="1"/>
              <a:t>pCR</a:t>
            </a:r>
            <a:r>
              <a:rPr lang="en-GB" sz="1400" dirty="0"/>
              <a:t> for Rel-20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25 CRs for Maintenance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2410" y="309353"/>
            <a:ext cx="6507824" cy="1143000"/>
          </a:xfrm>
        </p:spPr>
        <p:txBody>
          <a:bodyPr/>
          <a:lstStyle/>
          <a:p>
            <a:r>
              <a:rPr lang="en-US" sz="4000" dirty="0">
                <a:ea typeface="+mn-ea"/>
                <a:cs typeface="Arial" panose="020B0604020202020204" pitchFamily="34" charset="0"/>
              </a:rPr>
              <a:t>Charging contributions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0739" y="1671633"/>
            <a:ext cx="4001995" cy="438943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Maintenance</a:t>
            </a:r>
          </a:p>
          <a:p>
            <a:r>
              <a:rPr lang="en-US" sz="2800" dirty="0"/>
              <a:t>TEI17</a:t>
            </a:r>
          </a:p>
          <a:p>
            <a:r>
              <a:rPr lang="en-US" sz="2800" dirty="0"/>
              <a:t>5GS_Ph1-SBI_CH</a:t>
            </a:r>
          </a:p>
          <a:p>
            <a:r>
              <a:rPr lang="en-US" sz="2800" dirty="0"/>
              <a:t>TEI18</a:t>
            </a:r>
          </a:p>
          <a:p>
            <a:r>
              <a:rPr lang="en-GB" sz="2800" dirty="0"/>
              <a:t>TEI19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4DA224E-B1E2-A4CE-6F55-7F4895750B12}"/>
              </a:ext>
            </a:extLst>
          </p:cNvPr>
          <p:cNvSpPr txBox="1">
            <a:spLocks/>
          </p:cNvSpPr>
          <p:nvPr/>
        </p:nvSpPr>
        <p:spPr bwMode="auto">
          <a:xfrm>
            <a:off x="397819" y="1671633"/>
            <a:ext cx="7634795" cy="395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2800" b="1" kern="0" dirty="0">
                <a:solidFill>
                  <a:srgbClr val="00B050"/>
                </a:solidFill>
              </a:rPr>
              <a:t>Release 19 Work</a:t>
            </a:r>
          </a:p>
          <a:p>
            <a:r>
              <a:rPr lang="en-GB" sz="2800" kern="0" dirty="0" err="1"/>
              <a:t>CHFseg</a:t>
            </a:r>
            <a:endParaRPr lang="en-GB" sz="2800" kern="0" dirty="0"/>
          </a:p>
          <a:p>
            <a:r>
              <a:rPr lang="en-GB" sz="2800" kern="0" dirty="0"/>
              <a:t>Ranging_SL_CH</a:t>
            </a:r>
          </a:p>
          <a:p>
            <a:r>
              <a:rPr lang="en-US" sz="2800" kern="0" dirty="0"/>
              <a:t>5G_ProSe_Ph3-CH</a:t>
            </a:r>
          </a:p>
          <a:p>
            <a:r>
              <a:rPr lang="en-GB" sz="2800" kern="0" dirty="0"/>
              <a:t>5GSAT_Ph3-CH</a:t>
            </a:r>
          </a:p>
          <a:p>
            <a:r>
              <a:rPr lang="en-GB" sz="2800" kern="0" dirty="0"/>
              <a:t>CH_CAPIF_EXT</a:t>
            </a:r>
          </a:p>
          <a:p>
            <a:r>
              <a:rPr lang="en-GB" sz="2800" kern="0" dirty="0"/>
              <a:t>NG_RTC_Ph2-CH</a:t>
            </a:r>
          </a:p>
          <a:p>
            <a:endParaRPr lang="en-GB" sz="2800" kern="0" dirty="0"/>
          </a:p>
          <a:p>
            <a:endParaRPr lang="en-GB" sz="2800" kern="0" dirty="0"/>
          </a:p>
          <a:p>
            <a:r>
              <a:rPr lang="en-GB" sz="2800" kern="0" dirty="0"/>
              <a:t>UAS_Ph3-CH</a:t>
            </a:r>
          </a:p>
          <a:p>
            <a:r>
              <a:rPr lang="en-US" sz="2800" kern="0" dirty="0" err="1"/>
              <a:t>AmbientIoT</a:t>
            </a:r>
            <a:r>
              <a:rPr lang="en-US" sz="2800" kern="0" dirty="0"/>
              <a:t>-CH</a:t>
            </a:r>
          </a:p>
          <a:p>
            <a:r>
              <a:rPr lang="en-US" sz="2800" kern="0" dirty="0" err="1"/>
              <a:t>CH_MOCN_NetShare</a:t>
            </a:r>
            <a:endParaRPr lang="en-US" sz="2800" kern="0" dirty="0"/>
          </a:p>
          <a:p>
            <a:r>
              <a:rPr lang="en-US" sz="2800" kern="0" dirty="0"/>
              <a:t>CAPIF_Ph3_con-CH</a:t>
            </a:r>
          </a:p>
          <a:p>
            <a:r>
              <a:rPr lang="en-US" sz="2800" kern="0" dirty="0"/>
              <a:t>DUMMY </a:t>
            </a:r>
            <a:br>
              <a:rPr lang="en-US" sz="2800" kern="0" dirty="0"/>
            </a:br>
            <a:r>
              <a:rPr lang="en-US" sz="2800" kern="0" dirty="0"/>
              <a:t>(MINT_Ph2-CH)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8A758F-D375-B79E-B793-6C778961A6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251270"/>
              </p:ext>
            </p:extLst>
          </p:nvPr>
        </p:nvGraphicFramePr>
        <p:xfrm>
          <a:off x="8760739" y="4666007"/>
          <a:ext cx="2052263" cy="1483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5" imgW="914282" imgH="792515" progId="Word.Document.8">
                  <p:embed/>
                </p:oleObj>
              </mc:Choice>
              <mc:Fallback>
                <p:oleObj name="Document" showAsIcon="1" r:id="rId5" imgW="914282" imgH="79251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760739" y="4666007"/>
                        <a:ext cx="2052263" cy="1483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8995914"/>
              </p:ext>
            </p:extLst>
          </p:nvPr>
        </p:nvGraphicFramePr>
        <p:xfrm>
          <a:off x="774441" y="1939341"/>
          <a:ext cx="10877628" cy="2544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595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52411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1622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569403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S5-253301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to C3-251642 = S5-252334 on Extending Charging Support in 5GC (S2-2506095; to CT3; cc: SA5, CT4; contact: Nokia)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2203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S5-253309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to S5-252788 on UE type identification for UAS charging requirements (C4-253415; to: SA5; cc: CT3, CT1; contact: Qualcomm)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CT4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689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70518900"/>
              </p:ext>
            </p:extLst>
          </p:nvPr>
        </p:nvGraphicFramePr>
        <p:xfrm>
          <a:off x="731520" y="2155077"/>
          <a:ext cx="10746105" cy="1898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755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846618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36518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9472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380490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4923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06125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457201" y="541565"/>
            <a:ext cx="8753474" cy="88083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4351137"/>
              </p:ext>
            </p:extLst>
          </p:nvPr>
        </p:nvGraphicFramePr>
        <p:xfrm>
          <a:off x="597160" y="1422400"/>
          <a:ext cx="11066106" cy="1791430"/>
        </p:xfrm>
        <a:graphic>
          <a:graphicData uri="http://schemas.openxmlformats.org/drawingml/2006/table">
            <a:tbl>
              <a:tblPr/>
              <a:tblGrid>
                <a:gridCol w="1376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7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2866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883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S5-253755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</a:t>
                      </a: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WID on Charging enhancement for disaster roaming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Ericsson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4562906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S5-253779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Revised </a:t>
                      </a: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WID on </a:t>
                      </a: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Converged Charging aspects of CAPIF</a:t>
                      </a: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Phase 3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Nokia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4835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227667" y="101600"/>
            <a:ext cx="9103784" cy="1143000"/>
          </a:xfrm>
        </p:spPr>
        <p:txBody>
          <a:bodyPr/>
          <a:lstStyle/>
          <a:p>
            <a:r>
              <a:rPr lang="en-GB" altLang="en-US" dirty="0"/>
              <a:t>SA5 progress – Summary</a:t>
            </a:r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255918"/>
              </p:ext>
            </p:extLst>
          </p:nvPr>
        </p:nvGraphicFramePr>
        <p:xfrm>
          <a:off x="404027" y="1275824"/>
          <a:ext cx="11602721" cy="488409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6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3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9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0880">
                  <a:extLst>
                    <a:ext uri="{9D8B030D-6E8A-4147-A177-3AD203B41FA5}">
                      <a16:colId xmlns:a16="http://schemas.microsoft.com/office/drawing/2014/main" val="3182844481"/>
                    </a:ext>
                  </a:extLst>
                </a:gridCol>
                <a:gridCol w="5283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1466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4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Target </a:t>
                      </a:r>
                      <a:r>
                        <a:rPr lang="en-GB" sz="800" dirty="0"/>
                        <a:t>(dd/mm/yyyy)</a:t>
                      </a:r>
                      <a:endParaRPr lang="en-GB" sz="14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381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Rel-19 Work Items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---</a:t>
                      </a:r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75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1040012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CHF Segmentation</a:t>
                      </a:r>
                      <a:endParaRPr lang="en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CH_FSeg</a:t>
                      </a:r>
                      <a:endParaRPr lang="en-GB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90 %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SP-241001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89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1040013</a:t>
                      </a: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Charging aspects of Ranging and Sidelink Positioning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Ranging_SL_CH</a:t>
                      </a:r>
                      <a:endParaRPr lang="en-GB" sz="90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03/03/2025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SP-241002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08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1040018</a:t>
                      </a: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Charging aspects for energy efficiency of network slice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EnergySys_CH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13/06/2025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SP-241003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732216791"/>
                  </a:ext>
                </a:extLst>
              </a:tr>
              <a:tr h="21939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1040019</a:t>
                      </a: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Charging aspects for indirect network sharing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NetShare_CH</a:t>
                      </a:r>
                      <a:endParaRPr lang="en-GB" sz="90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12/12/2024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SP-241004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4256187631"/>
                  </a:ext>
                </a:extLst>
              </a:tr>
              <a:tr h="19208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1050030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Charging for 5G ProSe Ph3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5G_ProSe_Ph3-CH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SP-241377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19739168"/>
                  </a:ext>
                </a:extLst>
              </a:tr>
              <a:tr h="18675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1070014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Charging aspects of satellite access Phase 3</a:t>
                      </a:r>
                      <a:endParaRPr lang="en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5GSAT_Ph3-CH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12/09/2025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SP-250365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948992302"/>
                  </a:ext>
                </a:extLst>
              </a:tr>
              <a:tr h="18675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1070015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Charging aspects of CAPIF</a:t>
                      </a:r>
                      <a:endParaRPr lang="en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CH_CAPIF_EXT 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12/09/2025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SP-250366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25837486"/>
                  </a:ext>
                </a:extLst>
              </a:tr>
              <a:tr h="21893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1070016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Charging aspects of next generation real time communication services phase 2</a:t>
                      </a:r>
                      <a:endParaRPr lang="en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NG_RTC_Ph2-CH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12/09/2025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SP-250513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487759425"/>
                  </a:ext>
                </a:extLst>
              </a:tr>
              <a:tr h="21229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1070017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Charging for Uncrewed Aerial Systems Phase 3</a:t>
                      </a:r>
                      <a:endParaRPr lang="en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UAS_Ph3-CH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12/09/2025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SP-250512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348511109"/>
                  </a:ext>
                </a:extLst>
              </a:tr>
              <a:tr h="18675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1070019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Charging aspects of 5GC </a:t>
                      </a:r>
                      <a:r>
                        <a:rPr lang="en-GB" sz="1200" b="0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LoCation</a:t>
                      </a:r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Services</a:t>
                      </a:r>
                      <a:endParaRPr lang="en-DE" sz="1200" b="0" i="0" u="none" strike="noStrike" kern="1200" dirty="0">
                        <a:solidFill>
                          <a:srgbClr val="72AF2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CH_5G_eLCS_Ph3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noProof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noProof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SP-250370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75737587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1070018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Charging for Ambient power-enabled Internet of Things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AmbientIoT</a:t>
                      </a:r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noProof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noProof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SP-250369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71072354"/>
                  </a:ext>
                </a:extLst>
              </a:tr>
              <a:tr h="23035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1070020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Charging aspects for Multi-Operator Core Network (MOCN) Network Sharing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CH_MOCN_NetShare</a:t>
                      </a:r>
                      <a:endParaRPr lang="en-GB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SP-250819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527265925"/>
                  </a:ext>
                </a:extLst>
              </a:tr>
              <a:tr h="18675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1080019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Converged Charging aspects of CAPIF Phase 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CAPIF_Ph3_con-CH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SP-250509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revised 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&amp; 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4091121422"/>
                  </a:ext>
                </a:extLst>
              </a:tr>
              <a:tr h="19927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10900xx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Charging enhancement for disaster roaming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MINT_Ph2-CH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S5-253755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For approval 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&amp; 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374830285"/>
                  </a:ext>
                </a:extLst>
              </a:tr>
              <a:tr h="22698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Rel-19 Studies</a:t>
                      </a:r>
                      <a:endParaRPr lang="en-US" sz="12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892005409"/>
                  </a:ext>
                </a:extLst>
              </a:tr>
              <a:tr h="19208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1040014</a:t>
                      </a: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SID on charging aspects of satellite access Phase 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US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FS_5GSAT_Ph3_CH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1212/2024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SP-240980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80612945"/>
                  </a:ext>
                </a:extLst>
              </a:tr>
              <a:tr h="19208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1040015</a:t>
                      </a: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SID on Charging Aspects of CAPIF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FS_CAPIF_CH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12/12/2024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SP-240981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957111263"/>
                  </a:ext>
                </a:extLst>
              </a:tr>
              <a:tr h="22790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1040016</a:t>
                      </a: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SID on Charging aspects of next generation real time communication services phase 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FS_NG_RTC_Ph2_CH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12/12/2024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SP-240982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73960833"/>
                  </a:ext>
                </a:extLst>
              </a:tr>
              <a:tr h="19608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1040017</a:t>
                      </a: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SID on Charging aspects of Uncrewed Aerial Vehicle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FS_UAS_CH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12/12/2024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SP-240983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969669602"/>
                  </a:ext>
                </a:extLst>
              </a:tr>
              <a:tr h="249856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Rel-20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48435437"/>
                  </a:ext>
                </a:extLst>
              </a:tr>
              <a:tr h="19208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1080014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SID on Charging Aspects of CAPIF Phase 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FS_CAPIF_Ph3_CH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SP-250869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72913605"/>
                  </a:ext>
                </a:extLst>
              </a:tr>
            </a:tbl>
          </a:graphicData>
        </a:graphic>
      </p:graphicFrame>
      <p:sp>
        <p:nvSpPr>
          <p:cNvPr id="6259" name="TextBox 1"/>
          <p:cNvSpPr txBox="1">
            <a:spLocks noChangeArrowheads="1"/>
          </p:cNvSpPr>
          <p:nvPr/>
        </p:nvSpPr>
        <p:spPr bwMode="auto">
          <a:xfrm>
            <a:off x="404027" y="6159917"/>
            <a:ext cx="111169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100" dirty="0"/>
              <a:t>For more information, see the full Work Plan at: </a:t>
            </a:r>
            <a:r>
              <a:rPr lang="en-GB" altLang="en-US" sz="1100" dirty="0">
                <a:hlinkClick r:id="rId2"/>
              </a:rPr>
              <a:t>ftp://ftp.3gpp.org/information/WorkPlan</a:t>
            </a:r>
            <a:endParaRPr lang="en-GB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59334623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966164B-A350-0864-215F-BE57C3C1EFD4}"/>
              </a:ext>
            </a:extLst>
          </p:cNvPr>
          <p:cNvSpPr txBox="1"/>
          <p:nvPr/>
        </p:nvSpPr>
        <p:spPr>
          <a:xfrm>
            <a:off x="1009042" y="2839893"/>
            <a:ext cx="10398106" cy="29007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900"/>
              </a:spcAft>
            </a:pPr>
            <a:r>
              <a:rPr kumimoji="0" lang="en-GB" sz="3200" b="1" i="0" u="none" strike="noStrike" kern="1200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+mn-cs"/>
              </a:rPr>
              <a:t>No exception needed</a:t>
            </a:r>
          </a:p>
          <a:p>
            <a:pPr algn="ctr">
              <a:spcAft>
                <a:spcPts val="900"/>
              </a:spcAft>
            </a:pPr>
            <a:r>
              <a:rPr kumimoji="0" lang="en-GB" sz="3200" b="1" i="0" u="none" strike="noStrike" kern="1200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+mn-cs"/>
              </a:rPr>
              <a:t>SA5 SWG Charging completed </a:t>
            </a:r>
            <a:br>
              <a:rPr kumimoji="0" lang="en-GB" sz="3200" b="1" i="0" u="none" strike="noStrike" kern="1200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+mn-cs"/>
              </a:rPr>
            </a:br>
            <a:r>
              <a:rPr kumimoji="0" lang="en-GB" sz="3200" b="1" i="0" u="none" strike="noStrike" kern="1200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+mn-cs"/>
              </a:rPr>
              <a:t>all approved Rel-19 work items in time</a:t>
            </a:r>
          </a:p>
          <a:p>
            <a:pPr algn="ctr">
              <a:spcAft>
                <a:spcPts val="900"/>
              </a:spcAft>
            </a:pPr>
            <a:endParaRPr kumimoji="0" lang="en-GB" sz="3200" b="1" i="0" u="none" strike="noStrike" kern="1200" cap="none" spc="0" normalizeH="0" baseline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+mn-cs"/>
            </a:endParaRPr>
          </a:p>
          <a:p>
            <a:pPr algn="ctr">
              <a:spcAft>
                <a:spcPts val="900"/>
              </a:spcAft>
            </a:pPr>
            <a:r>
              <a:rPr lang="en-GB" sz="3200" b="1" dirty="0">
                <a:solidFill>
                  <a:srgbClr val="00B050"/>
                </a:solidFill>
                <a:latin typeface="Calibri" panose="020F0502020204030204" pitchFamily="34" charset="0"/>
                <a:ea typeface="DengXian" panose="02010600030101010101" pitchFamily="2" charset="-122"/>
                <a:cs typeface="+mn-cs"/>
              </a:rPr>
              <a:t>Thanks to all charging delegates for this great achievement!</a:t>
            </a:r>
            <a:endParaRPr kumimoji="0" lang="en-DE" sz="3200" b="1" i="0" u="none" strike="noStrike" kern="1200" cap="none" spc="0" normalizeH="0" baseline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54058-D101-E3E4-ECEC-0CFA03A33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45A288E8-7E91-72C7-907E-8B2047C91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>
                <a:solidFill>
                  <a:srgbClr val="00B050"/>
                </a:solidFill>
              </a:rPr>
              <a:t>Rel-19 WID on CHF Segmentation </a:t>
            </a:r>
            <a:endParaRPr lang="en-GB" altLang="en-US" sz="3200" b="1" dirty="0">
              <a:solidFill>
                <a:srgbClr val="00B050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AFBED44-BD2F-D298-D8FA-F28BA6861C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340491"/>
              </p:ext>
            </p:extLst>
          </p:nvPr>
        </p:nvGraphicFramePr>
        <p:xfrm>
          <a:off x="595842" y="1308101"/>
          <a:ext cx="11000316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1040012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CHF Segmentation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CHFSeg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90 %</a:t>
                      </a:r>
                      <a:endParaRPr lang="en-GB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SP-241001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909304EB-6C37-C5C8-CB45-4B43B813D48B}"/>
              </a:ext>
            </a:extLst>
          </p:cNvPr>
          <p:cNvSpPr txBox="1">
            <a:spLocks/>
          </p:cNvSpPr>
          <p:nvPr/>
        </p:nvSpPr>
        <p:spPr>
          <a:xfrm>
            <a:off x="595842" y="2155372"/>
            <a:ext cx="10925672" cy="419164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SA#108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de-DE" altLang="de-DE" sz="2000" kern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de-DE" sz="1600" kern="0" dirty="0"/>
              <a:t>       1</a:t>
            </a:r>
            <a:r>
              <a:rPr lang="en-GB" sz="1600" kern="0" dirty="0">
                <a:sym typeface="+mn-ea"/>
              </a:rPr>
              <a:t> CR agreed covering stage 2 aspects on TS 32.255</a:t>
            </a:r>
            <a:r>
              <a:rPr lang="en-US" altLang="en-GB" sz="1600" kern="0" dirty="0">
                <a:sym typeface="+mn-ea"/>
              </a:rPr>
              <a:t>:</a:t>
            </a:r>
            <a:endParaRPr lang="de-DE" altLang="de-DE" sz="16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kern="0" dirty="0"/>
              <a:t>Clarify the CHF selection method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en-US" sz="14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  <a:endParaRPr lang="en-GB" altLang="zh-CN" sz="1400" dirty="0"/>
          </a:p>
          <a:p>
            <a:pPr lvl="1">
              <a:defRPr/>
            </a:pPr>
            <a:r>
              <a:rPr lang="en-GB" altLang="zh-CN" sz="1400" dirty="0"/>
              <a:t>Work item is completed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11699688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purl.org/dc/dcmitype/"/>
    <ds:schemaRef ds:uri="http://www.w3.org/XML/1998/namespace"/>
    <ds:schemaRef ds:uri="b4d06219-a142-4c5f-be55-53f74cb980c7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87e87d0-d0a8-4c48-8f94-14f0c67212c5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5548</TotalTime>
  <Words>1848</Words>
  <Application>Microsoft Office PowerPoint</Application>
  <PresentationFormat>Widescreen</PresentationFormat>
  <Paragraphs>551</Paragraphs>
  <Slides>21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Office Theme</vt:lpstr>
      <vt:lpstr>自定义设计方案</vt:lpstr>
      <vt:lpstr>Document</vt:lpstr>
      <vt:lpstr>    Executive Report of  SA5#162 SWG Charging  Charging Management (CH)  </vt:lpstr>
      <vt:lpstr>General information</vt:lpstr>
      <vt:lpstr>Incoming LSs</vt:lpstr>
      <vt:lpstr>Outgoing LSs</vt:lpstr>
      <vt:lpstr>Charging (CH) WIs/SIs</vt:lpstr>
      <vt:lpstr>PowerPoint Presentation</vt:lpstr>
      <vt:lpstr>SA5 progress – Summary</vt:lpstr>
      <vt:lpstr>PowerPoint Presentation</vt:lpstr>
      <vt:lpstr>Rel-19 WID on CHF Segmentation </vt:lpstr>
      <vt:lpstr>Rel-19 WID on Charging Aspects for 5G ProSe Ph3</vt:lpstr>
      <vt:lpstr>Rel-19 WID on charging aspects of satellite access Phase 3 </vt:lpstr>
      <vt:lpstr>Rel-19 WID on Charging aspects of CAPIF </vt:lpstr>
      <vt:lpstr>Rel-19 WID on Charging aspects of next generation real time communication services phase 2 </vt:lpstr>
      <vt:lpstr>Rel-19 WID on Charging for Uncrewed Aerial Systems Phase 3</vt:lpstr>
      <vt:lpstr>Rel-19 WID on Charging aspects for Multi-Operator Core Network (MOCN) Network Sharing </vt:lpstr>
      <vt:lpstr>Rel-19 WID on Converged Charging Aspects of CAPIF phase 3 </vt:lpstr>
      <vt:lpstr>Rel-19 WID on Charging enhancement for disaster roaming</vt:lpstr>
      <vt:lpstr>Rel-20 Study on Charging Aspects of CAPIF phase 3</vt:lpstr>
      <vt:lpstr>PowerPoint Presentation</vt:lpstr>
      <vt:lpstr>Charging contributions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Gerald Goermer</cp:lastModifiedBy>
  <cp:revision>708</cp:revision>
  <dcterms:created xsi:type="dcterms:W3CDTF">2019-03-13T01:38:36Z</dcterms:created>
  <dcterms:modified xsi:type="dcterms:W3CDTF">2025-08-29T08:04:31Z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</Properties>
</file>