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6" r:id="rId4"/>
  </p:sldMasterIdLst>
  <p:notesMasterIdLst>
    <p:notesMasterId r:id="rId9"/>
  </p:notesMasterIdLst>
  <p:handoutMasterIdLst>
    <p:handoutMasterId r:id="rId18"/>
  </p:handoutMasterIdLst>
  <p:sldIdLst>
    <p:sldId id="341" r:id="rId5"/>
    <p:sldId id="1176" r:id="rId6"/>
    <p:sldId id="1177" r:id="rId7"/>
    <p:sldId id="1173" r:id="rId8"/>
    <p:sldId id="1140" r:id="rId10"/>
    <p:sldId id="1153" r:id="rId11"/>
    <p:sldId id="1152" r:id="rId12"/>
    <p:sldId id="1159" r:id="rId13"/>
    <p:sldId id="1158" r:id="rId14"/>
    <p:sldId id="1156" r:id="rId15"/>
    <p:sldId id="1143" r:id="rId16"/>
    <p:sldId id="1178"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8348" autoAdjust="0"/>
  </p:normalViewPr>
  <p:slideViewPr>
    <p:cSldViewPr snapToGrid="0" showGuides="1">
      <p:cViewPr varScale="1">
        <p:scale>
          <a:sx n="81" d="100"/>
          <a:sy n="81" d="100"/>
        </p:scale>
        <p:origin x="370" y="53"/>
      </p:cViewPr>
      <p:guideLst>
        <p:guide orient="horz" pos="2160"/>
        <p:guide pos="38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20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customXml" Target="../customXml/item3.xml"/><Relationship Id="rId23" Type="http://schemas.openxmlformats.org/officeDocument/2006/relationships/customXml" Target="../customXml/item2.xml"/><Relationship Id="rId22" Type="http://schemas.openxmlformats.org/officeDocument/2006/relationships/customXml" Target="../customXml/item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用 </a:t>
            </a:r>
            <a:r>
              <a:rPr lang="en-US" altLang="zh-CN" dirty="0"/>
              <a:t>gap</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SA2 have related work in R18 and R19, but lack of unified architecture design,,</a:t>
            </a:r>
            <a:r>
              <a:rPr lang="zh-CN" altLang="en-US" dirty="0"/>
              <a:t>需求从</a:t>
            </a:r>
            <a:r>
              <a:rPr lang="en-US" altLang="zh-CN" dirty="0"/>
              <a:t>RAN</a:t>
            </a:r>
            <a:r>
              <a:rPr lang="zh-CN" altLang="en-US" dirty="0"/>
              <a:t>时不时按场景来，但是缺统一架构设计。</a:t>
            </a:r>
            <a:endParaRPr lang="en-US" altLang="zh-CN" dirty="0"/>
          </a:p>
          <a:p>
            <a:r>
              <a:rPr lang="en-US" altLang="zh-CN" dirty="0"/>
              <a:t>RAN</a:t>
            </a:r>
            <a:r>
              <a:rPr lang="zh-CN" altLang="en-US" dirty="0"/>
              <a:t>最新的</a:t>
            </a:r>
            <a:r>
              <a:rPr lang="en-US" altLang="zh-CN" dirty="0"/>
              <a:t>LS</a:t>
            </a:r>
            <a:r>
              <a:rPr lang="zh-CN" altLang="en-US" dirty="0"/>
              <a:t>关于模型传输的</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NF</a:t>
            </a:r>
            <a:r>
              <a:rPr lang="zh-CN" altLang="en-US" dirty="0"/>
              <a:t>变</a:t>
            </a:r>
            <a:r>
              <a:rPr lang="en-US" altLang="zh-CN" dirty="0"/>
              <a:t>CN</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Title Placeholder 1"/>
          <p:cNvSpPr txBox="1"/>
          <p:nvPr userDrawn="1"/>
        </p:nvSpPr>
        <p:spPr bwMode="auto">
          <a:xfrm>
            <a:off x="78325" y="65880"/>
            <a:ext cx="11899901" cy="51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tabLst>
                <a:tab pos="6120130" algn="r"/>
              </a:tabLst>
            </a:pPr>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3GPP TSG SA Meeting #109						SP-25xxxx</a:t>
            </a:r>
            <a:endParaRPr lang="zh-CN" altLang="zh-CN"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Beijing, China, Sep 16 – 19, 2025</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Title Placeholder 1"/>
          <p:cNvSpPr txBox="1"/>
          <p:nvPr userDrawn="1"/>
        </p:nvSpPr>
        <p:spPr bwMode="auto">
          <a:xfrm>
            <a:off x="78325" y="65880"/>
            <a:ext cx="11899901" cy="51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tabLst>
                <a:tab pos="6120130" algn="r"/>
              </a:tabLst>
            </a:pPr>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3GPP TSG SA Meeting #109						SP-25xxxx</a:t>
            </a:r>
            <a:endParaRPr lang="zh-CN" altLang="zh-CN"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Beijing, China, Sep 16 – 19, 2025</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Title Placeholder 1"/>
          <p:cNvSpPr txBox="1"/>
          <p:nvPr userDrawn="1"/>
        </p:nvSpPr>
        <p:spPr bwMode="auto">
          <a:xfrm>
            <a:off x="78325" y="65880"/>
            <a:ext cx="11899901" cy="51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tabLst>
                <a:tab pos="6120130" algn="r"/>
              </a:tabLst>
            </a:pPr>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3GPP TSG SA Meeting #109						SP-25xxxx</a:t>
            </a:r>
            <a:endParaRPr lang="zh-CN" altLang="zh-CN"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Beijing, China, Sep 16 – 19, 2025</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325" y="544572"/>
            <a:ext cx="10515600"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293298" y="1523206"/>
            <a:ext cx="11060502" cy="465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1112" y="119141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7081" y="395415"/>
            <a:ext cx="1408113"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325" y="544572"/>
            <a:ext cx="10515600"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293298" y="1523206"/>
            <a:ext cx="11060502" cy="465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1112" y="119141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7081" y="395415"/>
            <a:ext cx="1408113"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325" y="544572"/>
            <a:ext cx="10515600"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293298" y="1523206"/>
            <a:ext cx="11060502" cy="465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1112" y="119141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7081" y="395415"/>
            <a:ext cx="1408113"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hyperlink" Target="https://english.www.gov.cn/news/202509/29/content_WS68da76c1c6d00ca5f9a0686f.html" TargetMode="External"/><Relationship Id="rId1" Type="http://schemas.openxmlformats.org/officeDocument/2006/relationships/hyperlink" Target="https://www.reuters.com/business/aerospace-defense/eus-kubilius-confident-iris2-can-start-initial-services-2029-2026-01-2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1320165" y="2328545"/>
            <a:ext cx="9144000" cy="1459230"/>
          </a:xfrm>
        </p:spPr>
        <p:txBody>
          <a:bodyPr/>
          <a:lstStyle/>
          <a:p>
            <a:pPr algn="ctr" eaLnBrk="1" hangingPunct="1"/>
            <a:r>
              <a:rPr lang="en-US" altLang="zh-CN" sz="4400" dirty="0">
                <a:latin typeface="微软雅黑" panose="020B0503020204020204" charset="-122"/>
                <a:ea typeface="微软雅黑" panose="020B0503020204020204" charset="-122"/>
                <a:cs typeface="Times New Roman" panose="02020603050405020304" pitchFamily="18" charset="0"/>
              </a:rPr>
              <a:t>Considerations for ULBC </a:t>
            </a:r>
            <a:br>
              <a:rPr lang="en-US" altLang="zh-CN" sz="4400" dirty="0">
                <a:latin typeface="微软雅黑" panose="020B0503020204020204" charset="-122"/>
                <a:ea typeface="微软雅黑" panose="020B0503020204020204" charset="-122"/>
                <a:cs typeface="Times New Roman" panose="02020603050405020304" pitchFamily="18" charset="0"/>
              </a:rPr>
            </a:br>
            <a:r>
              <a:rPr lang="en-US" altLang="zh-CN" sz="4400" dirty="0">
                <a:latin typeface="微软雅黑" panose="020B0503020204020204" charset="-122"/>
                <a:ea typeface="微软雅黑" panose="020B0503020204020204" charset="-122"/>
                <a:cs typeface="Times New Roman" panose="02020603050405020304" pitchFamily="18" charset="0"/>
              </a:rPr>
              <a:t>Codec Selection Process </a:t>
            </a:r>
            <a:endParaRPr lang="en-US" altLang="zh-CN" sz="4400" dirty="0">
              <a:latin typeface="微软雅黑" panose="020B0503020204020204" charset="-122"/>
              <a:ea typeface="微软雅黑" panose="020B0503020204020204" charset="-122"/>
              <a:cs typeface="Times New Roman" panose="02020603050405020304" pitchFamily="18" charset="0"/>
            </a:endParaRPr>
          </a:p>
        </p:txBody>
      </p:sp>
      <p:sp>
        <p:nvSpPr>
          <p:cNvPr id="2" name="Title 1"/>
          <p:cNvSpPr txBox="1"/>
          <p:nvPr/>
        </p:nvSpPr>
        <p:spPr bwMode="auto">
          <a:xfrm>
            <a:off x="665519" y="3893543"/>
            <a:ext cx="10177272" cy="1435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400" b="1" dirty="0"/>
              <a:t>China Mobile</a:t>
            </a:r>
            <a:endParaRPr lang="en-GB" altLang="en-US" sz="2400" b="1" dirty="0"/>
          </a:p>
          <a:p>
            <a:pPr algn="ctr" eaLnBrk="1" hangingPunct="1"/>
            <a:endParaRPr lang="en-GB" altLang="en-US" sz="2400" b="1" dirty="0"/>
          </a:p>
        </p:txBody>
      </p:sp>
      <p:sp>
        <p:nvSpPr>
          <p:cNvPr id="10" name="矩形 9"/>
          <p:cNvSpPr/>
          <p:nvPr/>
        </p:nvSpPr>
        <p:spPr>
          <a:xfrm>
            <a:off x="74295" y="92710"/>
            <a:ext cx="3610610" cy="64643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74295" y="76200"/>
            <a:ext cx="6096000" cy="607695"/>
          </a:xfrm>
          <a:prstGeom prst="rect">
            <a:avLst/>
          </a:prstGeom>
          <a:noFill/>
        </p:spPr>
        <p:txBody>
          <a:bodyPr wrap="square" rtlCol="0" anchor="t">
            <a:spAutoFit/>
          </a:bodyPr>
          <a:p>
            <a:pPr marL="0" lvl="1" algn="l">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Calibri" panose="020F0502020204030204"/>
              </a:rPr>
              <a:t>3GPP SA WG4 Meeting #135</a:t>
            </a:r>
            <a:endParaRPr lang="en-US" sz="1400" b="1" spc="100">
              <a:latin typeface="微软雅黑" panose="020B0503020204020204" charset="-122"/>
              <a:ea typeface="微软雅黑" panose="020B0503020204020204" charset="-122"/>
              <a:cs typeface="微软雅黑" panose="020B0503020204020204" charset="-122"/>
              <a:sym typeface="Calibri" panose="020F0502020204030204"/>
            </a:endParaRPr>
          </a:p>
          <a:p>
            <a:pPr marL="0" lvl="1" algn="l">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mn-ea"/>
              </a:rPr>
              <a:t>Goa, India, </a:t>
            </a:r>
            <a:r>
              <a:rPr lang="en-US" sz="1400" b="1" spc="100">
                <a:latin typeface="微软雅黑" panose="020B0503020204020204" charset="-122"/>
                <a:ea typeface="微软雅黑" panose="020B0503020204020204" charset="-122"/>
                <a:cs typeface="微软雅黑" panose="020B0503020204020204" charset="-122"/>
                <a:sym typeface="+mn-ea"/>
              </a:rPr>
              <a:t>09 - 13 </a:t>
            </a:r>
            <a:r>
              <a:rPr lang="en-US" sz="1400" b="1" spc="100">
                <a:latin typeface="微软雅黑" panose="020B0503020204020204" charset="-122"/>
                <a:ea typeface="微软雅黑" panose="020B0503020204020204" charset="-122"/>
                <a:cs typeface="微软雅黑" panose="020B0503020204020204" charset="-122"/>
                <a:sym typeface="+mn-ea"/>
              </a:rPr>
              <a:t>February 2026</a:t>
            </a:r>
            <a:r>
              <a:rPr lang="en-US" altLang="zh-CN" sz="1400" b="1">
                <a:latin typeface="Times New Roman" panose="02020603050405020304"/>
                <a:ea typeface="宋体" panose="02010600030101010101" pitchFamily="2" charset="-122"/>
                <a:sym typeface="+mn-ea"/>
              </a:rPr>
              <a:t>	</a:t>
            </a:r>
            <a:endParaRPr lang="en-US" altLang="en-US" sz="1400" b="1" spc="100">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1" name="矩形 10"/>
          <p:cNvSpPr/>
          <p:nvPr/>
        </p:nvSpPr>
        <p:spPr>
          <a:xfrm>
            <a:off x="10123805" y="26035"/>
            <a:ext cx="1383030" cy="29654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标题 1"/>
          <p:cNvSpPr txBox="1"/>
          <p:nvPr/>
        </p:nvSpPr>
        <p:spPr bwMode="auto">
          <a:xfrm>
            <a:off x="7414260" y="26035"/>
            <a:ext cx="4013200" cy="1035685"/>
          </a:xfrm>
          <a:prstGeom prst="rect">
            <a:avLst/>
          </a:prstGeom>
          <a:noFill/>
          <a:ln w="9525">
            <a:noFill/>
            <a:miter lim="800000"/>
          </a:ln>
          <a:effectLst/>
        </p:spPr>
        <p:txBody>
          <a:bodyPr vert="horz" wrap="square" lIns="68552" tIns="34276" rIns="68552" bIns="34276" numCol="1" anchor="t" anchorCtr="0" compatLnSpc="1"/>
          <a:p>
            <a:pPr marL="0" lvl="1" algn="r">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Calibri" panose="020F0502020204030204"/>
              </a:rPr>
              <a:t>S4-260151</a:t>
            </a:r>
            <a:endParaRPr lang="en-US" sz="1400" b="1" spc="100">
              <a:latin typeface="微软雅黑" panose="020B0503020204020204" charset="-122"/>
              <a:ea typeface="微软雅黑" panose="020B0503020204020204" charset="-122"/>
              <a:cs typeface="微软雅黑" panose="020B0503020204020204" charset="-122"/>
              <a:sym typeface="Calibri" panose="020F0502020204030204"/>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36"/>
          <p:cNvPicPr>
            <a:picLocks noChangeAspect="1"/>
          </p:cNvPicPr>
          <p:nvPr/>
        </p:nvPicPr>
        <p:blipFill>
          <a:blip r:embed="rId1"/>
          <a:stretch>
            <a:fillRect/>
          </a:stretch>
        </p:blipFill>
        <p:spPr>
          <a:xfrm>
            <a:off x="1386840" y="1489710"/>
            <a:ext cx="9130030" cy="2489835"/>
          </a:xfrm>
          <a:prstGeom prst="rect">
            <a:avLst/>
          </a:prstGeom>
        </p:spPr>
      </p:pic>
      <p:sp>
        <p:nvSpPr>
          <p:cNvPr id="7" name="文本框 37"/>
          <p:cNvSpPr txBox="1"/>
          <p:nvPr/>
        </p:nvSpPr>
        <p:spPr>
          <a:xfrm>
            <a:off x="139988" y="3979914"/>
            <a:ext cx="11906250" cy="2676525"/>
          </a:xfrm>
          <a:prstGeom prst="rect">
            <a:avLst/>
          </a:prstGeom>
          <a:ln w="6350">
            <a:prstDash val="solid"/>
          </a:ln>
        </p:spPr>
        <p:txBody>
          <a:bodyPr wrap="square">
            <a:spAutoFit/>
          </a:bodyPr>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Initial Reference Model:</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One or a few of the most promising technical solutions selected from the proposal evaluation phase. It serves as the starting point and benchmark for convergence.</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Technical Components from Other Outstanding Proposals:</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Components from other proposals that demonstrate unique advantages in specific technologies (e.g., entropy models, quantization strategies, network modules). These are treated as "tools" to be placed in a toolbox, available for invocation by the core experiments.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Core </a:t>
            </a:r>
            <a:r>
              <a:rPr lang="zh-CN" sz="1400" b="1"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Experiments</a:t>
            </a:r>
            <a:r>
              <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Evaluation based on the intergrated new components/tools, Each proposal must include a detailed report quantifying the performance improvement (e.g., objective metrics like PESQ/MOS, subjective listening tests). All </a:t>
            </a:r>
            <a:r>
              <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proposals require independent cross-verification. A neutral audio expert will evaluate whether the performance gains justify the additional computational/complexity costs.</a:t>
            </a:r>
            <a:endPar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lang="en-US"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Technical Coordination and Decision making</a:t>
            </a:r>
            <a:r>
              <a:rPr lang="zh-CN"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Based on objective data (e.g., MOS scores, bitrate, latency measurements) and subjective listening test results from the core experiments, decisions are made regarding whether to incorprate these new tools.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lang="en-US"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Deliverables</a:t>
            </a:r>
            <a:r>
              <a:rPr lang="en-US"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final Reference software and Draft TR/TS.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Thoughts on </a:t>
            </a:r>
            <a:r>
              <a:rPr>
                <a:latin typeface="微软雅黑" panose="020B0503020204020204" charset="-122"/>
                <a:ea typeface="微软雅黑" panose="020B0503020204020204" charset="-122"/>
              </a:rPr>
              <a:t>ULBC - Collaboration Phase</a:t>
            </a:r>
            <a:r>
              <a:rPr lang="en-US">
                <a:latin typeface="微软雅黑" panose="020B0503020204020204" charset="-122"/>
                <a:ea typeface="微软雅黑" panose="020B0503020204020204" charset="-122"/>
              </a:rPr>
              <a:t> Option</a:t>
            </a:r>
            <a:endParaRPr lang="en-US">
              <a:latin typeface="微软雅黑" panose="020B0503020204020204" charset="-122"/>
              <a:ea typeface="微软雅黑" panose="020B0503020204020204" charset="-122"/>
            </a:endParaRPr>
          </a:p>
        </p:txBody>
      </p:sp>
      <p:pic>
        <p:nvPicPr>
          <p:cNvPr id="2" name="图片 36"/>
          <p:cNvPicPr>
            <a:picLocks noChangeAspect="1"/>
          </p:cNvPicPr>
          <p:nvPr/>
        </p:nvPicPr>
        <p:blipFill>
          <a:blip r:embed="rId2"/>
          <a:stretch>
            <a:fillRect/>
          </a:stretch>
        </p:blipFill>
        <p:spPr>
          <a:xfrm>
            <a:off x="1475105" y="1489710"/>
            <a:ext cx="9130030" cy="2489835"/>
          </a:xfrm>
          <a:prstGeom prst="rect">
            <a:avLst/>
          </a:prstGeom>
        </p:spPr>
      </p:pic>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0"/>
          <p:cNvSpPr txBox="1"/>
          <p:nvPr/>
        </p:nvSpPr>
        <p:spPr>
          <a:xfrm>
            <a:off x="247015" y="1287780"/>
            <a:ext cx="10935335" cy="5387340"/>
          </a:xfrm>
          <a:prstGeom prst="rect">
            <a:avLst/>
          </a:prstGeom>
        </p:spPr>
        <p:txBody>
          <a:bodyPr wrap="square">
            <a:noAutofit/>
          </a:bodyPr>
          <a:p>
            <a:pPr marL="349885" indent="0" algn="l">
              <a:lnSpc>
                <a:spcPct val="150000"/>
              </a:lnSpc>
              <a:buNone/>
            </a:pPr>
            <a:endParaRPr sz="2000" b="1">
              <a:latin typeface="微软雅黑" panose="020B0503020204020204" charset="-122"/>
              <a:ea typeface="微软雅黑" panose="020B0503020204020204" charset="-122"/>
            </a:endParaRPr>
          </a:p>
          <a:p>
            <a:pPr marL="692785" indent="-342900" algn="l">
              <a:lnSpc>
                <a:spcPct val="150000"/>
              </a:lnSpc>
              <a:buAutoNum type="arabicPeriod"/>
            </a:pPr>
            <a:r>
              <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R</a:t>
            </a:r>
            <a:r>
              <a:rPr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eview and discuss all available options for the selection and development of the ULBC codec within the audio group.</a:t>
            </a:r>
            <a:endParaRPr sz="2000" b="1">
              <a:solidFill>
                <a:srgbClr val="0F1115">
                  <a:alpha val="100000"/>
                </a:srgbClr>
              </a:solidFill>
              <a:highlight>
                <a:srgbClr val="FFFFFF">
                  <a:alpha val="100000"/>
                </a:srgbClr>
              </a:highlight>
              <a:latin typeface="微软雅黑" panose="020B0503020204020204" charset="-122"/>
              <a:ea typeface="微软雅黑" panose="020B0503020204020204" charset="-122"/>
            </a:endParaRPr>
          </a:p>
          <a:p>
            <a:pPr marL="692785" indent="-342900" algn="l">
              <a:lnSpc>
                <a:spcPct val="150000"/>
              </a:lnSpc>
              <a:buAutoNum type="arabicPeriod"/>
            </a:pPr>
            <a:r>
              <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Propose to have offline sessions to address this topic.</a:t>
            </a:r>
            <a:endPar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endParaRPr>
          </a:p>
          <a:p>
            <a:pPr marL="692785" indent="-342900" algn="l">
              <a:lnSpc>
                <a:spcPct val="150000"/>
              </a:lnSpc>
              <a:buAutoNum type="arabicPeriod"/>
            </a:pPr>
            <a:r>
              <a:rPr sz="2000" b="1">
                <a:latin typeface="微软雅黑" panose="020B0503020204020204" charset="-122"/>
                <a:ea typeface="微软雅黑" panose="020B0503020204020204" charset="-122"/>
              </a:rPr>
              <a:t>How confident is the group in keeping the Release 20 timeline</a:t>
            </a:r>
            <a:r>
              <a:rPr sz="2000" b="1">
                <a:latin typeface="微软雅黑" panose="020B0503020204020204" charset="-122"/>
                <a:ea typeface="微软雅黑" panose="020B0503020204020204" charset="-122"/>
              </a:rPr>
              <a:t>? Should we select an existing, robust codec that can fill the gap in the short term, or develop an open solution that may require more time?</a:t>
            </a:r>
            <a:endParaRPr sz="2000" b="1">
              <a:latin typeface="微软雅黑" panose="020B0503020204020204" charset="-122"/>
              <a:ea typeface="微软雅黑" panose="020B0503020204020204" charset="-122"/>
            </a:endParaRPr>
          </a:p>
          <a:p>
            <a:pPr marL="692785" indent="-342900" algn="l">
              <a:lnSpc>
                <a:spcPct val="150000"/>
              </a:lnSpc>
              <a:buAutoNum type="arabicPeriod"/>
            </a:pPr>
            <a:r>
              <a:rPr sz="2000" b="1">
                <a:latin typeface="微软雅黑" panose="020B0503020204020204" charset="-122"/>
                <a:ea typeface="微软雅黑" panose="020B0503020204020204" charset="-122"/>
              </a:rPr>
              <a:t>How do you see the iterative updates</a:t>
            </a:r>
            <a:r>
              <a:rPr sz="2000" b="1">
                <a:latin typeface="微软雅黑" panose="020B0503020204020204" charset="-122"/>
                <a:ea typeface="微软雅黑" panose="020B0503020204020204" charset="-122"/>
              </a:rPr>
              <a:t> of the ULBC codec? How can future versions remain backward compatible with the initial release?</a:t>
            </a:r>
            <a:endParaRPr sz="2000" b="1">
              <a:latin typeface="微软雅黑" panose="020B0503020204020204" charset="-122"/>
              <a:ea typeface="微软雅黑" panose="020B0503020204020204" charset="-122"/>
            </a:endParaRPr>
          </a:p>
        </p:txBody>
      </p:sp>
      <p:sp>
        <p:nvSpPr>
          <p:cNvPr id="9" name="Title Placeholder 1"/>
          <p:cNvSpPr>
            <a:spLocks noGrp="1"/>
          </p:cNvSpPr>
          <p:nvPr>
            <p:ph type="title"/>
          </p:nvPr>
        </p:nvSpPr>
        <p:spPr>
          <a:prstGeom prst="rect">
            <a:avLst/>
          </a:prstGeom>
        </p:spPr>
        <p:txBody>
          <a:bodyPr>
            <a:normAutofit/>
          </a:bodyPr>
          <a:p>
            <a:pPr>
              <a:buNone/>
            </a:pPr>
            <a:r>
              <a:rPr lang="en-US" sz="2665" b="1">
                <a:solidFill>
                  <a:schemeClr val="accent1"/>
                </a:solidFill>
                <a:latin typeface="微软雅黑" panose="020B0503020204020204" charset="-122"/>
                <a:ea typeface="微软雅黑" panose="020B0503020204020204" charset="-122"/>
              </a:rPr>
              <a:t>Open Questions</a:t>
            </a:r>
            <a:endParaRPr lang="en-US" sz="2665" b="1">
              <a:solidFill>
                <a:schemeClr val="accent1"/>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407670" y="2367280"/>
            <a:ext cx="10515600" cy="1325563"/>
          </a:xfrm>
          <a:prstGeom prst="rect">
            <a:avLst/>
          </a:prstGeom>
          <a:noFill/>
          <a:ln>
            <a:noFill/>
          </a:ln>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zh-CN"/>
              <a:t>Thank you !</a:t>
            </a:r>
            <a:endParaRPr lang="en-US" altLang="zh-CN"/>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Motivation (1) </a:t>
            </a:r>
            <a:endParaRPr lang="en-US">
              <a:latin typeface="微软雅黑" panose="020B0503020204020204" charset="-122"/>
              <a:ea typeface="微软雅黑" panose="020B0503020204020204" charset="-122"/>
            </a:endParaRPr>
          </a:p>
        </p:txBody>
      </p:sp>
      <p:sp>
        <p:nvSpPr>
          <p:cNvPr id="38" name="文本框 22"/>
          <p:cNvSpPr txBox="1"/>
          <p:nvPr/>
        </p:nvSpPr>
        <p:spPr>
          <a:xfrm>
            <a:off x="0" y="1414145"/>
            <a:ext cx="11822430" cy="4515485"/>
          </a:xfrm>
          <a:prstGeom prst="rect">
            <a:avLst/>
          </a:prstGeom>
        </p:spPr>
        <p:txBody>
          <a:bodyPr wrap="square">
            <a:spAutoFit/>
          </a:bodyPr>
          <a:p>
            <a:pPr marL="285750" indent="-285750">
              <a:lnSpc>
                <a:spcPct val="120000"/>
              </a:lnSpc>
              <a:spcBef>
                <a:spcPts val="0"/>
              </a:spcBef>
              <a:spcAft>
                <a:spcPts val="0"/>
              </a:spcAft>
              <a:buFont typeface="Arial" panose="020B0604020202020204" pitchFamily="34" charset="0"/>
              <a:buChar char="•"/>
            </a:pPr>
            <a:r>
              <a:rPr lang="en-US" sz="1600" b="1">
                <a:latin typeface="微软雅黑" panose="020B0503020204020204" charset="-122"/>
                <a:ea typeface="微软雅黑" panose="020B0503020204020204" charset="-122"/>
              </a:rPr>
              <a:t>Urgent NTN voice service demand: </a:t>
            </a:r>
            <a:r>
              <a:rPr sz="1600">
                <a:latin typeface="微软雅黑" panose="020B0503020204020204" charset="-122"/>
                <a:ea typeface="微软雅黑" panose="020B0503020204020204" charset="-122"/>
              </a:rPr>
              <a:t>Global satellite communication deployments are accelerating</a:t>
            </a:r>
            <a:r>
              <a:rPr lang="en-US" sz="1600">
                <a:latin typeface="微软雅黑" panose="020B0503020204020204" charset="-122"/>
                <a:ea typeface="微软雅黑" panose="020B0503020204020204" charset="-122"/>
              </a:rPr>
              <a:t>.</a:t>
            </a:r>
            <a:endParaRPr lang="en-US" sz="1600">
              <a:latin typeface="微软雅黑" panose="020B0503020204020204" charset="-122"/>
              <a:ea typeface="微软雅黑" panose="020B0503020204020204" charset="-122"/>
            </a:endParaRPr>
          </a:p>
          <a:p>
            <a:pPr marL="742950" lvl="1" indent="-285750">
              <a:lnSpc>
                <a:spcPct val="120000"/>
              </a:lnSpc>
              <a:spcBef>
                <a:spcPts val="0"/>
              </a:spcBef>
              <a:spcAft>
                <a:spcPts val="0"/>
              </a:spcAft>
              <a:buFont typeface="Arial" panose="020B0604020202020204" pitchFamily="34" charset="0"/>
              <a:buChar char="•"/>
            </a:pPr>
            <a:r>
              <a:rPr sz="1600">
                <a:latin typeface="微软雅黑" panose="020B0503020204020204" charset="-122"/>
                <a:ea typeface="微软雅黑" panose="020B0503020204020204" charset="-122"/>
                <a:sym typeface="+mn-ea"/>
              </a:rPr>
              <a:t>European IRIS² constellation targets initial service in 2029</a:t>
            </a:r>
            <a:r>
              <a:rPr lang="en-US" sz="1600">
                <a:latin typeface="微软雅黑" panose="020B0503020204020204" charset="-122"/>
                <a:ea typeface="微软雅黑" panose="020B0503020204020204" charset="-122"/>
                <a:sym typeface="+mn-ea"/>
              </a:rPr>
              <a:t> (</a:t>
            </a:r>
            <a:r>
              <a:rPr lang="en-US" sz="1600">
                <a:latin typeface="微软雅黑" panose="020B0503020204020204" charset="-122"/>
                <a:ea typeface="微软雅黑" panose="020B0503020204020204" charset="-122"/>
                <a:sym typeface="+mn-ea"/>
                <a:hlinkClick r:id="rId1" action="ppaction://hlinkfile"/>
              </a:rPr>
              <a:t>https://www.reuters.com/business/aerospace-defense/eus-kubilius-confident-iris2-can-start-initial-services-2029-2026-01-27/</a:t>
            </a:r>
            <a:r>
              <a:rPr lang="en-US" sz="1600">
                <a:latin typeface="微软雅黑" panose="020B0503020204020204" charset="-122"/>
                <a:ea typeface="微软雅黑" panose="020B0503020204020204" charset="-122"/>
                <a:sym typeface="+mn-ea"/>
              </a:rPr>
              <a:t>)</a:t>
            </a:r>
            <a:r>
              <a:rPr sz="1600">
                <a:latin typeface="微软雅黑" panose="020B0503020204020204" charset="-122"/>
                <a:ea typeface="微软雅黑" panose="020B0503020204020204" charset="-122"/>
                <a:sym typeface="+mn-ea"/>
              </a:rPr>
              <a:t> </a:t>
            </a:r>
            <a:endParaRPr sz="1600">
              <a:latin typeface="微软雅黑" panose="020B0503020204020204" charset="-122"/>
              <a:ea typeface="微软雅黑" panose="020B0503020204020204" charset="-122"/>
              <a:sym typeface="+mn-ea"/>
            </a:endParaRPr>
          </a:p>
          <a:p>
            <a:pPr marL="742950" lvl="1" indent="-285750">
              <a:lnSpc>
                <a:spcPct val="120000"/>
              </a:lnSpc>
              <a:spcBef>
                <a:spcPts val="0"/>
              </a:spcBef>
              <a:spcAft>
                <a:spcPts val="0"/>
              </a:spcAft>
              <a:buFont typeface="Arial" panose="020B0604020202020204" pitchFamily="34" charset="0"/>
              <a:buChar char="•"/>
            </a:pPr>
            <a:r>
              <a:rPr sz="1600">
                <a:latin typeface="微软雅黑" panose="020B0503020204020204" charset="-122"/>
                <a:ea typeface="微软雅黑" panose="020B0503020204020204" charset="-122"/>
                <a:sym typeface="+mn-ea"/>
              </a:rPr>
              <a:t>In China, the three major operators have obtained operating licenses and are actively promoting satellite communication services such as Tiantong and Beidou, with plans to exceed ten million users by 2030</a:t>
            </a:r>
            <a:r>
              <a:rPr lang="en-US" sz="1600">
                <a:latin typeface="微软雅黑" panose="020B0503020204020204" charset="-122"/>
                <a:ea typeface="微软雅黑" panose="020B0503020204020204" charset="-122"/>
                <a:sym typeface="+mn-ea"/>
              </a:rPr>
              <a:t> (</a:t>
            </a:r>
            <a:r>
              <a:rPr lang="en-US" sz="1600">
                <a:latin typeface="微软雅黑" panose="020B0503020204020204" charset="-122"/>
                <a:ea typeface="微软雅黑" panose="020B0503020204020204" charset="-122"/>
                <a:sym typeface="+mn-ea"/>
                <a:hlinkClick r:id="rId2" action="ppaction://hlinkfile"/>
              </a:rPr>
              <a:t>https://english.www.gov.cn/news/202509/29/content_WS68da76c1c6d00ca5f9a0686f.html</a:t>
            </a:r>
            <a:r>
              <a:rPr lang="en-US" sz="1600">
                <a:latin typeface="微软雅黑" panose="020B0503020204020204" charset="-122"/>
                <a:ea typeface="微软雅黑" panose="020B0503020204020204" charset="-122"/>
                <a:sym typeface="+mn-ea"/>
              </a:rPr>
              <a:t>)</a:t>
            </a:r>
            <a:r>
              <a:rPr sz="1600">
                <a:latin typeface="微软雅黑" panose="020B0503020204020204" charset="-122"/>
                <a:ea typeface="微软雅黑" panose="020B0503020204020204" charset="-122"/>
                <a:sym typeface="+mn-ea"/>
              </a:rPr>
              <a:t>.</a:t>
            </a:r>
            <a:endParaRPr sz="1600">
              <a:latin typeface="微软雅黑" panose="020B0503020204020204" charset="-122"/>
              <a:ea typeface="微软雅黑" panose="020B0503020204020204" charset="-122"/>
              <a:sym typeface="+mn-ea"/>
            </a:endParaRPr>
          </a:p>
          <a:p>
            <a:pPr marL="742950" lvl="1" indent="-285750">
              <a:lnSpc>
                <a:spcPct val="120000"/>
              </a:lnSpc>
              <a:spcBef>
                <a:spcPts val="0"/>
              </a:spcBef>
              <a:spcAft>
                <a:spcPts val="0"/>
              </a:spcAft>
              <a:buFont typeface="Arial" panose="020B0604020202020204" pitchFamily="34" charset="0"/>
              <a:buChar char="•"/>
            </a:pPr>
            <a:r>
              <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sym typeface="+mn-ea"/>
              </a:rPr>
              <a:t>ULBC need</a:t>
            </a:r>
            <a:r>
              <a:rPr lang="en-US" alt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sym typeface="+mn-ea"/>
              </a:rPr>
              <a:t>s</a:t>
            </a:r>
            <a:r>
              <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sym typeface="+mn-ea"/>
              </a:rPr>
              <a:t> a more strategic work plan to capture the market window.</a:t>
            </a:r>
            <a:endPar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sym typeface="+mn-ea"/>
            </a:endParaRPr>
          </a:p>
          <a:p>
            <a:pPr marL="285750" indent="-285750">
              <a:lnSpc>
                <a:spcPct val="120000"/>
              </a:lnSpc>
              <a:spcBef>
                <a:spcPts val="0"/>
              </a:spcBef>
              <a:spcAft>
                <a:spcPts val="0"/>
              </a:spcAft>
              <a:buFont typeface="Arial" panose="020B0604020202020204" pitchFamily="34" charset="0"/>
              <a:buChar char="•"/>
            </a:pPr>
            <a:r>
              <a:rPr lang="en-US" sz="1600" b="1">
                <a:latin typeface="微软雅黑" panose="020B0503020204020204" charset="-122"/>
                <a:ea typeface="微软雅黑" panose="020B0503020204020204" charset="-122"/>
                <a:sym typeface="+mn-ea"/>
              </a:rPr>
              <a:t>Fragmentation risk in ULBC ecosystem:</a:t>
            </a:r>
            <a:endParaRPr lang="en-US" sz="1600">
              <a:latin typeface="微软雅黑" panose="020B0503020204020204" charset="-122"/>
              <a:ea typeface="微软雅黑" panose="020B0503020204020204" charset="-122"/>
            </a:endParaRPr>
          </a:p>
          <a:p>
            <a:pPr marL="742950" lvl="1" indent="-285750">
              <a:lnSpc>
                <a:spcPct val="120000"/>
              </a:lnSpc>
              <a:spcBef>
                <a:spcPts val="0"/>
              </a:spcBef>
              <a:spcAft>
                <a:spcPts val="0"/>
              </a:spcAft>
              <a:buFont typeface="Arial" panose="020B0604020202020204" pitchFamily="34" charset="0"/>
              <a:buChar char="•"/>
            </a:pPr>
            <a:r>
              <a:rPr lang="en-US" sz="1600">
                <a:latin typeface="微软雅黑" panose="020B0503020204020204" charset="-122"/>
                <a:ea typeface="微软雅黑" panose="020B0503020204020204" charset="-122"/>
              </a:rPr>
              <a:t>Open-source AI codecs have shown rapid quality improvements at ultra-low bitrates (&lt;3 kbps), but are not yet fully meet the requirements of commercial-grade applications. However, AI technology is evolving rapidly and is expected to mature quickly.</a:t>
            </a:r>
            <a:endParaRPr lang="en-US" sz="1600">
              <a:latin typeface="微软雅黑" panose="020B0503020204020204" charset="-122"/>
              <a:ea typeface="微软雅黑" panose="020B0503020204020204" charset="-122"/>
            </a:endParaRPr>
          </a:p>
          <a:p>
            <a:pPr marL="742950" lvl="1" indent="-285750">
              <a:lnSpc>
                <a:spcPct val="120000"/>
              </a:lnSpc>
              <a:spcBef>
                <a:spcPts val="0"/>
              </a:spcBef>
              <a:spcAft>
                <a:spcPts val="0"/>
              </a:spcAft>
              <a:buFont typeface="Arial" panose="020B0604020202020204" pitchFamily="34" charset="0"/>
              <a:buChar char="•"/>
            </a:pPr>
            <a:r>
              <a:rPr lang="zh-CN" altLang="en-US" sz="1600">
                <a:latin typeface="微软雅黑" panose="020B0503020204020204" charset="-122"/>
                <a:ea typeface="微软雅黑" panose="020B0503020204020204" charset="-122"/>
              </a:rPr>
              <a:t>Proprietary ULBC solutions are starting to see deployment in commercial satellite services</a:t>
            </a:r>
            <a:r>
              <a:rPr lang="en-US" altLang="zh-CN" sz="1600">
                <a:latin typeface="微软雅黑" panose="020B0503020204020204" charset="-122"/>
                <a:ea typeface="微软雅黑" panose="020B0503020204020204" charset="-122"/>
              </a:rPr>
              <a:t>, but lack interoperability.</a:t>
            </a:r>
            <a:endParaRPr lang="en-US" altLang="zh-CN" sz="1600">
              <a:latin typeface="微软雅黑" panose="020B0503020204020204" charset="-122"/>
              <a:ea typeface="微软雅黑" panose="020B0503020204020204" charset="-122"/>
            </a:endParaRPr>
          </a:p>
          <a:p>
            <a:pPr marL="742950" lvl="1" indent="-285750">
              <a:lnSpc>
                <a:spcPct val="120000"/>
              </a:lnSpc>
              <a:spcBef>
                <a:spcPts val="0"/>
              </a:spcBef>
              <a:spcAft>
                <a:spcPts val="0"/>
              </a:spcAft>
              <a:buFont typeface="Arial" panose="020B0604020202020204" pitchFamily="34" charset="0"/>
              <a:buChar char="•"/>
            </a:pPr>
            <a:r>
              <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rPr>
              <a:t>ULBC’s success hinges not merely on a single</a:t>
            </a:r>
            <a:r>
              <a:rPr lang="en-US" alt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rPr>
              <a:t>“</a:t>
            </a:r>
            <a:r>
              <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rPr>
              <a:t>best</a:t>
            </a:r>
            <a:r>
              <a:rPr lang="en-US" alt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rPr>
              <a:t>”</a:t>
            </a:r>
            <a:r>
              <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rPr>
              <a:t>algorithm, but on building an implementable, interoperable ecosystem.</a:t>
            </a:r>
            <a:endParaRPr lang="zh-CN" sz="1600" b="1">
              <a:solidFill>
                <a:srgbClr val="C00000">
                  <a:alpha val="100000"/>
                </a:srgbClr>
              </a:solidFill>
              <a:latin typeface="微软雅黑" panose="020B0503020204020204" charset="-122"/>
              <a:ea typeface="微软雅黑" panose="020B0503020204020204" charset="-122"/>
              <a:cs typeface="Calibri" panose="020F0502020204030204" pitchFamily="34" charset="0"/>
            </a:endParaRPr>
          </a:p>
        </p:txBody>
      </p:sp>
      <p:sp>
        <p:nvSpPr>
          <p:cNvPr id="6" name="文本框 5"/>
          <p:cNvSpPr txBox="1"/>
          <p:nvPr/>
        </p:nvSpPr>
        <p:spPr>
          <a:xfrm>
            <a:off x="0" y="5814695"/>
            <a:ext cx="11932920" cy="681355"/>
          </a:xfrm>
          <a:prstGeom prst="rect">
            <a:avLst/>
          </a:prstGeom>
          <a:noFill/>
        </p:spPr>
        <p:txBody>
          <a:bodyPr wrap="square" rtlCol="0" anchor="t">
            <a:spAutoFit/>
          </a:bodyPr>
          <a:p>
            <a:pPr marL="285750" indent="-285750">
              <a:lnSpc>
                <a:spcPct val="120000"/>
              </a:lnSpc>
              <a:spcBef>
                <a:spcPts val="0"/>
              </a:spcBef>
              <a:spcAft>
                <a:spcPts val="0"/>
              </a:spcAft>
              <a:buFont typeface="Arial" panose="020B0604020202020204" pitchFamily="34" charset="0"/>
              <a:buChar char="•"/>
            </a:pPr>
            <a:r>
              <a:rPr lang="en-US" sz="1600" b="1">
                <a:latin typeface="微软雅黑" panose="020B0503020204020204" charset="-122"/>
                <a:ea typeface="微软雅黑" panose="020B0503020204020204" charset="-122"/>
                <a:sym typeface="+mn-ea"/>
              </a:rPr>
              <a:t>Technical Innovation: </a:t>
            </a:r>
            <a:r>
              <a:rPr lang="en-US" sz="1600">
                <a:latin typeface="微软雅黑" panose="020B0503020204020204" charset="-122"/>
                <a:ea typeface="微软雅黑" panose="020B0503020204020204" charset="-122"/>
                <a:sym typeface="+mn-ea"/>
              </a:rPr>
              <a:t>ULBC marks the first 3GPP effort to explore AI-based speech coding, and there are no mature precedents from past experience to reference. </a:t>
            </a:r>
            <a:endParaRPr lang="en-US" altLang="en-US" sz="1600">
              <a:latin typeface="微软雅黑" panose="020B0503020204020204" charset="-122"/>
              <a:ea typeface="微软雅黑" panose="020B0503020204020204" charset="-122"/>
              <a:sym typeface="+mn-ea"/>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Motivation (2) </a:t>
            </a:r>
            <a:endParaRPr lang="en-US">
              <a:latin typeface="微软雅黑" panose="020B0503020204020204" charset="-122"/>
              <a:ea typeface="微软雅黑" panose="020B0503020204020204" charset="-122"/>
            </a:endParaRPr>
          </a:p>
        </p:txBody>
      </p:sp>
      <p:sp>
        <p:nvSpPr>
          <p:cNvPr id="38" name="文本框 22"/>
          <p:cNvSpPr txBox="1"/>
          <p:nvPr/>
        </p:nvSpPr>
        <p:spPr>
          <a:xfrm>
            <a:off x="0" y="1381760"/>
            <a:ext cx="11822430" cy="946785"/>
          </a:xfrm>
          <a:prstGeom prst="rect">
            <a:avLst/>
          </a:prstGeom>
        </p:spPr>
        <p:txBody>
          <a:bodyPr wrap="square">
            <a:noAutofit/>
          </a:bodyPr>
          <a:p>
            <a:pPr marL="285750" indent="-285750">
              <a:lnSpc>
                <a:spcPct val="120000"/>
              </a:lnSpc>
              <a:spcBef>
                <a:spcPts val="0"/>
              </a:spcBef>
              <a:spcAft>
                <a:spcPts val="0"/>
              </a:spcAft>
              <a:buFont typeface="Arial" panose="020B0604020202020204" pitchFamily="34" charset="0"/>
              <a:buChar char="•"/>
            </a:pPr>
            <a:r>
              <a:rPr lang="en-US" sz="1600" b="1">
                <a:latin typeface="微软雅黑" panose="020B0503020204020204" charset="-122"/>
                <a:ea typeface="微软雅黑" panose="020B0503020204020204" charset="-122"/>
                <a:sym typeface="+mn-ea"/>
              </a:rPr>
              <a:t>Purpose: </a:t>
            </a:r>
            <a:r>
              <a:rPr lang="en-US" sz="1600">
                <a:latin typeface="微软雅黑" panose="020B0503020204020204" charset="-122"/>
                <a:ea typeface="微软雅黑" panose="020B0503020204020204" charset="-122"/>
                <a:sym typeface="+mn-ea"/>
              </a:rPr>
              <a:t>To address this challenge, this docuement conducts an analysis of AI media coding standardization (MPEG, JPEG AI...) efforts. </a:t>
            </a:r>
            <a:r>
              <a:rPr lang="en-US" sz="1600" b="1">
                <a:solidFill>
                  <a:srgbClr val="4472C4">
                    <a:alpha val="100000"/>
                  </a:srgbClr>
                </a:solidFill>
                <a:latin typeface="微软雅黑" panose="020B0503020204020204" charset="-122"/>
                <a:ea typeface="微软雅黑" panose="020B0503020204020204" charset="-122"/>
                <a:cs typeface="+mn-cs"/>
                <a:sym typeface="+mn-ea"/>
              </a:rPr>
              <a:t>This serves as an initial step to trigger discussions on the different options for ULBC codec selection, and to investigate the possible approaches moving forward.</a:t>
            </a:r>
            <a:endParaRPr lang="en-US" sz="1600">
              <a:latin typeface="微软雅黑" panose="020B0503020204020204" charset="-122"/>
              <a:ea typeface="微软雅黑" panose="020B0503020204020204" charset="-122"/>
              <a:sym typeface="+mn-ea"/>
            </a:endParaRPr>
          </a:p>
          <a:p>
            <a:pPr marL="0" indent="0">
              <a:lnSpc>
                <a:spcPct val="120000"/>
              </a:lnSpc>
              <a:spcBef>
                <a:spcPts val="0"/>
              </a:spcBef>
              <a:spcAft>
                <a:spcPts val="0"/>
              </a:spcAft>
              <a:buFont typeface="Arial" panose="020B0604020202020204" pitchFamily="34" charset="0"/>
              <a:buNone/>
            </a:pPr>
            <a:endParaRPr sz="1600" b="1">
              <a:solidFill>
                <a:srgbClr val="C00000">
                  <a:alpha val="100000"/>
                </a:srgbClr>
              </a:solidFill>
              <a:latin typeface="微软雅黑" panose="020B0503020204020204" charset="-122"/>
              <a:ea typeface="微软雅黑" panose="020B0503020204020204" charset="-122"/>
              <a:cs typeface="Calibri" panose="020F0502020204030204" pitchFamily="34" charset="0"/>
            </a:endParaRPr>
          </a:p>
        </p:txBody>
      </p:sp>
      <p:sp>
        <p:nvSpPr>
          <p:cNvPr id="7" name="文本框 6"/>
          <p:cNvSpPr txBox="1"/>
          <p:nvPr/>
        </p:nvSpPr>
        <p:spPr>
          <a:xfrm>
            <a:off x="150495" y="2277110"/>
            <a:ext cx="11150600" cy="450850"/>
          </a:xfrm>
          <a:prstGeom prst="rect">
            <a:avLst/>
          </a:prstGeom>
          <a:ln w="6350">
            <a:prstDash val="solid"/>
          </a:ln>
        </p:spPr>
        <p:txBody>
          <a:bodyPr wrap="square">
            <a:spAutoFit/>
          </a:bodyPr>
          <a:p>
            <a:r>
              <a:rPr lang="en-US" b="1">
                <a:latin typeface="微软雅黑" panose="020B0503020204020204" charset="-122"/>
                <a:ea typeface="微软雅黑" panose="020B0503020204020204" charset="-122"/>
              </a:rPr>
              <a:t>T</a:t>
            </a:r>
            <a:r>
              <a:rPr b="1">
                <a:latin typeface="微软雅黑" panose="020B0503020204020204" charset="-122"/>
                <a:ea typeface="微软雅黑" panose="020B0503020204020204" charset="-122"/>
              </a:rPr>
              <a:t>here are several possible approaches:</a:t>
            </a:r>
            <a:endParaRPr b="1">
              <a:latin typeface="微软雅黑" panose="020B0503020204020204" charset="-122"/>
              <a:ea typeface="微软雅黑" panose="020B0503020204020204" charset="-122"/>
            </a:endParaRPr>
          </a:p>
        </p:txBody>
      </p:sp>
      <p:sp>
        <p:nvSpPr>
          <p:cNvPr id="8" name="文本框 7"/>
          <p:cNvSpPr txBox="1"/>
          <p:nvPr/>
        </p:nvSpPr>
        <p:spPr>
          <a:xfrm>
            <a:off x="214630" y="2613025"/>
            <a:ext cx="11811000" cy="3930650"/>
          </a:xfrm>
          <a:prstGeom prst="rect">
            <a:avLst/>
          </a:prstGeom>
          <a:ln w="12700">
            <a:solidFill>
              <a:srgbClr val="5C5C5C">
                <a:alpha val="100000"/>
              </a:srgbClr>
            </a:solidFill>
            <a:prstDash val="solid"/>
          </a:ln>
        </p:spPr>
        <p:txBody>
          <a:bodyPr>
            <a:spAutoFit/>
          </a:bodyPr>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Winner-takes-all model</a:t>
            </a:r>
            <a:r>
              <a:rPr lang="en-US" sz="1600" b="1">
                <a:solidFill>
                  <a:schemeClr val="tx1">
                    <a:alpha val="100000"/>
                  </a:schemeClr>
                </a:solidFill>
                <a:latin typeface="微软雅黑" panose="020B0503020204020204" charset="-122"/>
                <a:ea typeface="微软雅黑" panose="020B0503020204020204" charset="-122"/>
              </a:rPr>
              <a:t>: </a:t>
            </a:r>
            <a:r>
              <a:rPr lang="en-US" sz="1600" b="0">
                <a:solidFill>
                  <a:schemeClr val="tx1">
                    <a:alpha val="100000"/>
                  </a:schemeClr>
                </a:solidFill>
                <a:latin typeface="微软雅黑" panose="020B0503020204020204" charset="-122"/>
                <a:ea typeface="微软雅黑" panose="020B0503020204020204" charset="-122"/>
              </a:rPr>
              <a:t>Th</a:t>
            </a:r>
            <a:r>
              <a:rPr sz="1600" b="0">
                <a:solidFill>
                  <a:schemeClr val="tx1">
                    <a:alpha val="100000"/>
                  </a:schemeClr>
                </a:solidFill>
                <a:latin typeface="微软雅黑" panose="020B0503020204020204" charset="-122"/>
                <a:ea typeface="微软雅黑" panose="020B0503020204020204" charset="-122"/>
              </a:rPr>
              <a:t>is follows the traditional </a:t>
            </a:r>
            <a:r>
              <a:rPr sz="1600" b="0">
                <a:solidFill>
                  <a:schemeClr val="tx1">
                    <a:alpha val="100000"/>
                  </a:schemeClr>
                </a:solidFill>
                <a:latin typeface="微软雅黑" panose="020B0503020204020204" charset="-122"/>
                <a:ea typeface="微软雅黑" panose="020B0503020204020204" charset="-122"/>
              </a:rPr>
              <a:t>3GPP approach, where one codec is selected as the final solution, leaving little room for further optimization.</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Open collaborative model (e.g., IVAS) </a:t>
            </a:r>
            <a:r>
              <a:rPr lang="en-US" sz="1600" b="1">
                <a:solidFill>
                  <a:schemeClr val="tx1">
                    <a:alpha val="100000"/>
                  </a:schemeClr>
                </a:solidFill>
                <a:latin typeface="微软雅黑" panose="020B0503020204020204" charset="-122"/>
                <a:ea typeface="微软雅黑" panose="020B0503020204020204" charset="-122"/>
              </a:rPr>
              <a:t>:</a:t>
            </a:r>
            <a:r>
              <a:rPr sz="1600" b="0">
                <a:solidFill>
                  <a:schemeClr val="tx1">
                    <a:alpha val="100000"/>
                  </a:schemeClr>
                </a:solidFill>
                <a:latin typeface="微软雅黑" panose="020B0503020204020204" charset="-122"/>
                <a:ea typeface="微软雅黑" panose="020B0503020204020204" charset="-122"/>
              </a:rPr>
              <a:t> In this case, the </a:t>
            </a:r>
            <a:r>
              <a:rPr sz="1600" b="0">
                <a:solidFill>
                  <a:schemeClr val="tx1">
                    <a:alpha val="100000"/>
                  </a:schemeClr>
                </a:solidFill>
                <a:latin typeface="微软雅黑" panose="020B0503020204020204" charset="-122"/>
                <a:ea typeface="微软雅黑" panose="020B0503020204020204" charset="-122"/>
              </a:rPr>
              <a:t>candidate codec is developed outside 3GPP through an open collaboration, and later </a:t>
            </a:r>
            <a:r>
              <a:rPr sz="1600" b="0">
                <a:solidFill>
                  <a:schemeClr val="tx1">
                    <a:alpha val="100000"/>
                  </a:schemeClr>
                </a:solidFill>
                <a:latin typeface="微软雅黑" panose="020B0503020204020204" charset="-122"/>
                <a:ea typeface="微软雅黑" panose="020B0503020204020204" charset="-122"/>
              </a:rPr>
              <a:t>submitted to 3GPP as a complete proposal.</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MPEG-style process (slide </a:t>
            </a:r>
            <a:r>
              <a:rPr lang="en-US" sz="1600" b="1">
                <a:solidFill>
                  <a:schemeClr val="tx1">
                    <a:alpha val="100000"/>
                  </a:schemeClr>
                </a:solidFill>
                <a:latin typeface="微软雅黑" panose="020B0503020204020204" charset="-122"/>
                <a:ea typeface="微软雅黑" panose="020B0503020204020204" charset="-122"/>
              </a:rPr>
              <a:t>4</a:t>
            </a:r>
            <a:r>
              <a:rPr sz="1600" b="1">
                <a:solidFill>
                  <a:schemeClr val="tx1">
                    <a:alpha val="100000"/>
                  </a:schemeClr>
                </a:solidFill>
                <a:latin typeface="微软雅黑" panose="020B0503020204020204" charset="-122"/>
                <a:ea typeface="微软雅黑" panose="020B0503020204020204" charset="-122"/>
              </a:rPr>
              <a:t>)</a:t>
            </a:r>
            <a:r>
              <a:rPr lang="en-US" sz="1600" b="1">
                <a:solidFill>
                  <a:schemeClr val="tx1">
                    <a:alpha val="100000"/>
                  </a:schemeClr>
                </a:solidFill>
                <a:latin typeface="微软雅黑" panose="020B0503020204020204" charset="-122"/>
                <a:ea typeface="微软雅黑" panose="020B0503020204020204" charset="-122"/>
              </a:rPr>
              <a:t>:</a:t>
            </a:r>
            <a:r>
              <a:rPr sz="1600" b="0">
                <a:solidFill>
                  <a:schemeClr val="tx1">
                    <a:alpha val="100000"/>
                  </a:schemeClr>
                </a:solidFill>
                <a:latin typeface="微软雅黑" panose="020B0503020204020204" charset="-122"/>
                <a:ea typeface="微软雅黑" panose="020B0503020204020204" charset="-122"/>
              </a:rPr>
              <a:t>  For audio, the working draft typically takes around</a:t>
            </a:r>
            <a:r>
              <a:rPr sz="1600" b="0">
                <a:solidFill>
                  <a:srgbClr val="C00000">
                    <a:alpha val="100000"/>
                  </a:srgbClr>
                </a:solidFill>
                <a:latin typeface="微软雅黑" panose="020B0503020204020204" charset="-122"/>
                <a:ea typeface="微软雅黑" panose="020B0503020204020204" charset="-122"/>
              </a:rPr>
              <a:t> two years</a:t>
            </a:r>
            <a:r>
              <a:rPr sz="1600" b="0">
                <a:solidFill>
                  <a:schemeClr val="tx1">
                    <a:alpha val="100000"/>
                  </a:schemeClr>
                </a:solidFill>
                <a:latin typeface="微软雅黑" panose="020B0503020204020204" charset="-122"/>
                <a:ea typeface="微软雅黑" panose="020B0503020204020204" charset="-122"/>
              </a:rPr>
              <a:t>, during which participants can challenge and improve the working draft solutions</a:t>
            </a:r>
            <a:r>
              <a:rPr sz="1600" b="1">
                <a:solidFill>
                  <a:schemeClr val="tx1">
                    <a:alpha val="100000"/>
                  </a:schemeClr>
                </a:solidFill>
                <a:latin typeface="微软雅黑" panose="020B0503020204020204" charset="-122"/>
                <a:ea typeface="微软雅黑" panose="020B0503020204020204" charset="-122"/>
              </a:rPr>
              <a:t>.</a:t>
            </a:r>
            <a:r>
              <a:rPr sz="1600" b="1">
                <a:solidFill>
                  <a:srgbClr val="C00000">
                    <a:alpha val="100000"/>
                  </a:srgbClr>
                </a:solidFill>
                <a:latin typeface="微软雅黑" panose="020B0503020204020204" charset="-122"/>
                <a:ea typeface="微软雅黑" panose="020B0503020204020204" charset="-122"/>
              </a:rPr>
              <a:t> I</a:t>
            </a:r>
            <a:r>
              <a:rPr lang="zh-CN" sz="1600" b="1" i="0" u="none" strike="noStrike">
                <a:solidFill>
                  <a:srgbClr val="C00000">
                    <a:alpha val="100000"/>
                  </a:srgbClr>
                </a:solidFill>
                <a:latin typeface="微软雅黑" panose="020B0503020204020204" charset="-122"/>
                <a:ea typeface="微软雅黑" panose="020B0503020204020204" charset="-122"/>
              </a:rPr>
              <a:t>t is not necessary to fully adopt all steps; necessary adjustments can be made based on 3GPP's specific context.</a:t>
            </a:r>
            <a:endParaRPr lang="zh-CN" sz="1600" b="1" i="0" u="none" strike="noStrike">
              <a:solidFill>
                <a:srgbClr val="C00000">
                  <a:alpha val="100000"/>
                </a:srgbClr>
              </a:solidFill>
              <a:latin typeface="微软雅黑" panose="020B0503020204020204" charset="-122"/>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lang="en-US" altLang="zh-CN" sz="1600" b="1" i="0" u="none" strike="noStrike">
                <a:solidFill>
                  <a:schemeClr val="tx1">
                    <a:alpha val="100000"/>
                  </a:schemeClr>
                </a:solidFill>
                <a:latin typeface="微软雅黑" panose="020B0503020204020204" charset="-122"/>
                <a:ea typeface="微软雅黑" panose="020B0503020204020204" charset="-122"/>
              </a:rPr>
              <a:t>JPEG AI (slide 5-7): </a:t>
            </a:r>
            <a:r>
              <a:rPr sz="1600" i="0" u="none" strike="noStrike">
                <a:solidFill>
                  <a:schemeClr val="tx1">
                    <a:alpha val="100000"/>
                  </a:schemeClr>
                </a:solidFill>
                <a:latin typeface="微软雅黑" panose="020B0503020204020204" charset="-122"/>
                <a:ea typeface="微软雅黑" panose="020B0503020204020204" charset="-122"/>
              </a:rPr>
              <a:t>JPEG AI is developing a learning-based image coding standard and successfully published its first version in 2024.</a:t>
            </a:r>
            <a:r>
              <a:rPr lang="en-US" sz="1600" i="0" u="none" strike="noStrike">
                <a:solidFill>
                  <a:schemeClr val="tx1">
                    <a:alpha val="100000"/>
                  </a:schemeClr>
                </a:solidFill>
                <a:latin typeface="微软雅黑" panose="020B0503020204020204" charset="-122"/>
                <a:ea typeface="微软雅黑" panose="020B0503020204020204" charset="-122"/>
              </a:rPr>
              <a:t> It Instead of a winner-takes-all, </a:t>
            </a:r>
            <a:r>
              <a:rPr lang="en-US" sz="1600" b="1" i="0" u="none" strike="noStrike">
                <a:solidFill>
                  <a:srgbClr val="C00000">
                    <a:alpha val="100000"/>
                  </a:srgbClr>
                </a:solidFill>
                <a:latin typeface="微软雅黑" panose="020B0503020204020204" charset="-122"/>
                <a:ea typeface="微软雅黑" panose="020B0503020204020204" charset="-122"/>
              </a:rPr>
              <a:t>members first collaboratively build a foundation model and  contribute specific algorithmic "tools"for enhancement</a:t>
            </a:r>
            <a:r>
              <a:rPr lang="en-US" sz="1600" i="0" u="none" strike="noStrike">
                <a:solidFill>
                  <a:schemeClr val="tx1">
                    <a:alpha val="100000"/>
                  </a:schemeClr>
                </a:solidFill>
                <a:latin typeface="微软雅黑" panose="020B0503020204020204" charset="-122"/>
                <a:ea typeface="微软雅黑" panose="020B0503020204020204" charset="-122"/>
              </a:rPr>
              <a:t>.</a:t>
            </a:r>
            <a:endParaRPr lang="en-US" altLang="zh-CN" sz="1600" b="1" i="0" u="none" strike="noStrike">
              <a:solidFill>
                <a:schemeClr val="tx1">
                  <a:alpha val="100000"/>
                </a:schemeClr>
              </a:solidFill>
              <a:latin typeface="微软雅黑" panose="020B0503020204020204" charset="-122"/>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lang="zh-CN" sz="1600" b="1" i="0" u="none" strike="noStrike">
                <a:solidFill>
                  <a:schemeClr val="tx1">
                    <a:alpha val="100000"/>
                  </a:schemeClr>
                </a:solidFill>
                <a:latin typeface="微软雅黑" panose="020B0503020204020204" charset="-122"/>
                <a:ea typeface="微软雅黑" panose="020B0503020204020204" charset="-122"/>
              </a:rPr>
              <a:t>Best Candidate(s) + Collaborative Phase (Slide </a:t>
            </a:r>
            <a:r>
              <a:rPr lang="en-US" altLang="zh-CN" sz="1600" b="1" i="0" u="none" strike="noStrike">
                <a:solidFill>
                  <a:schemeClr val="tx1">
                    <a:alpha val="100000"/>
                  </a:schemeClr>
                </a:solidFill>
                <a:latin typeface="微软雅黑" panose="020B0503020204020204" charset="-122"/>
                <a:ea typeface="微软雅黑" panose="020B0503020204020204" charset="-122"/>
              </a:rPr>
              <a:t>8</a:t>
            </a:r>
            <a:r>
              <a:rPr lang="en-US" altLang="zh-CN" sz="1600" b="1" i="0" u="none" strike="noStrike">
                <a:solidFill>
                  <a:schemeClr val="tx1">
                    <a:alpha val="100000"/>
                  </a:schemeClr>
                </a:solidFill>
                <a:latin typeface="微软雅黑" panose="020B0503020204020204" charset="-122"/>
                <a:ea typeface="微软雅黑" panose="020B0503020204020204" charset="-122"/>
              </a:rPr>
              <a:t>-10</a:t>
            </a:r>
            <a:r>
              <a:rPr lang="zh-CN" sz="1600" b="1" i="0" u="none" strike="noStrike">
                <a:solidFill>
                  <a:schemeClr val="tx1">
                    <a:alpha val="100000"/>
                  </a:schemeClr>
                </a:solidFill>
                <a:latin typeface="微软雅黑" panose="020B0503020204020204" charset="-122"/>
                <a:ea typeface="微软雅黑" panose="020B0503020204020204" charset="-122"/>
              </a:rPr>
              <a:t>): </a:t>
            </a:r>
            <a:r>
              <a:rPr lang="zh-CN" sz="1600" b="0" i="0" u="none" strike="noStrike">
                <a:solidFill>
                  <a:schemeClr val="tx1">
                    <a:alpha val="100000"/>
                  </a:schemeClr>
                </a:solidFill>
                <a:latin typeface="微软雅黑" panose="020B0503020204020204" charset="-122"/>
                <a:ea typeface="微软雅黑" panose="020B0503020204020204" charset="-122"/>
              </a:rPr>
              <a:t>Select one or several best-performing candidate(s) </a:t>
            </a:r>
            <a:r>
              <a:rPr lang="zh-CN" sz="1600" b="0" i="0" u="none" strike="noStrike">
                <a:solidFill>
                  <a:schemeClr val="tx1">
                    <a:alpha val="100000"/>
                  </a:schemeClr>
                </a:solidFill>
                <a:latin typeface="微软雅黑" panose="020B0503020204020204" charset="-122"/>
                <a:ea typeface="微软雅黑" panose="020B0503020204020204" charset="-122"/>
              </a:rPr>
              <a:t>as the baseline </a:t>
            </a:r>
            <a:r>
              <a:rPr lang="zh-CN" sz="1600" b="0" i="0" u="none" strike="noStrike">
                <a:solidFill>
                  <a:schemeClr val="tx1">
                    <a:alpha val="100000"/>
                  </a:schemeClr>
                </a:solidFill>
                <a:latin typeface="微软雅黑" panose="020B0503020204020204" charset="-122"/>
                <a:ea typeface="微软雅黑" panose="020B0503020204020204" charset="-122"/>
              </a:rPr>
              <a:t>based on competition and testing results, and then collaborate within 3GPP </a:t>
            </a:r>
            <a:r>
              <a:rPr lang="zh-CN" sz="1600" b="0" i="0" u="none" strike="noStrike">
                <a:solidFill>
                  <a:schemeClr val="tx1">
                    <a:alpha val="100000"/>
                  </a:schemeClr>
                </a:solidFill>
                <a:latin typeface="微软雅黑" panose="020B0503020204020204" charset="-122"/>
                <a:ea typeface="微软雅黑" panose="020B0503020204020204" charset="-122"/>
              </a:rPr>
              <a:t>to further optimize the codec.</a:t>
            </a:r>
            <a:endParaRPr lang="zh-CN" sz="1600" b="0" i="0" u="none" strike="noStrike">
              <a:solidFill>
                <a:schemeClr val="tx1">
                  <a:alpha val="100000"/>
                </a:schemeClr>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9"/>
          <p:cNvPicPr>
            <a:picLocks noChangeAspect="1"/>
          </p:cNvPicPr>
          <p:nvPr/>
        </p:nvPicPr>
        <p:blipFill>
          <a:blip r:embed="rId1"/>
          <a:stretch>
            <a:fillRect/>
          </a:stretch>
        </p:blipFill>
        <p:spPr>
          <a:xfrm>
            <a:off x="2619375" y="2592070"/>
            <a:ext cx="6704965" cy="1656080"/>
          </a:xfrm>
          <a:prstGeom prst="rect">
            <a:avLst/>
          </a:prstGeom>
        </p:spPr>
      </p:pic>
      <p:sp>
        <p:nvSpPr>
          <p:cNvPr id="25" name="文本框 10"/>
          <p:cNvSpPr txBox="1"/>
          <p:nvPr/>
        </p:nvSpPr>
        <p:spPr>
          <a:xfrm>
            <a:off x="326390" y="4150995"/>
            <a:ext cx="11591290" cy="2190750"/>
          </a:xfrm>
          <a:prstGeom prst="rect">
            <a:avLst/>
          </a:prstGeom>
        </p:spPr>
        <p:txBody>
          <a:bodyPr wrap="square">
            <a:noAutofit/>
          </a:bodyPr>
          <a:p>
            <a:pPr>
              <a:lnSpc>
                <a:spcPct val="130000"/>
              </a:lnSpc>
            </a:pPr>
            <a:r>
              <a:rPr sz="14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Call for Evidence (CfE)</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MPEG issues a CfE, inviting companies to demonstrate their technology without revealing the technical details., company can contribute to the each part the framework, datesets(Eurpean, China</a:t>
            </a:r>
            <a:r>
              <a:rPr lang="en-US"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a:lnSpc>
                <a:spcPct val="130000"/>
              </a:lnSpc>
            </a:pPr>
            <a:r>
              <a:rPr sz="14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Call for Proposals (CfP)</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If the CfE yields positive results, MPEG issues a CfP, which requires companies to demonstrate their technology's performance and disclose its technical nature. access that wealth of technologies and know-how：</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Comprehensive description of the technology proposed in each response (no black box allowed)</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Assessment of the performance of the technology proposed (e.g. subjective or objective tests)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Line-up of aggressive “judge</a:t>
            </a:r>
            <a:r>
              <a:rPr lang="zh-CN"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(meeting participants, especially other proponents)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Test Model assembling the candidate components selected by the “judges”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Core Experiments to improve the Test Model.</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p:txBody>
      </p:sp>
      <p:sp>
        <p:nvSpPr>
          <p:cNvPr id="26" name="文本框 25"/>
          <p:cNvSpPr txBox="1"/>
          <p:nvPr/>
        </p:nvSpPr>
        <p:spPr>
          <a:xfrm>
            <a:off x="-20135" y="1429910"/>
            <a:ext cx="11938000" cy="1162050"/>
          </a:xfrm>
          <a:prstGeom prst="rect">
            <a:avLst/>
          </a:prstGeom>
        </p:spPr>
        <p:txBody>
          <a:bodyPr>
            <a:spAutoFit/>
          </a:bodyPr>
          <a:p>
            <a:pPr marL="285750" lvl="0" indent="-285750" algn="l" defTabSz="914400">
              <a:lnSpc>
                <a:spcPct val="130000"/>
              </a:lnSpc>
              <a:buFont typeface="Wingdings" panose="05000000000000000000" pitchFamily="2" charset="2"/>
              <a:buChar char="n"/>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Th</a:t>
            </a:r>
            <a:r>
              <a:rPr lang="en-US" sz="1800" b="1" i="0" u="none" strike="noStrike">
                <a:solidFill>
                  <a:srgbClr val="4472C4">
                    <a:alpha val="100000"/>
                  </a:srgbClr>
                </a:solidFill>
                <a:latin typeface="微软雅黑" panose="020B0503020204020204" charset="-122"/>
                <a:ea typeface="微软雅黑" panose="020B0503020204020204" charset="-122"/>
                <a:cs typeface="+mn-cs"/>
              </a:rPr>
              <a:t>is inv</a:t>
            </a:r>
            <a:r>
              <a:rPr lang="en-US" sz="1800" b="1" i="0" u="none" strike="noStrike">
                <a:solidFill>
                  <a:srgbClr val="4472C4">
                    <a:alpha val="100000"/>
                  </a:srgbClr>
                </a:solidFill>
                <a:latin typeface="微软雅黑" panose="020B0503020204020204" charset="-122"/>
                <a:ea typeface="微软雅黑" panose="020B0503020204020204" charset="-122"/>
                <a:cs typeface="+mn-cs"/>
              </a:rPr>
              <a:t>olves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research phase</a:t>
            </a:r>
            <a:r>
              <a:rPr lang="en-US" sz="1800" b="1" i="0" u="none" strike="noStrike">
                <a:solidFill>
                  <a:srgbClr val="4472C4">
                    <a:alpha val="100000"/>
                  </a:srgbClr>
                </a:solidFill>
                <a:latin typeface="微软雅黑" panose="020B0503020204020204" charset="-122"/>
                <a:ea typeface="微软雅黑" panose="020B0503020204020204" charset="-122"/>
                <a:cs typeface="+mn-cs"/>
              </a:rPr>
              <a:t> (Call for Evidence), followed by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Call for Proposals (CfP)</a:t>
            </a:r>
            <a:r>
              <a:rPr lang="en-US" sz="1800" b="1" i="0" u="none" strike="noStrike">
                <a:solidFill>
                  <a:srgbClr val="4472C4">
                    <a:alpha val="100000"/>
                  </a:srgbClr>
                </a:solidFill>
                <a:latin typeface="微软雅黑" panose="020B0503020204020204" charset="-122"/>
                <a:ea typeface="微软雅黑" panose="020B0503020204020204" charset="-122"/>
                <a:cs typeface="+mn-cs"/>
              </a:rPr>
              <a:t>, where the winning proposal becomes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baseline</a:t>
            </a:r>
            <a:r>
              <a:rPr lang="en-US" sz="1800" b="1" i="0" u="none" strike="noStrike">
                <a:solidFill>
                  <a:srgbClr val="4472C4">
                    <a:alpha val="100000"/>
                  </a:srgbClr>
                </a:solidFill>
                <a:latin typeface="微软雅黑" panose="020B0503020204020204" charset="-122"/>
                <a:ea typeface="微软雅黑" panose="020B0503020204020204" charset="-122"/>
                <a:cs typeface="+mn-cs"/>
              </a:rPr>
              <a:t>. Clear </a:t>
            </a:r>
            <a:r>
              <a:rPr lang="en-US" sz="1800" b="1" i="0" u="none" strike="noStrike">
                <a:solidFill>
                  <a:srgbClr val="4472C4">
                    <a:alpha val="100000"/>
                  </a:srgbClr>
                </a:solidFill>
                <a:latin typeface="微软雅黑" panose="020B0503020204020204" charset="-122"/>
                <a:ea typeface="微软雅黑" panose="020B0503020204020204" charset="-122"/>
                <a:cs typeface="+mn-cs"/>
              </a:rPr>
              <a:t>evaluation criteria</a:t>
            </a:r>
            <a:r>
              <a:rPr lang="en-US" sz="1800" b="1" i="0" u="none" strike="noStrike">
                <a:solidFill>
                  <a:srgbClr val="4472C4">
                    <a:alpha val="100000"/>
                  </a:srgbClr>
                </a:solidFill>
                <a:latin typeface="微软雅黑" panose="020B0503020204020204" charset="-122"/>
                <a:ea typeface="微软雅黑" panose="020B0503020204020204" charset="-122"/>
                <a:cs typeface="+mn-cs"/>
              </a:rPr>
              <a:t> are defined, allowing further </a:t>
            </a:r>
            <a:r>
              <a:rPr lang="en-US" sz="1800" b="1" i="0" u="none" strike="noStrike">
                <a:solidFill>
                  <a:srgbClr val="4472C4">
                    <a:alpha val="100000"/>
                  </a:srgbClr>
                </a:solidFill>
                <a:latin typeface="微软雅黑" panose="020B0503020204020204" charset="-122"/>
                <a:ea typeface="微软雅黑" panose="020B0503020204020204" charset="-122"/>
                <a:cs typeface="+mn-cs"/>
              </a:rPr>
              <a:t>optimization and refinement</a:t>
            </a:r>
            <a:r>
              <a:rPr lang="en-US" sz="1800" b="1" i="0" u="none" strike="noStrike">
                <a:solidFill>
                  <a:srgbClr val="4472C4">
                    <a:alpha val="100000"/>
                  </a:srgbClr>
                </a:solidFill>
                <a:latin typeface="微软雅黑" panose="020B0503020204020204" charset="-122"/>
                <a:ea typeface="微软雅黑" panose="020B0503020204020204" charset="-122"/>
                <a:cs typeface="+mn-cs"/>
              </a:rPr>
              <a:t> through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Test Model</a:t>
            </a:r>
            <a:r>
              <a:rPr lang="en-US" sz="1800" b="1" i="0" u="none" strike="noStrike">
                <a:solidFill>
                  <a:srgbClr val="4472C4">
                    <a:alpha val="100000"/>
                  </a:srgbClr>
                </a:solidFill>
                <a:latin typeface="微软雅黑" panose="020B0503020204020204" charset="-122"/>
                <a:ea typeface="微软雅黑" panose="020B0503020204020204" charset="-122"/>
                <a:cs typeface="+mn-cs"/>
              </a:rPr>
              <a:t> and </a:t>
            </a:r>
            <a:r>
              <a:rPr lang="en-US" sz="1800" b="1" i="0" u="none" strike="noStrike">
                <a:solidFill>
                  <a:srgbClr val="4472C4">
                    <a:alpha val="100000"/>
                  </a:srgbClr>
                </a:solidFill>
                <a:latin typeface="微软雅黑" panose="020B0503020204020204" charset="-122"/>
                <a:ea typeface="微软雅黑" panose="020B0503020204020204" charset="-122"/>
                <a:cs typeface="+mn-cs"/>
              </a:rPr>
              <a:t>Working Draft</a:t>
            </a:r>
            <a:r>
              <a:rPr lang="en-US" sz="1800" b="1" i="0" u="none" strike="noStrike">
                <a:solidFill>
                  <a:srgbClr val="4472C4">
                    <a:alpha val="100000"/>
                  </a:srgbClr>
                </a:solidFill>
                <a:latin typeface="微软雅黑" panose="020B0503020204020204" charset="-122"/>
                <a:ea typeface="微软雅黑" panose="020B0503020204020204" charset="-122"/>
                <a:cs typeface="+mn-cs"/>
              </a:rPr>
              <a:t> phase.</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sp>
        <p:nvSpPr>
          <p:cNvPr id="23"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W</a:t>
            </a:r>
            <a:r>
              <a:rPr>
                <a:latin typeface="微软雅黑" panose="020B0503020204020204" charset="-122"/>
                <a:ea typeface="微软雅黑" panose="020B0503020204020204" charset="-122"/>
              </a:rPr>
              <a:t>orking Mechanism of MPEG</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8"/>
          <p:cNvSpPr txBox="1"/>
          <p:nvPr/>
        </p:nvSpPr>
        <p:spPr>
          <a:xfrm>
            <a:off x="-156845" y="1398270"/>
            <a:ext cx="12281110" cy="2030625"/>
          </a:xfrm>
          <a:prstGeom prst="rect">
            <a:avLst/>
          </a:prstGeom>
          <a:noFill/>
        </p:spPr>
        <p:txBody>
          <a:bodyPr wrap="square" rtlCol="0" anchor="t">
            <a:noAutofit/>
          </a:bodyPr>
          <a:p>
            <a:pPr marL="742950" lvl="1" indent="-285750" algn="l" defTabSz="914400">
              <a:lnSpc>
                <a:spcPct val="130000"/>
              </a:lnSpc>
              <a:spcBef>
                <a:spcPts val="0"/>
              </a:spcBef>
              <a:spcAft>
                <a:spcPts val="0"/>
              </a:spcAft>
              <a:buFont typeface="Wingdings" panose="05000000000000000000" pitchFamily="2" charset="2"/>
              <a:buChar char="n"/>
              <a:defRPr sz="1800">
                <a:solidFill>
                  <a:schemeClr val="tx1">
                    <a:alpha val="100000"/>
                  </a:schemeClr>
                </a:solidFill>
                <a:latin typeface="Calibri" panose="020F0502020204030204"/>
                <a:ea typeface="Segoe Print" panose="02000600000000000000"/>
                <a:cs typeface="+mn-cs"/>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JPEG AI defines a multi-task solution with low complexity, </a:t>
            </a:r>
            <a:r>
              <a:rPr lang="en-US" sz="1800" b="1" i="0" u="none" strike="noStrike">
                <a:solidFill>
                  <a:srgbClr val="C00000">
                    <a:alpha val="100000"/>
                  </a:srgbClr>
                </a:solidFill>
                <a:latin typeface="微软雅黑" panose="020B0503020204020204" charset="-122"/>
                <a:ea typeface="微软雅黑" panose="020B0503020204020204" charset="-122"/>
                <a:cs typeface="+mn-cs"/>
              </a:rPr>
              <a:t>a high-level AI framework with three pipelines</a:t>
            </a:r>
            <a:r>
              <a:rPr lang="en-US" sz="1800" b="1" i="0" u="none" strike="noStrike">
                <a:solidFill>
                  <a:srgbClr val="FF0200">
                    <a:alpha val="100000"/>
                  </a:srgbClr>
                </a:solidFill>
                <a:latin typeface="微软雅黑" panose="020B0503020204020204" charset="-122"/>
                <a:ea typeface="微软雅黑" panose="020B0503020204020204" charset="-122"/>
                <a:cs typeface="+mn-cs"/>
              </a:rPr>
              <a:t> </a:t>
            </a:r>
            <a:r>
              <a:rPr lang="en-US" sz="1800" b="1" i="0" u="none" strike="noStrike">
                <a:solidFill>
                  <a:srgbClr val="4472C4">
                    <a:alpha val="100000"/>
                  </a:srgbClr>
                </a:solidFill>
                <a:latin typeface="微软雅黑" panose="020B0503020204020204" charset="-122"/>
                <a:ea typeface="微软雅黑" panose="020B0503020204020204" charset="-122"/>
                <a:cs typeface="+mn-cs"/>
              </a:rPr>
              <a:t>to perform different tasks, including 7 use cases.</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a:p>
            <a:pPr marL="742950" lvl="1" indent="-285750" algn="l" defTabSz="914400">
              <a:lnSpc>
                <a:spcPct val="130000"/>
              </a:lnSpc>
              <a:spcBef>
                <a:spcPts val="0"/>
              </a:spcBef>
              <a:spcAft>
                <a:spcPts val="0"/>
              </a:spcAft>
              <a:buFont typeface="Wingdings" panose="05000000000000000000" pitchFamily="2" charset="2"/>
              <a:buChar char="n"/>
              <a:defRPr sz="1800">
                <a:solidFill>
                  <a:schemeClr val="tx1">
                    <a:alpha val="100000"/>
                  </a:schemeClr>
                </a:solidFill>
                <a:latin typeface="Calibri" panose="020F0502020204030204"/>
                <a:ea typeface="Segoe Print" panose="02000600000000000000"/>
                <a:cs typeface="+mn-cs"/>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For the requirements, </a:t>
            </a:r>
            <a:r>
              <a:rPr lang="en-US" sz="1800" b="1" i="0" u="none" strike="noStrike">
                <a:solidFill>
                  <a:srgbClr val="C00000">
                    <a:alpha val="100000"/>
                  </a:srgbClr>
                </a:solidFill>
                <a:latin typeface="微软雅黑" panose="020B0503020204020204" charset="-122"/>
                <a:ea typeface="微软雅黑" panose="020B0503020204020204" charset="-122"/>
                <a:cs typeface="+mn-cs"/>
              </a:rPr>
              <a:t>they are divided into mandatory and desirable</a:t>
            </a:r>
            <a:r>
              <a:rPr lang="en-US" sz="1800" b="1" i="0" u="none" strike="noStrike">
                <a:solidFill>
                  <a:srgbClr val="4472C4">
                    <a:alpha val="100000"/>
                  </a:srgbClr>
                </a:solidFill>
                <a:latin typeface="微软雅黑" panose="020B0503020204020204" charset="-122"/>
                <a:ea typeface="微软雅黑" panose="020B0503020204020204" charset="-122"/>
                <a:cs typeface="+mn-cs"/>
              </a:rPr>
              <a:t>. Mandatory requirements are parts that will definitely be supported in the standard, while optional requirements may be considered for inclusion in future standardization efforts.</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pic>
        <p:nvPicPr>
          <p:cNvPr id="30" name="图片 14"/>
          <p:cNvPicPr>
            <a:picLocks noChangeAspect="1"/>
          </p:cNvPicPr>
          <p:nvPr/>
        </p:nvPicPr>
        <p:blipFill>
          <a:blip r:embed="rId1"/>
          <a:srcRect r="-369" b="46018"/>
          <a:stretch>
            <a:fillRect/>
          </a:stretch>
        </p:blipFill>
        <p:spPr>
          <a:xfrm>
            <a:off x="862330" y="3237230"/>
            <a:ext cx="2334260" cy="1683385"/>
          </a:xfrm>
          <a:prstGeom prst="rect">
            <a:avLst/>
          </a:prstGeom>
        </p:spPr>
      </p:pic>
      <p:pic>
        <p:nvPicPr>
          <p:cNvPr id="31" name="图片 15"/>
          <p:cNvPicPr>
            <a:picLocks noChangeAspect="1"/>
          </p:cNvPicPr>
          <p:nvPr/>
        </p:nvPicPr>
        <p:blipFill>
          <a:blip r:embed="rId2"/>
          <a:stretch>
            <a:fillRect/>
          </a:stretch>
        </p:blipFill>
        <p:spPr>
          <a:xfrm>
            <a:off x="862330" y="4920615"/>
            <a:ext cx="4046855" cy="1352550"/>
          </a:xfrm>
          <a:prstGeom prst="rect">
            <a:avLst/>
          </a:prstGeom>
        </p:spPr>
      </p:pic>
      <p:sp>
        <p:nvSpPr>
          <p:cNvPr id="32" name="文本框 16"/>
          <p:cNvSpPr txBox="1"/>
          <p:nvPr/>
        </p:nvSpPr>
        <p:spPr>
          <a:xfrm>
            <a:off x="5399421" y="3237362"/>
            <a:ext cx="5949950" cy="1187450"/>
          </a:xfrm>
          <a:prstGeom prst="rect">
            <a:avLst/>
          </a:prstGeom>
          <a:ln w="6350">
            <a:prstDash val="solid"/>
          </a:ln>
        </p:spPr>
        <p:txBody>
          <a:bodyPr wrap="square">
            <a:spAutoFit/>
          </a:bodyPr>
          <a:p>
            <a:pPr marL="285750" lvl="0" indent="-285750" algn="l" defTabSz="914400">
              <a:lnSpc>
                <a:spcPct val="100000"/>
              </a:lnSpc>
              <a:buFont typeface="Arial" panose="020B0604020202020204" pitchFamily="34" charset="0"/>
              <a:buChar char="•"/>
              <a:defRPr sz="1800">
                <a:solidFill>
                  <a:schemeClr val="tx1">
                    <a:alpha val="100000"/>
                  </a:schemeClr>
                </a:solidFill>
                <a:latin typeface="Calibri" panose="020F0502020204030204"/>
                <a:ea typeface="Segoe Print" panose="02000600000000000000"/>
                <a:cs typeface="+mn-cs"/>
              </a:defRPr>
            </a:pPr>
            <a:r>
              <a:rPr lang="en-US" sz="1800">
                <a:solidFill>
                  <a:schemeClr val="tx1">
                    <a:alpha val="100000"/>
                  </a:schemeClr>
                </a:solidFill>
                <a:latin typeface="Calibri" panose="020F0502020204030204"/>
                <a:ea typeface="Segoe Print" panose="02000600000000000000"/>
                <a:cs typeface="+mn-cs"/>
              </a:rPr>
              <a:t>JPEG AI Version 1: </a:t>
            </a:r>
            <a:r>
              <a:rPr lang="en-US" sz="1800" b="0" i="0" u="none" strike="noStrike">
                <a:solidFill>
                  <a:schemeClr val="tx1">
                    <a:alpha val="100000"/>
                  </a:schemeClr>
                </a:solidFill>
                <a:latin typeface="Calibri" panose="020F0502020204030204"/>
                <a:ea typeface="Segoe Print" panose="02000600000000000000"/>
                <a:cs typeface="+mn-cs"/>
              </a:rPr>
              <a:t>a</a:t>
            </a:r>
            <a:r>
              <a:rPr lang="en-US" sz="1800" b="0" i="0" u="none" strike="noStrike">
                <a:solidFill>
                  <a:schemeClr val="tx1">
                    <a:alpha val="100000"/>
                  </a:schemeClr>
                </a:solidFill>
                <a:latin typeface="Calibri" panose="020F0502020204030204"/>
                <a:ea typeface="Segoe Print" panose="02000600000000000000"/>
                <a:cs typeface="+mn-cs"/>
              </a:rPr>
              <a:t>ddresses several (but not all) JPEG AI </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core</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 and </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desirable</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 requirements </a:t>
            </a:r>
            <a:endParaRPr sz="1800">
              <a:solidFill>
                <a:schemeClr val="tx1">
                  <a:alpha val="100000"/>
                </a:schemeClr>
              </a:solidFill>
              <a:latin typeface="Calibri" panose="020F0502020204030204"/>
              <a:ea typeface="Segoe Print" panose="02000600000000000000"/>
              <a:cs typeface="+mn-cs"/>
            </a:endParaRPr>
          </a:p>
          <a:p>
            <a:pPr marL="285750" lvl="0" indent="-285750" algn="l" defTabSz="914400">
              <a:lnSpc>
                <a:spcPct val="100000"/>
              </a:lnSpc>
              <a:buFont typeface="Arial" panose="020B0604020202020204" pitchFamily="34" charset="0"/>
              <a:buChar char="•"/>
              <a:defRPr sz="1800">
                <a:solidFill>
                  <a:schemeClr val="tx1">
                    <a:alpha val="100000"/>
                  </a:schemeClr>
                </a:solidFill>
                <a:latin typeface="Calibri" panose="020F0502020204030204"/>
                <a:ea typeface="Segoe Print" panose="02000600000000000000"/>
                <a:cs typeface="+mn-cs"/>
              </a:defRPr>
            </a:pPr>
            <a:r>
              <a:rPr lang="en-US" sz="1800">
                <a:solidFill>
                  <a:schemeClr val="tx1">
                    <a:alpha val="100000"/>
                  </a:schemeClr>
                </a:solidFill>
                <a:latin typeface="Calibri" panose="020F0502020204030204"/>
                <a:ea typeface="Segoe Print" panose="02000600000000000000"/>
                <a:cs typeface="+mn-cs"/>
              </a:rPr>
              <a:t>JPEG AI Version 2: addres</a:t>
            </a:r>
            <a:r>
              <a:rPr lang="en-US" sz="1800" b="0" i="0" u="none" strike="noStrike">
                <a:solidFill>
                  <a:schemeClr val="tx1">
                    <a:alpha val="100000"/>
                  </a:schemeClr>
                </a:solidFill>
                <a:latin typeface="Calibri" panose="020F0502020204030204"/>
                <a:ea typeface="Segoe Print" panose="02000600000000000000"/>
                <a:cs typeface="+mn-cs"/>
              </a:rPr>
              <a:t>ses </a:t>
            </a:r>
            <a:r>
              <a:rPr lang="en-US" sz="1800" b="0" i="0" u="none" strike="noStrike">
                <a:solidFill>
                  <a:schemeClr val="tx1">
                    <a:alpha val="100000"/>
                  </a:schemeClr>
                </a:solidFill>
                <a:latin typeface="Calibri" panose="020F0502020204030204"/>
                <a:ea typeface="Segoe Print" panose="02000600000000000000"/>
                <a:cs typeface="+mn-cs"/>
              </a:rPr>
              <a:t>requirements not yet addressed and </a:t>
            </a:r>
            <a:r>
              <a:rPr lang="en-US" sz="1800" b="0" i="0" u="none" strike="noStrike">
                <a:solidFill>
                  <a:schemeClr val="tx1">
                    <a:alpha val="100000"/>
                  </a:schemeClr>
                </a:solidFill>
                <a:latin typeface="Calibri" panose="020F0502020204030204"/>
                <a:ea typeface="Segoe Print" panose="02000600000000000000"/>
                <a:cs typeface="+mn-cs"/>
              </a:rPr>
              <a:t>Significantly improved solutions </a:t>
            </a:r>
            <a:endParaRPr sz="1800">
              <a:solidFill>
                <a:schemeClr val="tx1">
                  <a:alpha val="100000"/>
                </a:schemeClr>
              </a:solidFill>
              <a:latin typeface="Calibri" panose="020F0502020204030204"/>
              <a:ea typeface="Segoe Print" panose="02000600000000000000"/>
              <a:cs typeface="+mn-cs"/>
            </a:endParaRPr>
          </a:p>
        </p:txBody>
      </p:sp>
      <p:pic>
        <p:nvPicPr>
          <p:cNvPr id="33" name="图片 17"/>
          <p:cNvPicPr>
            <a:picLocks noChangeAspect="1"/>
          </p:cNvPicPr>
          <p:nvPr/>
        </p:nvPicPr>
        <p:blipFill>
          <a:blip r:embed="rId1"/>
          <a:srcRect l="-739" t="53459" r="370" b="-7441"/>
          <a:stretch>
            <a:fillRect/>
          </a:stretch>
        </p:blipFill>
        <p:spPr>
          <a:xfrm>
            <a:off x="2996565" y="3236595"/>
            <a:ext cx="2434590" cy="1755775"/>
          </a:xfrm>
          <a:prstGeom prst="rect">
            <a:avLst/>
          </a:prstGeom>
        </p:spPr>
      </p:pic>
      <p:pic>
        <p:nvPicPr>
          <p:cNvPr id="34" name="图片 18"/>
          <p:cNvPicPr>
            <a:picLocks noChangeAspect="1"/>
          </p:cNvPicPr>
          <p:nvPr/>
        </p:nvPicPr>
        <p:blipFill>
          <a:blip r:embed="rId3"/>
          <a:stretch>
            <a:fillRect/>
          </a:stretch>
        </p:blipFill>
        <p:spPr>
          <a:xfrm>
            <a:off x="5283835" y="4424680"/>
            <a:ext cx="3815080" cy="1585595"/>
          </a:xfrm>
          <a:prstGeom prst="rect">
            <a:avLst/>
          </a:prstGeom>
        </p:spPr>
      </p:pic>
      <p:pic>
        <p:nvPicPr>
          <p:cNvPr id="35" name="图片 19"/>
          <p:cNvPicPr>
            <a:picLocks noChangeAspect="1"/>
          </p:cNvPicPr>
          <p:nvPr/>
        </p:nvPicPr>
        <p:blipFill>
          <a:blip r:embed="rId4"/>
          <a:stretch>
            <a:fillRect/>
          </a:stretch>
        </p:blipFill>
        <p:spPr>
          <a:xfrm>
            <a:off x="9098915" y="4443730"/>
            <a:ext cx="3024505" cy="500380"/>
          </a:xfrm>
          <a:prstGeom prst="rect">
            <a:avLst/>
          </a:prstGeom>
        </p:spPr>
      </p:pic>
      <p:sp>
        <p:nvSpPr>
          <p:cNvPr id="9" name="Title Placeholder 1"/>
          <p:cNvSpPr>
            <a:spLocks noGrp="1"/>
          </p:cNvSpPr>
          <p:nvPr>
            <p:ph type="title"/>
          </p:nvPr>
        </p:nvSpPr>
        <p:spPr>
          <a:prstGeom prst="rect">
            <a:avLst/>
          </a:prstGeom>
        </p:spPr>
        <p:txBody>
          <a:bodyPr>
            <a:normAutofit/>
          </a:bodyPr>
          <a:lstStyle/>
          <a:p>
            <a:pPr>
              <a:buNone/>
            </a:pPr>
            <a:r>
              <a:rPr sz="2400" b="1">
                <a:solidFill>
                  <a:srgbClr val="0B85CF">
                    <a:alpha val="100000"/>
                  </a:srgbClr>
                </a:solidFill>
                <a:latin typeface="微软雅黑" panose="020B0503020204020204" charset="-122"/>
                <a:ea typeface="微软雅黑" panose="020B0503020204020204" charset="-122"/>
                <a:cs typeface="+mj-cs"/>
              </a:rPr>
              <a:t>JPEG AI: Overview</a:t>
            </a:r>
            <a:endParaRPr lang="en-US" sz="2665" b="1">
              <a:solidFill>
                <a:schemeClr val="accent1"/>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22"/>
          <p:cNvSpPr txBox="1"/>
          <p:nvPr/>
        </p:nvSpPr>
        <p:spPr>
          <a:xfrm>
            <a:off x="-16" y="1496907"/>
            <a:ext cx="7278998" cy="4769485"/>
          </a:xfrm>
          <a:prstGeom prst="rect">
            <a:avLst/>
          </a:prstGeom>
        </p:spPr>
        <p:txBody>
          <a:bodyPr>
            <a:spAutoFit/>
          </a:bodyPr>
          <a:p>
            <a:pPr marL="285750" indent="-285750">
              <a:buFont typeface="Arial" panose="020B0604020202020204" pitchFamily="34" charset="0"/>
              <a:buChar char="•"/>
            </a:pPr>
            <a:r>
              <a:rPr lang="en-US" sz="1600" b="1">
                <a:latin typeface="微软雅黑" panose="020B0503020204020204" charset="-122"/>
                <a:ea typeface="微软雅黑" panose="020B0503020204020204" charset="-122"/>
              </a:rPr>
              <a:t>Call for Proposal:</a:t>
            </a:r>
            <a:r>
              <a:rPr lang="en-US" sz="1600">
                <a:latin typeface="微软雅黑" panose="020B0503020204020204" charset="-122"/>
                <a:ea typeface="微软雅黑" panose="020B0503020204020204" charset="-122"/>
              </a:rPr>
              <a:t> </a:t>
            </a:r>
            <a:r>
              <a:rPr sz="1600">
                <a:latin typeface="微软雅黑" panose="020B0503020204020204" charset="-122"/>
                <a:ea typeface="微软雅黑" panose="020B0503020204020204" charset="-122"/>
              </a:rPr>
              <a:t>In 2022, at the 94th JPEG AI meeting, ISO/IEC/ITU jointly released the JPEG AI call for proposals. </a:t>
            </a:r>
            <a:endParaRPr sz="1600">
              <a:latin typeface="微软雅黑" panose="020B0503020204020204" charset="-122"/>
              <a:ea typeface="微软雅黑" panose="020B0503020204020204" charset="-122"/>
            </a:endParaRPr>
          </a:p>
          <a:p>
            <a:pPr marL="742950" lvl="1" indent="-285750">
              <a:buFont typeface="Arial" panose="020B0604020202020204" pitchFamily="34" charset="0"/>
              <a:buChar char="•"/>
            </a:pPr>
            <a:r>
              <a:rPr sz="1600">
                <a:solidFill>
                  <a:srgbClr val="000000">
                    <a:alpha val="100000"/>
                  </a:srgbClr>
                </a:solidFill>
                <a:latin typeface="微软雅黑" panose="020B0503020204020204" charset="-122"/>
                <a:ea typeface="微软雅黑" panose="020B0503020204020204" charset="-122"/>
              </a:rPr>
              <a:t>Proponents are asked to </a:t>
            </a:r>
            <a:r>
              <a:rPr sz="1600">
                <a:solidFill>
                  <a:srgbClr val="0070C0">
                    <a:alpha val="100000"/>
                  </a:srgbClr>
                </a:solidFill>
                <a:latin typeface="微软雅黑" panose="020B0503020204020204" charset="-122"/>
                <a:ea typeface="微软雅黑" panose="020B0503020204020204" charset="-122"/>
              </a:rPr>
              <a:t>submit a detailed technical description of the entire image codec</a:t>
            </a:r>
            <a:r>
              <a:rPr sz="1600">
                <a:solidFill>
                  <a:srgbClr val="000000">
                    <a:alpha val="100000"/>
                  </a:srgbClr>
                </a:solidFill>
                <a:latin typeface="微软雅黑" panose="020B0503020204020204" charset="-122"/>
                <a:ea typeface="微软雅黑" panose="020B0503020204020204" charset="-122"/>
              </a:rPr>
              <a:t>, as well as</a:t>
            </a:r>
            <a:r>
              <a:rPr sz="1600">
                <a:solidFill>
                  <a:srgbClr val="0070C0">
                    <a:alpha val="100000"/>
                  </a:srgbClr>
                </a:solidFill>
                <a:latin typeface="微软雅黑" panose="020B0503020204020204" charset="-122"/>
                <a:ea typeface="微软雅黑" panose="020B0503020204020204" charset="-122"/>
              </a:rPr>
              <a:t> encoder and decoder implementations in software</a:t>
            </a:r>
            <a:r>
              <a:rPr sz="1600">
                <a:solidFill>
                  <a:srgbClr val="000000">
                    <a:alpha val="100000"/>
                  </a:srgbClr>
                </a:solidFill>
                <a:latin typeface="微软雅黑" panose="020B0503020204020204" charset="-122"/>
                <a:ea typeface="微软雅黑" panose="020B0503020204020204" charset="-122"/>
              </a:rPr>
              <a:t>, and the</a:t>
            </a:r>
            <a:r>
              <a:rPr sz="1600">
                <a:solidFill>
                  <a:srgbClr val="0070C0">
                    <a:alpha val="100000"/>
                  </a:srgbClr>
                </a:solidFill>
                <a:latin typeface="微软雅黑" panose="020B0503020204020204" charset="-122"/>
                <a:ea typeface="微软雅黑" panose="020B0503020204020204" charset="-122"/>
              </a:rPr>
              <a:t> decoded test images.</a:t>
            </a:r>
            <a:endParaRPr sz="1600">
              <a:solidFill>
                <a:srgbClr val="0070C0">
                  <a:alpha val="100000"/>
                </a:srgbClr>
              </a:solidFill>
              <a:latin typeface="微软雅黑" panose="020B0503020204020204" charset="-122"/>
              <a:ea typeface="微软雅黑" panose="020B0503020204020204" charset="-122"/>
            </a:endParaRPr>
          </a:p>
          <a:p>
            <a:pPr marL="742950" lvl="1" indent="-285750">
              <a:buFont typeface="Arial" panose="020B0604020202020204" pitchFamily="34" charset="0"/>
              <a:buChar char="•"/>
            </a:pPr>
            <a:r>
              <a:rPr sz="1600">
                <a:solidFill>
                  <a:srgbClr val="000000">
                    <a:alpha val="100000"/>
                  </a:srgbClr>
                </a:solidFill>
                <a:latin typeface="微软雅黑" panose="020B0503020204020204" charset="-122"/>
                <a:ea typeface="微软雅黑" panose="020B0503020204020204" charset="-122"/>
              </a:rPr>
              <a:t>proponents </a:t>
            </a:r>
            <a:r>
              <a:rPr sz="1600">
                <a:solidFill>
                  <a:srgbClr val="0070C0">
                    <a:alpha val="100000"/>
                  </a:srgbClr>
                </a:solidFill>
                <a:latin typeface="微软雅黑" panose="020B0503020204020204" charset="-122"/>
                <a:ea typeface="微软雅黑" panose="020B0503020204020204" charset="-122"/>
              </a:rPr>
              <a:t>must use the JPEG AI training dataset</a:t>
            </a:r>
            <a:r>
              <a:rPr sz="1600">
                <a:solidFill>
                  <a:srgbClr val="000000">
                    <a:alpha val="100000"/>
                  </a:srgbClr>
                </a:solidFill>
                <a:latin typeface="微软雅黑" panose="020B0503020204020204" charset="-122"/>
                <a:ea typeface="微软雅黑" panose="020B0503020204020204" charset="-122"/>
              </a:rPr>
              <a:t> (if a sub-set of the training dataset is used for training, then it should be clearly described)</a:t>
            </a:r>
            <a:endParaRPr sz="1600">
              <a:solidFill>
                <a:srgbClr val="000000">
                  <a:alpha val="100000"/>
                </a:srgbClr>
              </a:solidFill>
              <a:latin typeface="微软雅黑" panose="020B0503020204020204" charset="-122"/>
              <a:ea typeface="微软雅黑" panose="020B0503020204020204" charset="-122"/>
            </a:endParaRPr>
          </a:p>
          <a:p>
            <a:pPr marL="285750" indent="-285750">
              <a:buFont typeface="Arial" panose="020B0604020202020204" pitchFamily="34" charset="0"/>
              <a:buChar char="•"/>
            </a:pPr>
            <a:r>
              <a:rPr lang="en-US" sz="1600" b="1">
                <a:latin typeface="微软雅黑" panose="020B0503020204020204" charset="-122"/>
                <a:ea typeface="微软雅黑" panose="020B0503020204020204" charset="-122"/>
              </a:rPr>
              <a:t>Evaluations: </a:t>
            </a:r>
            <a:r>
              <a:rPr sz="1600">
                <a:latin typeface="微软雅黑" panose="020B0503020204020204" charset="-122"/>
                <a:ea typeface="微软雅黑" panose="020B0503020204020204" charset="-122"/>
              </a:rPr>
              <a:t>the submitted proposals were  tested, and at the 95th meeting, the JPEG conference reported the test results. Two codecs had the lowest memory requirements, while another had the lowest decoding complexity.</a:t>
            </a:r>
            <a:endParaRPr sz="1600">
              <a:latin typeface="微软雅黑" panose="020B0503020204020204" charset="-122"/>
              <a:ea typeface="微软雅黑" panose="020B0503020204020204" charset="-122"/>
            </a:endParaRPr>
          </a:p>
          <a:p>
            <a:pPr marL="285750" indent="-285750">
              <a:buFont typeface="Arial" panose="020B0604020202020204" pitchFamily="34" charset="0"/>
              <a:buChar char="•"/>
            </a:pPr>
            <a:r>
              <a:rPr sz="1600" b="1">
                <a:latin typeface="微软雅黑" panose="020B0503020204020204" charset="-122"/>
                <a:ea typeface="微软雅黑" panose="020B0503020204020204" charset="-122"/>
              </a:rPr>
              <a:t>Collaborative Phase:</a:t>
            </a:r>
            <a:r>
              <a:rPr sz="1600">
                <a:latin typeface="微软雅黑" panose="020B0503020204020204" charset="-122"/>
                <a:ea typeface="微软雅黑" panose="020B0503020204020204" charset="-122"/>
              </a:rPr>
              <a:t> Based on the two best-performing solutions, the</a:t>
            </a:r>
            <a:r>
              <a:rPr sz="1600">
                <a:solidFill>
                  <a:srgbClr val="C00000">
                    <a:alpha val="100000"/>
                  </a:srgbClr>
                </a:solidFill>
                <a:latin typeface="微软雅黑" panose="020B0503020204020204" charset="-122"/>
                <a:ea typeface="微软雅黑" panose="020B0503020204020204" charset="-122"/>
              </a:rPr>
              <a:t> JPEG AI verification Model under consideration (VMuC) was proposed</a:t>
            </a:r>
            <a:r>
              <a:rPr sz="1600">
                <a:solidFill>
                  <a:srgbClr val="FF0200">
                    <a:alpha val="100000"/>
                  </a:srgbClr>
                </a:solidFill>
                <a:latin typeface="微软雅黑" panose="020B0503020204020204" charset="-122"/>
                <a:ea typeface="微软雅黑" panose="020B0503020204020204" charset="-122"/>
              </a:rPr>
              <a:t>.</a:t>
            </a:r>
            <a:endParaRPr sz="1600">
              <a:solidFill>
                <a:srgbClr val="FF0200">
                  <a:alpha val="100000"/>
                </a:srgbClr>
              </a:solidFill>
              <a:latin typeface="微软雅黑" panose="020B0503020204020204" charset="-122"/>
              <a:ea typeface="微软雅黑" panose="020B0503020204020204" charset="-122"/>
            </a:endParaRPr>
          </a:p>
          <a:p>
            <a:pPr marL="285750" indent="-285750">
              <a:buFont typeface="Arial" panose="020B0604020202020204" pitchFamily="34" charset="0"/>
              <a:buChar char="•"/>
            </a:pPr>
            <a:r>
              <a:rPr sz="1600" b="1">
                <a:latin typeface="微软雅黑" panose="020B0503020204020204" charset="-122"/>
                <a:ea typeface="微软雅黑" panose="020B0503020204020204" charset="-122"/>
              </a:rPr>
              <a:t>In January 2023, JPEG AI Version 1 entered the Working Draft stage, and in July, it entered the Committee Draft stage.</a:t>
            </a:r>
            <a:r>
              <a:rPr sz="1600">
                <a:latin typeface="微软雅黑" panose="020B0503020204020204" charset="-122"/>
                <a:ea typeface="微软雅黑" panose="020B0503020204020204" charset="-122"/>
              </a:rPr>
              <a:t>
</a:t>
            </a:r>
            <a:endParaRPr sz="1600">
              <a:latin typeface="微软雅黑" panose="020B0503020204020204" charset="-122"/>
              <a:ea typeface="微软雅黑" panose="020B0503020204020204" charset="-122"/>
            </a:endParaRPr>
          </a:p>
        </p:txBody>
      </p:sp>
      <p:pic>
        <p:nvPicPr>
          <p:cNvPr id="39" name="图片 23"/>
          <p:cNvPicPr>
            <a:picLocks noChangeAspect="1"/>
          </p:cNvPicPr>
          <p:nvPr/>
        </p:nvPicPr>
        <p:blipFill>
          <a:blip r:embed="rId1"/>
          <a:srcRect l="6449" t="1870" r="2265" b="-802"/>
          <a:stretch>
            <a:fillRect/>
          </a:stretch>
        </p:blipFill>
        <p:spPr>
          <a:xfrm>
            <a:off x="7100547" y="1707058"/>
            <a:ext cx="4660414" cy="3296146"/>
          </a:xfrm>
          <a:prstGeom prst="rect">
            <a:avLst/>
          </a:prstGeom>
        </p:spPr>
      </p:pic>
      <p:sp>
        <p:nvSpPr>
          <p:cNvPr id="40" name="文本框 24"/>
          <p:cNvSpPr txBox="1"/>
          <p:nvPr/>
        </p:nvSpPr>
        <p:spPr>
          <a:xfrm>
            <a:off x="7411170" y="5013364"/>
            <a:ext cx="4660392" cy="565150"/>
          </a:xfrm>
          <a:prstGeom prst="rect">
            <a:avLst/>
          </a:prstGeom>
        </p:spPr>
        <p:txBody>
          <a:bodyPr>
            <a:spAutoFit/>
          </a:bodyPr>
          <a:p>
            <a:pPr algn="ctr"/>
            <a:r>
              <a:rPr sz="1200">
                <a:solidFill>
                  <a:srgbClr val="000000">
                    <a:alpha val="100000"/>
                  </a:srgbClr>
                </a:solidFill>
                <a:latin typeface="TimesNewRomanPSMT"/>
                <a:ea typeface="TimesNewRomanPSMT"/>
              </a:rPr>
              <a:t>The JPEG AI VMuC corresponds to the combination of TEAM14 + TEAM24 proposals</a:t>
            </a:r>
            <a:endParaRPr sz="1200">
              <a:solidFill>
                <a:srgbClr val="000000">
                  <a:alpha val="100000"/>
                </a:srgbClr>
              </a:solidFill>
              <a:latin typeface="TimesNewRomanPSMT"/>
              <a:ea typeface="TimesNewRomanPSMT"/>
            </a:endParaRPr>
          </a:p>
        </p:txBody>
      </p:sp>
      <p:sp>
        <p:nvSpPr>
          <p:cNvPr id="9" name="Title Placeholder 1"/>
          <p:cNvSpPr>
            <a:spLocks noGrp="1"/>
          </p:cNvSpPr>
          <p:nvPr>
            <p:ph type="title"/>
          </p:nvPr>
        </p:nvSpPr>
        <p:spPr>
          <a:prstGeom prst="rect">
            <a:avLst/>
          </a:prstGeom>
        </p:spPr>
        <p:txBody>
          <a:bodyPr>
            <a:normAutofit/>
          </a:bodyPr>
          <a:p>
            <a:pPr>
              <a:buNone/>
            </a:pPr>
            <a:r>
              <a:rPr sz="2400" b="1">
                <a:solidFill>
                  <a:srgbClr val="0B85CF">
                    <a:alpha val="100000"/>
                  </a:srgbClr>
                </a:solidFill>
                <a:latin typeface="微软雅黑" panose="020B0503020204020204" charset="-122"/>
                <a:ea typeface="微软雅黑" panose="020B0503020204020204" charset="-122"/>
                <a:cs typeface="+mj-cs"/>
              </a:rPr>
              <a:t>JPEG AI: </a:t>
            </a:r>
            <a:r>
              <a:rPr lang="en-US" sz="2400" b="1">
                <a:solidFill>
                  <a:srgbClr val="0B85CF">
                    <a:alpha val="100000"/>
                  </a:srgbClr>
                </a:solidFill>
                <a:latin typeface="微软雅黑" panose="020B0503020204020204" charset="-122"/>
                <a:ea typeface="微软雅黑" panose="020B0503020204020204" charset="-122"/>
                <a:cs typeface="+mj-cs"/>
              </a:rPr>
              <a:t>Working Mechanism</a:t>
            </a:r>
            <a:endParaRPr lang="en-US" sz="2400" b="1">
              <a:solidFill>
                <a:srgbClr val="0B85CF">
                  <a:alpha val="100000"/>
                </a:srgbClr>
              </a:solidFill>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a:stretch>
            <a:fillRect/>
          </a:stretch>
        </p:blipFill>
        <p:spPr>
          <a:xfrm>
            <a:off x="387985" y="1524635"/>
            <a:ext cx="6124575" cy="5015865"/>
          </a:xfrm>
          <a:prstGeom prst="rect">
            <a:avLst/>
          </a:prstGeom>
        </p:spPr>
      </p:pic>
      <p:pic>
        <p:nvPicPr>
          <p:cNvPr id="44" name="图片 43"/>
          <p:cNvPicPr>
            <a:picLocks noChangeAspect="1"/>
          </p:cNvPicPr>
          <p:nvPr/>
        </p:nvPicPr>
        <p:blipFill>
          <a:blip r:embed="rId2"/>
          <a:stretch>
            <a:fillRect/>
          </a:stretch>
        </p:blipFill>
        <p:spPr>
          <a:xfrm>
            <a:off x="6599051" y="1524474"/>
            <a:ext cx="5230680" cy="1894762"/>
          </a:xfrm>
          <a:prstGeom prst="rect">
            <a:avLst/>
          </a:prstGeom>
        </p:spPr>
      </p:pic>
      <p:sp>
        <p:nvSpPr>
          <p:cNvPr id="45" name="矩形 44"/>
          <p:cNvSpPr/>
          <p:nvPr/>
        </p:nvSpPr>
        <p:spPr>
          <a:xfrm>
            <a:off x="314960" y="3846830"/>
            <a:ext cx="6197600" cy="714375"/>
          </a:xfrm>
          <a:prstGeom prst="rect">
            <a:avLst/>
          </a:prstGeom>
          <a:noFill/>
          <a:ln w="12700">
            <a:solidFill>
              <a:schemeClr val="accent2">
                <a:alpha val="100000"/>
              </a:schemeClr>
            </a:solidFill>
            <a:prstDash val="solid"/>
            <a:miter lim="800000"/>
          </a:ln>
        </p:spPr>
        <p:txBody>
          <a:bodyPr anchor="ctr"/>
          <a:p>
            <a:pPr algn="ctr"/>
          </a:p>
        </p:txBody>
      </p:sp>
      <p:sp>
        <p:nvSpPr>
          <p:cNvPr id="46" name="矩形 45"/>
          <p:cNvSpPr/>
          <p:nvPr/>
        </p:nvSpPr>
        <p:spPr>
          <a:xfrm>
            <a:off x="6513195" y="1763395"/>
            <a:ext cx="5484495" cy="566420"/>
          </a:xfrm>
          <a:prstGeom prst="rect">
            <a:avLst/>
          </a:prstGeom>
          <a:noFill/>
          <a:ln w="12700">
            <a:solidFill>
              <a:schemeClr val="accent2">
                <a:alpha val="100000"/>
              </a:schemeClr>
            </a:solidFill>
            <a:prstDash val="solid"/>
            <a:miter lim="800000"/>
          </a:ln>
        </p:spPr>
        <p:txBody>
          <a:bodyPr anchor="ctr"/>
          <a:p>
            <a:pPr algn="ctr"/>
          </a:p>
        </p:txBody>
      </p:sp>
      <p:sp>
        <p:nvSpPr>
          <p:cNvPr id="47" name="矩形 46"/>
          <p:cNvSpPr/>
          <p:nvPr/>
        </p:nvSpPr>
        <p:spPr>
          <a:xfrm>
            <a:off x="6513195" y="2539365"/>
            <a:ext cx="5484495" cy="472440"/>
          </a:xfrm>
          <a:prstGeom prst="rect">
            <a:avLst/>
          </a:prstGeom>
          <a:noFill/>
          <a:ln w="12700">
            <a:solidFill>
              <a:schemeClr val="accent2">
                <a:alpha val="100000"/>
              </a:schemeClr>
            </a:solidFill>
            <a:prstDash val="solid"/>
            <a:miter lim="800000"/>
          </a:ln>
        </p:spPr>
        <p:txBody>
          <a:bodyPr anchor="ctr"/>
          <a:p>
            <a:pPr algn="ctr"/>
          </a:p>
        </p:txBody>
      </p:sp>
      <p:sp>
        <p:nvSpPr>
          <p:cNvPr id="9" name="Title Placeholder 1"/>
          <p:cNvSpPr>
            <a:spLocks noGrp="1"/>
          </p:cNvSpPr>
          <p:nvPr>
            <p:ph type="title"/>
          </p:nvPr>
        </p:nvSpPr>
        <p:spPr>
          <a:prstGeom prst="rect">
            <a:avLst/>
          </a:prstGeom>
        </p:spPr>
        <p:txBody>
          <a:bodyPr>
            <a:normAutofit/>
          </a:bodyPr>
          <a:p>
            <a:pPr>
              <a:buNone/>
            </a:pPr>
            <a:r>
              <a:rPr sz="2400" b="1">
                <a:solidFill>
                  <a:srgbClr val="0B85CF">
                    <a:alpha val="100000"/>
                  </a:srgbClr>
                </a:solidFill>
                <a:latin typeface="微软雅黑" panose="020B0503020204020204" charset="-122"/>
                <a:ea typeface="微软雅黑" panose="020B0503020204020204" charset="-122"/>
                <a:cs typeface="+mj-cs"/>
              </a:rPr>
              <a:t>JPEG AI: </a:t>
            </a:r>
            <a:r>
              <a:rPr lang="en-US" sz="2400" b="1">
                <a:solidFill>
                  <a:srgbClr val="0B85CF">
                    <a:alpha val="100000"/>
                  </a:srgbClr>
                </a:solidFill>
                <a:latin typeface="微软雅黑" panose="020B0503020204020204" charset="-122"/>
                <a:ea typeface="微软雅黑" panose="020B0503020204020204" charset="-122"/>
                <a:cs typeface="+mj-cs"/>
              </a:rPr>
              <a:t>Timeline</a:t>
            </a:r>
            <a:endParaRPr lang="en-US" sz="2400" b="1">
              <a:solidFill>
                <a:srgbClr val="0B85CF">
                  <a:alpha val="100000"/>
                </a:srgbClr>
              </a:solidFill>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文本框 27"/>
          <p:cNvSpPr txBox="1"/>
          <p:nvPr/>
        </p:nvSpPr>
        <p:spPr>
          <a:xfrm>
            <a:off x="167640" y="1694815"/>
            <a:ext cx="7129780" cy="4523105"/>
          </a:xfrm>
          <a:prstGeom prst="rect">
            <a:avLst/>
          </a:prstGeom>
        </p:spPr>
        <p:txBody>
          <a:bodyPr wrap="square">
            <a:spAutoFit/>
          </a:bodyPr>
          <a:p>
            <a:pPr>
              <a:lnSpc>
                <a:spcPct val="120000"/>
              </a:lnSpc>
            </a:pPr>
            <a:r>
              <a:rPr lang="en-US" sz="2000" b="1">
                <a:latin typeface="微软雅黑" panose="020B0503020204020204" charset="-122"/>
                <a:ea typeface="微软雅黑" panose="020B0503020204020204" charset="-122"/>
                <a:cs typeface="+mn-cs"/>
              </a:rPr>
              <a:t>A. </a:t>
            </a:r>
            <a:r>
              <a:rPr sz="2000" b="1">
                <a:latin typeface="微软雅黑" panose="020B0503020204020204" charset="-122"/>
                <a:ea typeface="微软雅黑" panose="020B0503020204020204" charset="-122"/>
                <a:cs typeface="+mn-cs"/>
              </a:rPr>
              <a:t>Define Use Cases and Requirements</a:t>
            </a:r>
            <a:endParaRPr sz="2000" b="1">
              <a:latin typeface="微软雅黑" panose="020B0503020204020204" charset="-122"/>
              <a:ea typeface="微软雅黑" panose="020B0503020204020204" charset="-122"/>
              <a:cs typeface="+mn-cs"/>
            </a:endParaRPr>
          </a:p>
          <a:p>
            <a:pPr marL="457200" lvl="0" indent="-457200">
              <a:lnSpc>
                <a:spcPct val="120000"/>
              </a:lnSpc>
              <a:buAutoNum type="circleNumDbPlain"/>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Identify use cases</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457200" lvl="0" indent="-457200">
              <a:lnSpc>
                <a:spcPct val="120000"/>
              </a:lnSpc>
              <a:buAutoNum type="circleNumDbPlain"/>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Translate these use cases into specific performance </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targets. For example:</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Target bitrate ranges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Maximum computational complexity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Latency requirements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Maximum memory</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RAN configuration</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lang="en-US"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a:t>
            </a:r>
            <a:endParaRPr lang="en-US"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a:lnSpc>
                <a:spcPct val="120000"/>
              </a:lnSpc>
            </a:pPr>
            <a:r>
              <a:rPr lang="en-US" sz="2000" b="1">
                <a:latin typeface="微软雅黑" panose="020B0503020204020204" charset="-122"/>
                <a:ea typeface="微软雅黑" panose="020B0503020204020204" charset="-122"/>
                <a:cs typeface="+mn-cs"/>
              </a:rPr>
              <a:t>B. Based on these requirements, we need to confirm which are mandatory and which are optional.</a:t>
            </a:r>
            <a:endParaRPr lang="en-US" sz="2000" b="1">
              <a:latin typeface="微软雅黑" panose="020B0503020204020204" charset="-122"/>
              <a:ea typeface="微软雅黑" panose="020B0503020204020204" charset="-122"/>
              <a:cs typeface="+mn-cs"/>
            </a:endParaRPr>
          </a:p>
        </p:txBody>
      </p:sp>
      <p:sp>
        <p:nvSpPr>
          <p:cNvPr id="53" name="文本框 30"/>
          <p:cNvSpPr txBox="1"/>
          <p:nvPr/>
        </p:nvSpPr>
        <p:spPr>
          <a:xfrm>
            <a:off x="6698615" y="1758315"/>
            <a:ext cx="5493385" cy="4523105"/>
          </a:xfrm>
          <a:prstGeom prst="rect">
            <a:avLst/>
          </a:prstGeom>
        </p:spPr>
        <p:txBody>
          <a:bodyPr wrap="square">
            <a:spAutoFit/>
          </a:bodyPr>
          <a:p>
            <a:pPr marL="0" lvl="0" algn="l" defTabSz="914400">
              <a:lnSpc>
                <a:spcPct val="120000"/>
              </a:lnSpc>
              <a:spcBef>
                <a:spcPts val="0"/>
              </a:spcBef>
              <a:spcAft>
                <a:spcPts val="0"/>
              </a:spcAft>
              <a:defRPr sz="1800">
                <a:solidFill>
                  <a:schemeClr val="tx1">
                    <a:alpha val="100000"/>
                  </a:schemeClr>
                </a:solidFill>
                <a:latin typeface="Calibri" panose="020F0502020204030204"/>
                <a:ea typeface="Segoe Print" panose="02000600000000000000"/>
                <a:cs typeface="+mn-cs"/>
              </a:defRPr>
            </a:pPr>
            <a:r>
              <a:rPr lang="en-US" sz="2000" b="1">
                <a:solidFill>
                  <a:schemeClr val="tx1">
                    <a:alpha val="100000"/>
                  </a:schemeClr>
                </a:solidFill>
                <a:latin typeface="微软雅黑" panose="020B0503020204020204" charset="-122"/>
                <a:ea typeface="微软雅黑" panose="020B0503020204020204" charset="-122"/>
                <a:cs typeface="+mn-cs"/>
              </a:rPr>
              <a:t>C. </a:t>
            </a:r>
            <a:r>
              <a:rPr sz="2000" b="1">
                <a:solidFill>
                  <a:schemeClr val="tx1">
                    <a:alpha val="100000"/>
                  </a:schemeClr>
                </a:solidFill>
                <a:latin typeface="微软雅黑" panose="020B0503020204020204" charset="-122"/>
                <a:ea typeface="微软雅黑" panose="020B0503020204020204" charset="-122"/>
                <a:cs typeface="+mn-cs"/>
              </a:rPr>
              <a:t>Evaluation Methodology &amp; Criteria</a:t>
            </a:r>
            <a:endParaRPr sz="2000">
              <a:solidFill>
                <a:schemeClr val="tx1">
                  <a:alpha val="100000"/>
                </a:schemeClr>
              </a:solidFill>
              <a:latin typeface="Calibri" panose="020F0502020204030204"/>
              <a:ea typeface="Segoe Print" panose="02000600000000000000"/>
              <a:cs typeface="+mn-cs"/>
            </a:endParaRPr>
          </a:p>
          <a:p>
            <a:pPr marL="457200" lvl="0" indent="-457200" algn="l" defTabSz="914400">
              <a:lnSpc>
                <a:spcPct val="120000"/>
              </a:lnSpc>
              <a:spcBef>
                <a:spcPts val="0"/>
              </a:spcBef>
              <a:spcAft>
                <a:spcPts val="0"/>
              </a:spcAft>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Before any technical proposals are submitted, the group should first agree onthe </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evaluation methodology</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define a</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 standardized training process and</a:t>
            </a:r>
            <a:r>
              <a:rPr sz="2000">
                <a:solidFill>
                  <a:srgbClr val="C00000">
                    <a:alpha val="100000"/>
                  </a:srgbClr>
                </a:solidFill>
                <a:latin typeface="微软雅黑" panose="020B0503020204020204" charset="-122"/>
                <a:ea typeface="微软雅黑" panose="020B0503020204020204" charset="-122"/>
                <a:cs typeface="+mn-cs"/>
              </a:rPr>
              <a:t> </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a test dataset that is open to all participants</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and the criteria to be measured.</a:t>
            </a:r>
            <a:endParaRPr sz="2000">
              <a:solidFill>
                <a:schemeClr val="tx1">
                  <a:alpha val="100000"/>
                </a:schemeClr>
              </a:solidFill>
              <a:latin typeface="Calibri" panose="020F0502020204030204"/>
              <a:ea typeface="Segoe Print" panose="02000600000000000000"/>
              <a:cs typeface="+mn-cs"/>
            </a:endParaRPr>
          </a:p>
          <a:p>
            <a:pPr marL="0" lvl="0" indent="0" algn="l" defTabSz="914400">
              <a:lnSpc>
                <a:spcPct val="120000"/>
              </a:lnSpc>
              <a:spcBef>
                <a:spcPts val="0"/>
              </a:spcBef>
              <a:spcAft>
                <a:spcPts val="0"/>
              </a:spcAft>
              <a:buNone/>
              <a:defRPr sz="1800">
                <a:solidFill>
                  <a:schemeClr val="tx1">
                    <a:alpha val="100000"/>
                  </a:schemeClr>
                </a:solidFill>
                <a:latin typeface="Calibri" panose="020F0502020204030204"/>
                <a:ea typeface="Segoe Print" panose="02000600000000000000"/>
                <a:cs typeface="+mn-cs"/>
              </a:defRPr>
            </a:pPr>
            <a:r>
              <a:rPr lang="en-US" sz="2000" b="1">
                <a:solidFill>
                  <a:schemeClr val="tx1">
                    <a:alpha val="100000"/>
                  </a:schemeClr>
                </a:solidFill>
                <a:latin typeface="微软雅黑" panose="020B0503020204020204" charset="-122"/>
                <a:ea typeface="微软雅黑" panose="020B0503020204020204" charset="-122"/>
                <a:cs typeface="+mn-cs"/>
              </a:rPr>
              <a:t>D. Define the requirements on </a:t>
            </a: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Datasets</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Training datasets</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t>
            </a:r>
            <a:r>
              <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Validation dataset</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t>
            </a:r>
            <a:r>
              <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Test dataset</a:t>
            </a:r>
            <a:endPar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p:txBody>
      </p:sp>
      <p:sp>
        <p:nvSpPr>
          <p:cNvPr id="6"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Thoughts on ULBC - TR Phase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3"/>
          <p:cNvSpPr txBox="1"/>
          <p:nvPr/>
        </p:nvSpPr>
        <p:spPr>
          <a:xfrm>
            <a:off x="218805" y="1487060"/>
            <a:ext cx="11753850" cy="5292725"/>
          </a:xfrm>
          <a:prstGeom prst="rect">
            <a:avLst/>
          </a:prstGeom>
        </p:spPr>
        <p:txBody>
          <a:bodyPr>
            <a:spAutoFit/>
          </a:bodyPr>
          <a:p>
            <a:pPr marL="349885" lvl="0" indent="-349885" algn="l" defTabSz="914400">
              <a:lnSpc>
                <a:spcPct val="130000"/>
              </a:lnSpc>
              <a:buFont typeface="Wingdings" panose="05000000000000000000"/>
              <a:buChar char="l"/>
              <a:defRPr sz="1800">
                <a:solidFill>
                  <a:schemeClr val="tx1">
                    <a:alpha val="100000"/>
                  </a:schemeClr>
                </a:solidFill>
                <a:latin typeface="Calibri" panose="020F0502020204030204"/>
                <a:ea typeface="Segoe Print" panose="02000600000000000000"/>
                <a:cs typeface="+mn-cs"/>
              </a:defRPr>
            </a:pPr>
            <a:r>
              <a:rPr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Issue a Call for Proposals (CfP):</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342900" lvl="0" indent="-342900" algn="l" defTabSz="914400">
              <a:lnSpc>
                <a:spcPct val="130000"/>
              </a:lnSpc>
              <a:buFont typeface="Wingdings" panose="05000000000000000000" charset="0"/>
              <a:buChar char="p"/>
              <a:defRPr sz="1800">
                <a:solidFill>
                  <a:schemeClr val="tx1">
                    <a:alpha val="100000"/>
                  </a:schemeClr>
                </a:solidFill>
                <a:latin typeface="Calibri" panose="020F0502020204030204"/>
                <a:ea typeface="Segoe Print" panose="02000600000000000000"/>
                <a:cs typeface="+mn-cs"/>
              </a:defRPr>
            </a:pPr>
            <a:r>
              <a:rPr sz="20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During the Call for Proposals phase, a technical proposal may be submitted either </a:t>
            </a:r>
            <a:r>
              <a:rPr sz="2000" b="1">
                <a:solidFill>
                  <a:srgbClr val="C0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by a single company independently</a:t>
            </a:r>
            <a:r>
              <a:rPr sz="2000" b="1">
                <a:solidFill>
                  <a:srgbClr val="FF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 </a:t>
            </a:r>
            <a:r>
              <a:rPr sz="20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or</a:t>
            </a:r>
            <a:r>
              <a:rPr sz="2000" b="1">
                <a:solidFill>
                  <a:srgbClr val="C0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 jointly by multiple companies.</a:t>
            </a:r>
            <a:endParaRPr sz="2000">
              <a:solidFill>
                <a:srgbClr val="C00000">
                  <a:alpha val="100000"/>
                </a:srgb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Publicly release a global CfP detailing the goals, requirements, and evaluation methodology.</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Specify the submission format, deadline, and require detailed technical documentation along with executable software (e.g., in C/C++).</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349885" lvl="0" indent="-349885" algn="l" defTabSz="914400">
              <a:lnSpc>
                <a:spcPct val="130000"/>
              </a:lnSpc>
              <a:buFont typeface="Wingdings" panose="05000000000000000000"/>
              <a:buChar char="l"/>
              <a:defRPr sz="1800">
                <a:solidFill>
                  <a:schemeClr val="tx1">
                    <a:alpha val="100000"/>
                  </a:schemeClr>
                </a:solidFill>
                <a:latin typeface="Calibri" panose="020F0502020204030204"/>
                <a:ea typeface="Segoe Print" panose="02000600000000000000"/>
                <a:cs typeface="+mn-cs"/>
              </a:defRPr>
            </a:pPr>
            <a:r>
              <a:rPr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Perform Objective Testing and Subjective Listening Tests: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The results are collected and statistically analyzed to produce subjective scores for each proposal under various conditions. These results are also shared with all members.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lvl="0" indent="0" algn="l" defTabSz="914400">
              <a:lnSpc>
                <a:spcPct val="130000"/>
              </a:lnSpc>
              <a:buNone/>
              <a:defRPr sz="1800">
                <a:solidFill>
                  <a:schemeClr val="tx1">
                    <a:alpha val="100000"/>
                  </a:schemeClr>
                </a:solidFill>
                <a:latin typeface="Calibri" panose="020F0502020204030204"/>
                <a:ea typeface="Segoe Print" panose="02000600000000000000"/>
                <a:cs typeface="+mn-cs"/>
              </a:defRPr>
            </a:pPr>
            <a:r>
              <a:rPr lang="zh-CN" sz="2000" b="1" i="0" u="none" strike="noStrike">
                <a:solidFill>
                  <a:schemeClr val="accent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rPr>
              <a:t>Based on the test results, select one or two winning proposals to serve as the initial reference model.</a:t>
            </a:r>
            <a:endParaRPr sz="2000">
              <a:solidFill>
                <a:schemeClr val="tx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endParaRPr>
          </a:p>
          <a:p>
            <a:pPr marL="0" lvl="0" indent="0" algn="l" defTabSz="914400">
              <a:lnSpc>
                <a:spcPct val="130000"/>
              </a:lnSpc>
              <a:buNone/>
              <a:defRPr sz="1800">
                <a:solidFill>
                  <a:schemeClr val="tx1">
                    <a:alpha val="100000"/>
                  </a:schemeClr>
                </a:solidFill>
                <a:latin typeface="Calibri" panose="020F0502020204030204"/>
                <a:ea typeface="Segoe Print" panose="02000600000000000000"/>
                <a:cs typeface="+mn-cs"/>
              </a:defRPr>
            </a:pPr>
            <a:endParaRPr lang="en-US" sz="2000">
              <a:solidFill>
                <a:schemeClr val="tx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endParaRPr>
          </a:p>
        </p:txBody>
      </p:sp>
      <p:sp>
        <p:nvSpPr>
          <p:cNvPr id="7"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Thoughts on ULBC - Call for Proposals Phase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A5F95C9B-1E14-4FAC-ADDA-20A74A398E0F}">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9037</Words>
  <Application>WPS 演示</Application>
  <PresentationFormat>宽屏</PresentationFormat>
  <Paragraphs>117</Paragraphs>
  <Slides>12</Slides>
  <Notes>4</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12</vt:i4>
      </vt:variant>
    </vt:vector>
  </HeadingPairs>
  <TitlesOfParts>
    <vt:vector size="31" baseType="lpstr">
      <vt:lpstr>Arial</vt:lpstr>
      <vt:lpstr>宋体</vt:lpstr>
      <vt:lpstr>Wingdings</vt:lpstr>
      <vt:lpstr>Calibri</vt:lpstr>
      <vt:lpstr>Calibri Light</vt:lpstr>
      <vt:lpstr>Times New Roman</vt:lpstr>
      <vt:lpstr>微软雅黑</vt:lpstr>
      <vt:lpstr>Calibri</vt:lpstr>
      <vt:lpstr>Segoe Print</vt:lpstr>
      <vt:lpstr>Times New Roman</vt:lpstr>
      <vt:lpstr>Arial</vt:lpstr>
      <vt:lpstr>黑体</vt:lpstr>
      <vt:lpstr>Wingdings</vt:lpstr>
      <vt:lpstr>TimesNewRomanPSMT</vt:lpstr>
      <vt:lpstr>Wingdings</vt:lpstr>
      <vt:lpstr>Arial Unicode MS</vt:lpstr>
      <vt:lpstr>Office Theme</vt:lpstr>
      <vt:lpstr>1_Office Theme</vt:lpstr>
      <vt:lpstr>2_Office Theme</vt:lpstr>
      <vt:lpstr>Considerations for ULBC  Codec Selection Process </vt:lpstr>
      <vt:lpstr>PowerPoint 演示文稿</vt:lpstr>
      <vt:lpstr>PowerPoint 演示文稿</vt:lpstr>
      <vt:lpstr>PowerPoint 演示文稿</vt:lpstr>
      <vt:lpstr>JPEG AI: Overview</vt:lpstr>
      <vt:lpstr>JPEG AI: Working Mechanism</vt:lpstr>
      <vt:lpstr>JPEG AI: Timeline</vt:lpstr>
      <vt:lpstr>PowerPoint 演示文稿</vt:lpstr>
      <vt:lpstr>PowerPoint 演示文稿</vt:lpstr>
      <vt:lpstr>PowerPoint 演示文稿</vt:lpstr>
      <vt:lpstr>Open Questions</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xujiayi-0126</cp:lastModifiedBy>
  <cp:revision>778</cp:revision>
  <dcterms:created xsi:type="dcterms:W3CDTF">2010-02-05T13:52:00Z</dcterms:created>
  <dcterms:modified xsi:type="dcterms:W3CDTF">2026-02-03T12:32:58Z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ICV">
    <vt:lpwstr>E8A3309D62424AC1BE907C78D84B801F_13</vt:lpwstr>
  </property>
  <property fmtid="{D5CDD505-2E9C-101B-9397-08002B2CF9AE}" pid="5" name="KSOProductBuildVer">
    <vt:lpwstr>2052-12.8.2.18205</vt:lpwstr>
  </property>
</Properties>
</file>