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34"/>
  </p:notesMasterIdLst>
  <p:handoutMasterIdLst>
    <p:handoutMasterId r:id="rId35"/>
  </p:handoutMasterIdLst>
  <p:sldIdLst>
    <p:sldId id="445" r:id="rId5"/>
    <p:sldId id="446" r:id="rId6"/>
    <p:sldId id="447" r:id="rId7"/>
    <p:sldId id="1165" r:id="rId8"/>
    <p:sldId id="1186" r:id="rId9"/>
    <p:sldId id="1185" r:id="rId10"/>
    <p:sldId id="1230" r:id="rId11"/>
    <p:sldId id="1235" r:id="rId12"/>
    <p:sldId id="1188" r:id="rId13"/>
    <p:sldId id="1231" r:id="rId14"/>
    <p:sldId id="1232" r:id="rId15"/>
    <p:sldId id="1233" r:id="rId16"/>
    <p:sldId id="1234" r:id="rId17"/>
    <p:sldId id="1236" r:id="rId18"/>
    <p:sldId id="1190" r:id="rId19"/>
    <p:sldId id="1194" r:id="rId20"/>
    <p:sldId id="1228" r:id="rId21"/>
    <p:sldId id="1229" r:id="rId22"/>
    <p:sldId id="1200" r:id="rId23"/>
    <p:sldId id="1196" r:id="rId24"/>
    <p:sldId id="1237" r:id="rId25"/>
    <p:sldId id="1177" r:id="rId26"/>
    <p:sldId id="1238" r:id="rId27"/>
    <p:sldId id="1154" r:id="rId28"/>
    <p:sldId id="1159" r:id="rId29"/>
    <p:sldId id="1163" r:id="rId30"/>
    <p:sldId id="1239" r:id="rId31"/>
    <p:sldId id="1146" r:id="rId32"/>
    <p:sldId id="1240" r:id="rId3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86"/>
            <p14:sldId id="1185"/>
            <p14:sldId id="1230"/>
            <p14:sldId id="1235"/>
            <p14:sldId id="1188"/>
            <p14:sldId id="1231"/>
            <p14:sldId id="1232"/>
            <p14:sldId id="1233"/>
            <p14:sldId id="1234"/>
            <p14:sldId id="1236"/>
            <p14:sldId id="1190"/>
            <p14:sldId id="1194"/>
            <p14:sldId id="1228"/>
            <p14:sldId id="1229"/>
            <p14:sldId id="1200"/>
            <p14:sldId id="1196"/>
            <p14:sldId id="1237"/>
            <p14:sldId id="1177"/>
            <p14:sldId id="1238"/>
            <p14:sldId id="1154"/>
            <p14:sldId id="1159"/>
            <p14:sldId id="1163"/>
            <p14:sldId id="1239"/>
            <p14:sldId id="1146"/>
            <p14:sldId id="124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9" autoAdjust="0"/>
    <p:restoredTop sz="95889" autoAdjust="0"/>
  </p:normalViewPr>
  <p:slideViewPr>
    <p:cSldViewPr snapToGrid="0" showGuides="1">
      <p:cViewPr>
        <p:scale>
          <a:sx n="120" d="100"/>
          <a:sy n="120" d="100"/>
        </p:scale>
        <p:origin x="272" y="34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2776" y="1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CBD754A0-9D08-86C3-D70E-6AA9F200684B}"/>
            </a:ext>
          </a:extLst>
        </p:cNvPr>
        <p:cNvGrpSpPr/>
        <p:nvPr/>
      </p:nvGrpSpPr>
      <p:grpSpPr>
        <a:xfrm>
          <a:off x="0" y="0"/>
          <a:ext cx="0" cy="0"/>
          <a:chOff x="0" y="0"/>
          <a:chExt cx="0" cy="0"/>
        </a:xfrm>
      </p:grpSpPr>
      <p:sp>
        <p:nvSpPr>
          <p:cNvPr id="116" name="Google Shape;116;p3:notes">
            <a:extLst>
              <a:ext uri="{FF2B5EF4-FFF2-40B4-BE49-F238E27FC236}">
                <a16:creationId xmlns:a16="http://schemas.microsoft.com/office/drawing/2014/main" id="{A657D944-01B9-FDC5-4F2E-E4F010F89C78}"/>
              </a:ext>
            </a:extLst>
          </p:cNvPr>
          <p:cNvSpPr txBox="1">
            <a:spLocks noGrp="1"/>
          </p:cNvSpPr>
          <p:nvPr>
            <p:ph type="body" idx="1"/>
          </p:nvPr>
        </p:nvSpPr>
        <p:spPr>
          <a:xfrm>
            <a:off x="906462" y="4716462"/>
            <a:ext cx="4984800" cy="4468800"/>
          </a:xfrm>
          <a:prstGeom prst="rect">
            <a:avLst/>
          </a:prstGeom>
        </p:spPr>
        <p:txBody>
          <a:bodyPr spcFirstLastPara="1" wrap="square" lIns="92850" tIns="46425" rIns="92850" bIns="46425" anchor="t" anchorCtr="0">
            <a:noAutofit/>
          </a:bodyPr>
          <a:lstStyle/>
          <a:p>
            <a:pPr marL="0" lvl="0" indent="0" algn="l" rtl="0">
              <a:spcBef>
                <a:spcPts val="0"/>
              </a:spcBef>
              <a:spcAft>
                <a:spcPts val="0"/>
              </a:spcAft>
              <a:buNone/>
            </a:pPr>
            <a:endParaRPr dirty="0"/>
          </a:p>
        </p:txBody>
      </p:sp>
      <p:sp>
        <p:nvSpPr>
          <p:cNvPr id="117" name="Google Shape;117;p3:notes">
            <a:extLst>
              <a:ext uri="{FF2B5EF4-FFF2-40B4-BE49-F238E27FC236}">
                <a16:creationId xmlns:a16="http://schemas.microsoft.com/office/drawing/2014/main" id="{4F12E344-0195-C1C3-B940-9027CEEDD63F}"/>
              </a:ext>
            </a:extLst>
          </p:cNvPr>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036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2026</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fr-FR" altLang="en-US" sz="1200" dirty="0">
                <a:ln w="0"/>
                <a:latin typeface="Calibri" panose="020F0502020204030204" pitchFamily="34" charset="0"/>
                <a:ea typeface="华文细黑"/>
              </a:rPr>
              <a:t>Brief SA report on SA4 topics</a:t>
            </a:r>
            <a:endParaRPr lang="de-DE" altLang="en-US" sz="1200" dirty="0">
              <a:ln w="0"/>
              <a:latin typeface="Calibri" panose="020F0502020204030204" pitchFamily="34" charset="0"/>
              <a:ea typeface="华文细黑"/>
            </a:endParaRP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17.zip" TargetMode="External"/><Relationship Id="rId2" Type="http://schemas.openxmlformats.org/officeDocument/2006/relationships/hyperlink" Target="https://www.3gpp.org/ftp/tsg_sa/TSG_SA/TSGS_110_Baltimore_2025-12/Docs/SP-251698.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628.zip" TargetMode="External"/><Relationship Id="rId3" Type="http://schemas.openxmlformats.org/officeDocument/2006/relationships/hyperlink" Target="https://www.3gpp.org/ftp/tsg_sa/TSG_SA/TSGS_110_Baltimore_2025-12/Report" TargetMode="External"/><Relationship Id="rId7" Type="http://schemas.openxmlformats.org/officeDocument/2006/relationships/hyperlink" Target="https://www.3gpp.org/ftp/tsg_sa/TSG_SA/TSGS_110_Baltimore_2025-12/Docs/SP-251629.zip" TargetMode="External"/><Relationship Id="rId2" Type="http://schemas.openxmlformats.org/officeDocument/2006/relationships/hyperlink" Target="https://www.3gpp.org/ftp/tsg_sa/TSG_SA/TSGS_110_Baltimore_2025-12/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0_Baltimore_2025-12/Docs/SP-251627.zip" TargetMode="External"/><Relationship Id="rId11" Type="http://schemas.openxmlformats.org/officeDocument/2006/relationships/hyperlink" Target="https://www.3gpp.org/ftp/tsg_sa/TSG_SA/TSGS_110_Baltimore_2025-12/Docs/SP-251613.zip" TargetMode="External"/><Relationship Id="rId5" Type="http://schemas.openxmlformats.org/officeDocument/2006/relationships/hyperlink" Target="https://www.3gpp.org/ftp/tsg_sa/TSG_SA/TSGS_110_Baltimore_2025-12/Docs/SP-251701.zip" TargetMode="External"/><Relationship Id="rId10" Type="http://schemas.openxmlformats.org/officeDocument/2006/relationships/hyperlink" Target="https://www.3gpp.org/ftp/tsg_sa/TSG_SA/TSGS_110_Baltimore_2025-12/Docs/SP-251601.zip" TargetMode="External"/><Relationship Id="rId4" Type="http://schemas.openxmlformats.org/officeDocument/2006/relationships/hyperlink" Target="https://www.3gpp.org/ftp/tsg_sa/TSG_SA/TSGS_110_Baltimore_2025-12/Docs/SP-251428.zip" TargetMode="External"/><Relationship Id="rId9" Type="http://schemas.openxmlformats.org/officeDocument/2006/relationships/hyperlink" Target="https://www.3gpp.org/ftp/tsg_sa/TSG_SA/TSGS_110_Baltimore_2025-12/Docs/SP-251706.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nam12.safelinks.protection.outlook.com/?url=http%3A%2F%2F10.10.10.10%2Fftp%2FSA%2FSA%2FDocs%255CSP-251544.zip&amp;data=05%7C02%7Cteniou%40global.tencent.com%7Cdda13952c58e49ac3f0508de3992f8ca%7Ca32856f21731405cb53d480e26413adf%7C1%7C0%7C639011500558830097%7CUnknown%7CTWFpbGZsb3d8eyJFbXB0eU1hcGkiOnRydWUsIlYiOiIwLjAuMDAwMCIsIlAiOiJXaW4zMiIsIkFOIjoiTWFpbCIsIldUIjoyfQ%3D%3D%7C0%7C%7C%7C&amp;sdata=XAve61JUNJLJPx9ckX7OSxdPkR3zpnxJULkLm9kogTE%3D&amp;reserved=0" TargetMode="External"/><Relationship Id="rId3" Type="http://schemas.openxmlformats.org/officeDocument/2006/relationships/hyperlink" Target="https://www.3gpp.org/ftp/tsg_sa/TSG_SA/TSGS_110_Baltimore_2025-12/Docs/SP-251541.zip" TargetMode="External"/><Relationship Id="rId7" Type="http://schemas.openxmlformats.org/officeDocument/2006/relationships/hyperlink" Target="https://nam12.safelinks.protection.outlook.com/?url=http%3A%2F%2F10.10.10.10%2Fftp%2FSA%2FSA%2FDocs%255CSP-251503.zip&amp;data=05%7C02%7Cteniou%40global.tencent.com%7Cdda13952c58e49ac3f0508de3992f8ca%7Ca32856f21731405cb53d480e26413adf%7C1%7C0%7C639011500558809113%7CUnknown%7CTWFpbGZsb3d8eyJFbXB0eU1hcGkiOnRydWUsIlYiOiIwLjAuMDAwMCIsIlAiOiJXaW4zMiIsIkFOIjoiTWFpbCIsIldUIjoyfQ%3D%3D%7C0%7C%7C%7C&amp;sdata=49u%2FbjGaIGT8w4rxZmjLstRLAAH%2Bvgs%2Fo5XUEPZkGXo%3D&amp;reserved=0" TargetMode="External"/><Relationship Id="rId2" Type="http://schemas.openxmlformats.org/officeDocument/2006/relationships/hyperlink" Target="https://www.3gpp.org/ftp/tsg_sa/TSG_SA/TSGS_110_Baltimore_2025-12/Docs/SP-251428.zip" TargetMode="External"/><Relationship Id="rId1" Type="http://schemas.openxmlformats.org/officeDocument/2006/relationships/slideLayout" Target="../slideLayouts/slideLayout3.xml"/><Relationship Id="rId6" Type="http://schemas.openxmlformats.org/officeDocument/2006/relationships/hyperlink" Target="https://nam12.safelinks.protection.outlook.com/?url=http%3A%2F%2F10.10.10.10%2Fftp%2FSA%2FSA%2FDocs%255CSP-251375.zip&amp;data=05%7C02%7Cteniou%40global.tencent.com%7Cdda13952c58e49ac3f0508de3992f8ca%7Ca32856f21731405cb53d480e26413adf%7C1%7C0%7C639011500558787816%7CUnknown%7CTWFpbGZsb3d8eyJFbXB0eU1hcGkiOnRydWUsIlYiOiIwLjAuMDAwMCIsIlAiOiJXaW4zMiIsIkFOIjoiTWFpbCIsIldUIjoyfQ%3D%3D%7C0%7C%7C%7C&amp;sdata=6nQWXlBhKv2rtp1meR75QTF%2FX1VxJvGNjSpHCXsUmSA%3D&amp;reserved=0" TargetMode="External"/><Relationship Id="rId5" Type="http://schemas.openxmlformats.org/officeDocument/2006/relationships/image" Target="../media/image2.jpeg"/><Relationship Id="rId4" Type="http://schemas.openxmlformats.org/officeDocument/2006/relationships/hyperlink" Target="https://www.3gpp.org/ftp/tsg_sa/TSG_SA/TSGS_110_Baltimore_2025-12/Docs/SP-251444.zip" TargetMode="External"/><Relationship Id="rId9" Type="http://schemas.openxmlformats.org/officeDocument/2006/relationships/hyperlink" Target="https://nam12.safelinks.protection.outlook.com/?url=http%3A%2F%2F10.10.10.10%2Fftp%2FSA%2FSA%2FDocs%255CSP-251559.zip&amp;data=05%7C02%7Cteniou%40global.tencent.com%7Cdda13952c58e49ac3f0508de3992f8ca%7Ca32856f21731405cb53d480e26413adf%7C1%7C0%7C639011500558849907%7CUnknown%7CTWFpbGZsb3d8eyJFbXB0eU1hcGkiOnRydWUsIlYiOiIwLjAuMDAwMCIsIlAiOiJXaW4zMiIsIkFOIjoiTWFpbCIsIldUIjoyfQ%3D%3D%7C0%7C%7C%7C&amp;sdata=D8dUY05Gqbd0OpCACLxwjXFVyMMvfOX5MsbYVMj7qD0%3D&amp;reserved=0"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428.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SA#110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Gilles Teniou, </a:t>
            </a:r>
            <a:r>
              <a:rPr lang="en-US" altLang="en-US" sz="2000" dirty="0">
                <a:latin typeface="Arial" panose="020B0604020202020204" pitchFamily="34" charset="0"/>
              </a:rPr>
              <a:t>SA4 Chair, Tencent (CCSA)</a:t>
            </a:r>
          </a:p>
          <a:p>
            <a:pPr>
              <a:lnSpc>
                <a:spcPct val="80000"/>
              </a:lnSpc>
            </a:pPr>
            <a:r>
              <a:rPr lang="en-US" altLang="en-US" sz="2000" dirty="0">
                <a:latin typeface="Arial" panose="020B0604020202020204" pitchFamily="34" charset="0"/>
              </a:rPr>
              <a:t>SA4#135, Goa (IN), 9-13 February 2026</a:t>
            </a:r>
          </a:p>
          <a:p>
            <a:pPr>
              <a:lnSpc>
                <a:spcPct val="80000"/>
              </a:lnSpc>
            </a:pPr>
            <a:r>
              <a:rPr lang="en-US" altLang="en-US" sz="2000" dirty="0">
                <a:latin typeface="Arial" panose="020B0604020202020204" pitchFamily="34" charset="0"/>
              </a:rPr>
              <a:t>Tdoc: S4-260006</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1C88F-7576-A586-D24C-B2E1B9364B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34E9D-9FB9-8865-CE09-EDE59A1515DA}"/>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52B9C772-71DB-DA14-A634-FE4DE1216D01}"/>
              </a:ext>
            </a:extLst>
          </p:cNvPr>
          <p:cNvSpPr>
            <a:spLocks noGrp="1"/>
          </p:cNvSpPr>
          <p:nvPr>
            <p:ph idx="1"/>
          </p:nvPr>
        </p:nvSpPr>
        <p:spPr/>
        <p:txBody>
          <a:bodyPr>
            <a:normAutofit lnSpcReduction="10000"/>
          </a:bodyPr>
          <a:lstStyle/>
          <a:p>
            <a:r>
              <a:rPr lang="en-GB" dirty="0"/>
              <a:t>SP-251354 (SID NEW) SID on IMS Data Channel Enhancements (Source: SA WG4)</a:t>
            </a:r>
            <a:br>
              <a:rPr lang="en-GB" dirty="0"/>
            </a:br>
            <a:r>
              <a:rPr lang="en-GB" b="1" dirty="0"/>
              <a:t>Document for:</a:t>
            </a:r>
            <a:r>
              <a:rPr lang="en-GB" dirty="0"/>
              <a:t> Approval</a:t>
            </a:r>
            <a:br>
              <a:rPr lang="en-GB" dirty="0"/>
            </a:br>
            <a:r>
              <a:rPr lang="en-GB" b="1" dirty="0"/>
              <a:t>Abstract:</a:t>
            </a:r>
            <a:br>
              <a:rPr lang="en-GB" dirty="0"/>
            </a:br>
            <a:r>
              <a:rPr lang="en-GB" dirty="0"/>
              <a:t>SID on IMS Data Channel Enhancements.</a:t>
            </a:r>
            <a:endParaRPr lang="fr-FR" dirty="0"/>
          </a:p>
          <a:p>
            <a:r>
              <a:rPr lang="en-GB" b="1" dirty="0"/>
              <a:t>Plenary Discussion:</a:t>
            </a:r>
            <a:endParaRPr lang="fr-FR" dirty="0"/>
          </a:p>
          <a:p>
            <a:r>
              <a:rPr lang="en-GB" dirty="0"/>
              <a:t>This was revised, to add the allocated TR 26.814 number, to SP-251660. </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367733028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AD91F-F51A-0838-7502-51CB820D9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5F6FC4-98A7-2A56-EDD3-6C7A37D4F637}"/>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E2008FCF-0AAD-633E-AEBA-C7FD01E9B3F1}"/>
              </a:ext>
            </a:extLst>
          </p:cNvPr>
          <p:cNvSpPr>
            <a:spLocks noGrp="1"/>
          </p:cNvSpPr>
          <p:nvPr>
            <p:ph idx="1"/>
          </p:nvPr>
        </p:nvSpPr>
        <p:spPr/>
        <p:txBody>
          <a:bodyPr>
            <a:normAutofit fontScale="92500" lnSpcReduction="20000"/>
          </a:bodyPr>
          <a:lstStyle/>
          <a:p>
            <a:r>
              <a:rPr lang="en-GB" dirty="0"/>
              <a:t>SP-251355 (SID NEW) SID on QUIC-based media delivery for real-time communication (FS_Q4RTC-MED) (Source: SA WG4)</a:t>
            </a:r>
            <a:br>
              <a:rPr lang="en-GB" dirty="0"/>
            </a:br>
            <a:r>
              <a:rPr lang="en-GB" b="1" dirty="0"/>
              <a:t>Document for:</a:t>
            </a:r>
            <a:r>
              <a:rPr lang="en-GB" dirty="0"/>
              <a:t> Approval</a:t>
            </a:r>
            <a:br>
              <a:rPr lang="en-GB" dirty="0"/>
            </a:br>
            <a:r>
              <a:rPr lang="en-GB" b="1" dirty="0"/>
              <a:t>Abstract:</a:t>
            </a:r>
            <a:br>
              <a:rPr lang="en-GB" dirty="0"/>
            </a:br>
            <a:r>
              <a:rPr lang="en-GB" dirty="0"/>
              <a:t>SID on QUIC-based media delivery for real-time communication (FS_Q4RTC-MED).</a:t>
            </a:r>
            <a:endParaRPr lang="fr-FR" dirty="0"/>
          </a:p>
          <a:p>
            <a:r>
              <a:rPr lang="en-GB" b="1" dirty="0"/>
              <a:t>Plenary Discussion:</a:t>
            </a:r>
            <a:endParaRPr lang="fr-FR" dirty="0"/>
          </a:p>
          <a:p>
            <a:r>
              <a:rPr lang="en-GB" dirty="0"/>
              <a:t>China Mobile asked whether this was 5G, 6G or generation agnostic. The SA WG4 Chair replied that it is focused on 5G but will take into account new aspects introduced by 6G. This was revised, to add the allocated TR 26.836 number, to SP-251661. </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18421022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99B69-A361-1167-FDE6-7DA8EDE70B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F982CA-6993-FAE2-D041-7045811D9397}"/>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8D2B1AD5-08E0-C2B4-A602-85E085BB8C5E}"/>
              </a:ext>
            </a:extLst>
          </p:cNvPr>
          <p:cNvSpPr>
            <a:spLocks noGrp="1"/>
          </p:cNvSpPr>
          <p:nvPr>
            <p:ph idx="1"/>
          </p:nvPr>
        </p:nvSpPr>
        <p:spPr/>
        <p:txBody>
          <a:bodyPr>
            <a:normAutofit/>
          </a:bodyPr>
          <a:lstStyle/>
          <a:p>
            <a:r>
              <a:rPr lang="en-GB" dirty="0"/>
              <a:t>SP-251356 (SID NEW) New study on image formats (Source: SA WG4)</a:t>
            </a:r>
            <a:br>
              <a:rPr lang="en-GB" dirty="0"/>
            </a:br>
            <a:r>
              <a:rPr lang="en-GB" b="1" dirty="0"/>
              <a:t>Document for:</a:t>
            </a:r>
            <a:r>
              <a:rPr lang="en-GB" dirty="0"/>
              <a:t> Approval</a:t>
            </a:r>
            <a:br>
              <a:rPr lang="en-GB" dirty="0"/>
            </a:br>
            <a:r>
              <a:rPr lang="en-GB" b="1" dirty="0"/>
              <a:t>Abstract:</a:t>
            </a:r>
            <a:br>
              <a:rPr lang="en-GB" dirty="0"/>
            </a:br>
            <a:r>
              <a:rPr lang="en-GB" dirty="0"/>
              <a:t>New study on image formats.</a:t>
            </a:r>
            <a:endParaRPr lang="fr-FR" dirty="0"/>
          </a:p>
          <a:p>
            <a:r>
              <a:rPr lang="en-GB" b="1" dirty="0"/>
              <a:t>Plenary Discussion:</a:t>
            </a:r>
            <a:endParaRPr lang="fr-FR" dirty="0"/>
          </a:p>
          <a:p>
            <a:r>
              <a:rPr lang="en-GB" dirty="0"/>
              <a:t>This was revised, to add the allocated TR 26.892 number, to SP-251662. </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4696394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4A17E-7EF7-AD00-BC4D-4D8906EA0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84D591-B299-7238-11C5-D973D49A32E4}"/>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015D6919-1872-3F0E-D8C2-F7CE334BE934}"/>
              </a:ext>
            </a:extLst>
          </p:cNvPr>
          <p:cNvSpPr>
            <a:spLocks noGrp="1"/>
          </p:cNvSpPr>
          <p:nvPr>
            <p:ph idx="1"/>
          </p:nvPr>
        </p:nvSpPr>
        <p:spPr/>
        <p:txBody>
          <a:bodyPr>
            <a:normAutofit lnSpcReduction="10000"/>
          </a:bodyPr>
          <a:lstStyle/>
          <a:p>
            <a:r>
              <a:rPr lang="en-GB" dirty="0"/>
              <a:t>SP-251357 (SID NEW) Study on Avatar communication Phase 2 (Source: SA WG4)</a:t>
            </a:r>
            <a:br>
              <a:rPr lang="en-GB" dirty="0"/>
            </a:br>
            <a:r>
              <a:rPr lang="en-GB" b="1" dirty="0"/>
              <a:t>Document for:</a:t>
            </a:r>
            <a:r>
              <a:rPr lang="en-GB" dirty="0"/>
              <a:t> Approval</a:t>
            </a:r>
            <a:br>
              <a:rPr lang="en-GB" dirty="0"/>
            </a:br>
            <a:r>
              <a:rPr lang="en-GB" b="1" dirty="0"/>
              <a:t>Abstract:</a:t>
            </a:r>
            <a:br>
              <a:rPr lang="en-GB" dirty="0"/>
            </a:br>
            <a:r>
              <a:rPr lang="en-GB" dirty="0"/>
              <a:t>Study on Avatar communication Phase 2.</a:t>
            </a:r>
            <a:endParaRPr lang="fr-FR" dirty="0"/>
          </a:p>
          <a:p>
            <a:r>
              <a:rPr lang="en-GB" b="1" dirty="0"/>
              <a:t>Plenary Discussion:</a:t>
            </a:r>
            <a:endParaRPr lang="fr-FR" dirty="0"/>
          </a:p>
          <a:p>
            <a:r>
              <a:rPr lang="en-GB" dirty="0"/>
              <a:t>This was revised, to remove the repeated supporting company, to SP-251663. </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110793139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69DF5-A3D3-FFCC-A0A6-EA271E7DA5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C2ADF2-5CBA-B0E4-4630-02DB9752AF36}"/>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3C331666-419F-AE4B-9DA9-E3A99B5238AF}"/>
              </a:ext>
            </a:extLst>
          </p:cNvPr>
          <p:cNvSpPr>
            <a:spLocks noGrp="1"/>
          </p:cNvSpPr>
          <p:nvPr>
            <p:ph idx="1"/>
          </p:nvPr>
        </p:nvSpPr>
        <p:spPr/>
        <p:txBody>
          <a:bodyPr>
            <a:normAutofit fontScale="55000" lnSpcReduction="20000"/>
          </a:bodyPr>
          <a:lstStyle/>
          <a:p>
            <a:r>
              <a:rPr lang="en-GB" dirty="0"/>
              <a:t>SP-251620 (SID NEW) Study on Media Aspects for 6G System (Source: SA WG4 Chair)</a:t>
            </a:r>
            <a:br>
              <a:rPr lang="en-GB" dirty="0"/>
            </a:br>
            <a:r>
              <a:rPr lang="en-GB" b="1" dirty="0"/>
              <a:t>Document for:</a:t>
            </a:r>
            <a:r>
              <a:rPr lang="en-GB" dirty="0"/>
              <a:t> Approval</a:t>
            </a:r>
            <a:br>
              <a:rPr lang="en-GB" dirty="0"/>
            </a:br>
            <a:r>
              <a:rPr lang="en-GB" b="1" dirty="0"/>
              <a:t>Abstract:</a:t>
            </a:r>
            <a:br>
              <a:rPr lang="en-GB" dirty="0"/>
            </a:br>
            <a:r>
              <a:rPr lang="en-GB" dirty="0"/>
              <a:t>Study on Media Aspects for 6G System.</a:t>
            </a:r>
            <a:endParaRPr lang="fr-FR" dirty="0"/>
          </a:p>
          <a:p>
            <a:r>
              <a:rPr lang="en-GB" b="1" i="1" dirty="0"/>
              <a:t>Comment:</a:t>
            </a:r>
            <a:r>
              <a:rPr lang="en-GB" i="1" dirty="0"/>
              <a:t> Editorial clean up and add supporting companies. Revision of SP-251358.</a:t>
            </a:r>
            <a:endParaRPr lang="fr-FR" dirty="0"/>
          </a:p>
          <a:p>
            <a:r>
              <a:rPr lang="en-GB" b="1" dirty="0"/>
              <a:t>Plenary Discussion:</a:t>
            </a:r>
            <a:endParaRPr lang="fr-FR" dirty="0"/>
          </a:p>
          <a:p>
            <a:r>
              <a:rPr lang="en-GB" dirty="0"/>
              <a:t>It was asked whether the AN should be shown as Yes or Don't Know, as RAN WGs are indicated in the impacted groups. Huawei commented that there will be no RAN impacts directly from the Study. It was decided to change AN and Others impacts to Don't Know. SA WG5 will be included for charging and management impacts and should be listed in clause 8. Huawei asked why there are no Rapporteurs. It was clarified that the note will be removed and Rapporteurs added. The words 'Potential' and 'impacts' should be deleted from the SA WG1 line in clause 8. The allocated TR 26.870 should be added. The supporting companies should be checked as 3GPP Members and additional supporting companies added as requested. This was revised to SP-251652.</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p>
          <a:p>
            <a:r>
              <a:rPr lang="en-GB" dirty="0"/>
              <a:t>SA4 chair comment:</a:t>
            </a:r>
          </a:p>
          <a:p>
            <a:r>
              <a:rPr lang="en-US" dirty="0"/>
              <a:t>The SID </a:t>
            </a:r>
            <a:r>
              <a:rPr lang="en-US" dirty="0" err="1"/>
              <a:t>sas</a:t>
            </a:r>
            <a:r>
              <a:rPr lang="en-US" dirty="0"/>
              <a:t> revised before presentation to include additional supporters. Was presented and then revised to: indicate the impacts on AN and Others to “don’t know”; add SA1 in objective 6); include SA5 in aspects involving other WGs and cite Service requirements for SA1 in the same section; remove a non-3GPP member and add 2 more supporting members; and finally add the rapporteurs selected by SA leadership: Thomas Stockhammer (Qualcomm) as the Primary rapporteur who will be in charge of the coordination of the study, and Elmira </a:t>
            </a:r>
            <a:r>
              <a:rPr lang="en-US" dirty="0" err="1"/>
              <a:t>Ramazanirend</a:t>
            </a:r>
            <a:r>
              <a:rPr lang="en-US" dirty="0"/>
              <a:t> (Vodafone) as the secondary rapporteur in charge of the Draft TR edition.</a:t>
            </a:r>
            <a:endParaRPr lang="fr-FR" dirty="0"/>
          </a:p>
        </p:txBody>
      </p:sp>
    </p:spTree>
    <p:extLst>
      <p:ext uri="{BB962C8B-B14F-4D97-AF65-F5344CB8AC3E}">
        <p14:creationId xmlns:p14="http://schemas.microsoft.com/office/powerpoint/2010/main" val="165869015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F116-B2A2-8299-AD11-CBE076642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7D55-5E2E-28E2-C6D2-368C018655AC}"/>
              </a:ext>
            </a:extLst>
          </p:cNvPr>
          <p:cNvSpPr>
            <a:spLocks noGrp="1"/>
          </p:cNvSpPr>
          <p:nvPr>
            <p:ph type="title"/>
          </p:nvPr>
        </p:nvSpPr>
        <p:spPr>
          <a:xfrm>
            <a:off x="838200" y="365125"/>
            <a:ext cx="8940501" cy="1325563"/>
          </a:xfrm>
        </p:spPr>
        <p:txBody>
          <a:bodyPr/>
          <a:lstStyle/>
          <a:p>
            <a:r>
              <a:rPr lang="sv-SE" sz="3600" dirty="0"/>
              <a:t>Outcome of SA4 submissions – </a:t>
            </a:r>
            <a:r>
              <a:rPr lang="sv-SE" sz="3600" dirty="0" err="1"/>
              <a:t>Specifications</a:t>
            </a:r>
            <a:r>
              <a:rPr lang="sv-SE" sz="3600" dirty="0"/>
              <a:t> for </a:t>
            </a:r>
            <a:r>
              <a:rPr lang="sv-SE" sz="3600" dirty="0" err="1"/>
              <a:t>approval</a:t>
            </a:r>
            <a:r>
              <a:rPr lang="sv-SE" sz="3600" dirty="0"/>
              <a:t> </a:t>
            </a:r>
          </a:p>
        </p:txBody>
      </p:sp>
      <p:sp>
        <p:nvSpPr>
          <p:cNvPr id="6" name="Espace réservé du contenu 5">
            <a:extLst>
              <a:ext uri="{FF2B5EF4-FFF2-40B4-BE49-F238E27FC236}">
                <a16:creationId xmlns:a16="http://schemas.microsoft.com/office/drawing/2014/main" id="{63E006E8-9EED-63BD-E93E-852A13243C68}"/>
              </a:ext>
            </a:extLst>
          </p:cNvPr>
          <p:cNvSpPr>
            <a:spLocks noGrp="1"/>
          </p:cNvSpPr>
          <p:nvPr>
            <p:ph idx="1"/>
          </p:nvPr>
        </p:nvSpPr>
        <p:spPr>
          <a:xfrm>
            <a:off x="838199" y="1825625"/>
            <a:ext cx="10528006" cy="4351338"/>
          </a:xfrm>
        </p:spPr>
        <p:txBody>
          <a:bodyPr>
            <a:normAutofit fontScale="55000" lnSpcReduction="20000"/>
          </a:bodyPr>
          <a:lstStyle/>
          <a:p>
            <a:r>
              <a:rPr lang="en-GB" dirty="0"/>
              <a:t>SP-251444 (DRAFT TS) Draft TS 26.251 v2.0.0 (Source: SA WG4)</a:t>
            </a:r>
            <a:br>
              <a:rPr lang="en-GB" dirty="0"/>
            </a:br>
            <a:r>
              <a:rPr lang="en-GB" b="1" dirty="0"/>
              <a:t>Document for:</a:t>
            </a:r>
            <a:r>
              <a:rPr lang="en-GB" dirty="0"/>
              <a:t> Approval</a:t>
            </a:r>
            <a:br>
              <a:rPr lang="en-GB" dirty="0"/>
            </a:br>
            <a:r>
              <a:rPr lang="en-GB" b="1" dirty="0"/>
              <a:t>Abstract:</a:t>
            </a:r>
            <a:br>
              <a:rPr lang="en-GB" dirty="0"/>
            </a:br>
            <a:r>
              <a:rPr lang="en-GB" dirty="0"/>
              <a:t>Abstract of document: The codec for Immersive Voice and Audio Services (IVAS) is part of a framework comprising besides encoder and decoder, renderer associated with the support of stereo and immersive audio formats. The IVAS codec is an extension of the 3GPP Enhanced Voice Services (EVS) codec; it provides full and bit exact EVS codec functionality for mono speech/audio signal input. On top of that the IVAS codec is optimized for encoding and decoding of stereo and immersive audio formats, Immersive audio formats comprise multi-channel audio (5.1, 5.1.2, 5.1.4, 7.1, 7.1.4 setups), scene-based audio (Ambisonics up to order 3), metadata-assisted spatial audio (MASA), and object-based audio (Independent Stream with Metadata (ISM) up to 4 ISMs). In addition, the following combined immersive audio formats are supported: object-based audio with scene-based audio (OSBA, up to 4 ISMs with Ambisonics) and object-based audio with metadata-assisted spatial audio (OMASA, up to 4 ISMs with MASA). Rendering between many of the formats is supported, including binaural rendering for headphone reproduction with head-tracking and rendering to various loudspeaker configurations. The present technical specification TS26.251 (Codec for Immersive Voice and Audio Services; C code (fixed-point)) contains: - Specification of C code structure - Fixed-point C code of the IVAS codec as electronic attachment, in IVAS Software Version 3.0. </a:t>
            </a:r>
            <a:br>
              <a:rPr lang="en-GB" dirty="0"/>
            </a:br>
            <a:r>
              <a:rPr lang="en-GB" dirty="0"/>
              <a:t>Changes since last presentation to SA Plenary #103: Electronic attachment with fixed-point C code added. </a:t>
            </a:r>
            <a:br>
              <a:rPr lang="en-GB" dirty="0"/>
            </a:br>
            <a:r>
              <a:rPr lang="en-GB" dirty="0"/>
              <a:t>Outstanding Issues: None. </a:t>
            </a:r>
            <a:br>
              <a:rPr lang="en-GB" dirty="0"/>
            </a:br>
            <a:r>
              <a:rPr lang="en-GB" dirty="0"/>
              <a:t>Contentious Issues: None.</a:t>
            </a:r>
            <a:endParaRPr lang="fr-FR" dirty="0"/>
          </a:p>
          <a:p>
            <a:r>
              <a:rPr lang="en-GB" b="1" dirty="0"/>
              <a:t>Plenary Discussion:</a:t>
            </a:r>
            <a:endParaRPr lang="fr-FR" dirty="0"/>
          </a:p>
          <a:p>
            <a:r>
              <a:rPr lang="en-GB" dirty="0"/>
              <a:t>This draft TS was approved (Rel-19).</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107093869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4"/>
            <a:ext cx="10515599" cy="4565343"/>
          </a:xfrm>
        </p:spPr>
        <p:txBody>
          <a:bodyPr>
            <a:normAutofit fontScale="77500" lnSpcReduction="20000"/>
          </a:bodyPr>
          <a:lstStyle/>
          <a:p>
            <a:r>
              <a:rPr lang="en-GB" dirty="0"/>
              <a:t>SP-251429 (CR PACK) CR Packs on </a:t>
            </a:r>
            <a:r>
              <a:rPr lang="en-GB" dirty="0" err="1"/>
              <a:t>EVS_Codec</a:t>
            </a:r>
            <a:r>
              <a:rPr lang="en-GB" dirty="0"/>
              <a:t>-SA WG4 (Source: SA WG4)</a:t>
            </a:r>
            <a:br>
              <a:rPr lang="en-GB" dirty="0"/>
            </a:br>
            <a:r>
              <a:rPr lang="en-GB" b="1" dirty="0"/>
              <a:t>Document for:</a:t>
            </a:r>
            <a:r>
              <a:rPr lang="en-GB" dirty="0"/>
              <a:t> Approval</a:t>
            </a:r>
            <a:br>
              <a:rPr lang="en-GB" dirty="0"/>
            </a:br>
            <a:r>
              <a:rPr lang="en-GB" b="1" dirty="0"/>
              <a:t>Abstract:</a:t>
            </a:r>
            <a:br>
              <a:rPr lang="en-GB" dirty="0"/>
            </a:br>
            <a:r>
              <a:rPr lang="en-GB" dirty="0"/>
              <a:t>8 CRs: 26.445 CR0066R1; 26.445 CR0067R3; 26.445 CR0068R1; 26.445 CR0069R1; 26.445 CR0070R1; 26.445 CR0071R1; 26.445 CR0072R1; 26.445 CR0073R1.</a:t>
            </a:r>
            <a:endParaRPr lang="fr-FR" dirty="0"/>
          </a:p>
          <a:p>
            <a:r>
              <a:rPr lang="en-GB" b="1" dirty="0"/>
              <a:t>Plenary Discussion:</a:t>
            </a:r>
            <a:endParaRPr lang="fr-FR" dirty="0"/>
          </a:p>
          <a:p>
            <a:r>
              <a:rPr lang="en-GB" dirty="0"/>
              <a:t>Huawei commented that CRs to old frozen releases should be discouraged and only accepted for real FASMO corrections. Given this, as this was correcting references to other clauses, this CR Pack was approved.</a:t>
            </a:r>
            <a:endParaRPr lang="fr-FR" dirty="0"/>
          </a:p>
          <a:p>
            <a:r>
              <a:rPr lang="en-GB" b="1" dirty="0"/>
              <a:t>Status:</a:t>
            </a:r>
            <a:r>
              <a:rPr lang="en-GB" dirty="0"/>
              <a:t> </a:t>
            </a:r>
            <a:r>
              <a:rPr lang="en-GB" b="1" dirty="0">
                <a:solidFill>
                  <a:srgbClr val="FF0000"/>
                </a:solidFill>
              </a:rPr>
              <a:t>Approved</a:t>
            </a:r>
            <a:r>
              <a:rPr lang="en-GB" dirty="0"/>
              <a:t>.</a:t>
            </a:r>
            <a:endParaRPr lang="fr-FR" dirty="0"/>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2600" b="1" dirty="0">
                <a:effectLst/>
                <a:latin typeface="Arial" panose="020B0604020202020204" pitchFamily="34" charset="0"/>
                <a:ea typeface="Arial" panose="020B0604020202020204" pitchFamily="34" charset="0"/>
              </a:rPr>
              <a:t>All SA4 CRs</a:t>
            </a:r>
            <a:r>
              <a:rPr lang="en-GB" sz="2600" b="1" dirty="0">
                <a:latin typeface="Arial" panose="020B0604020202020204" pitchFamily="34" charset="0"/>
                <a:ea typeface="Arial" panose="020B0604020202020204" pitchFamily="34" charset="0"/>
              </a:rPr>
              <a:t> (Rel-17, Rel-18, Rel-19) </a:t>
            </a:r>
            <a:r>
              <a:rPr lang="en-GB" sz="2600" b="1" dirty="0">
                <a:effectLst/>
                <a:latin typeface="Arial" panose="020B0604020202020204" pitchFamily="34" charset="0"/>
                <a:ea typeface="Arial" panose="020B0604020202020204" pitchFamily="34" charset="0"/>
              </a:rPr>
              <a:t>submitted for approval were approved as is. </a:t>
            </a:r>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01086656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BF07-B43E-273C-14F4-B0225CD27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2A3F53-6FC4-0358-EF7B-F3D3B3A17990}"/>
              </a:ext>
            </a:extLst>
          </p:cNvPr>
          <p:cNvSpPr>
            <a:spLocks noGrp="1"/>
          </p:cNvSpPr>
          <p:nvPr>
            <p:ph type="title"/>
          </p:nvPr>
        </p:nvSpPr>
        <p:spPr>
          <a:xfrm>
            <a:off x="838200" y="365125"/>
            <a:ext cx="8940501" cy="1325563"/>
          </a:xfrm>
        </p:spPr>
        <p:txBody>
          <a:bodyPr/>
          <a:lstStyle/>
          <a:p>
            <a:r>
              <a:rPr lang="sv-SE" sz="3600" dirty="0"/>
              <a:t>Outcome of SA4 submissions  (Liaisons)</a:t>
            </a:r>
          </a:p>
        </p:txBody>
      </p:sp>
      <p:sp>
        <p:nvSpPr>
          <p:cNvPr id="5" name="Content Placeholder 4">
            <a:extLst>
              <a:ext uri="{FF2B5EF4-FFF2-40B4-BE49-F238E27FC236}">
                <a16:creationId xmlns:a16="http://schemas.microsoft.com/office/drawing/2014/main" id="{FA55454D-02C8-2A51-1C84-F51F1A25CE0F}"/>
              </a:ext>
            </a:extLst>
          </p:cNvPr>
          <p:cNvSpPr>
            <a:spLocks noGrp="1"/>
          </p:cNvSpPr>
          <p:nvPr>
            <p:ph idx="1"/>
          </p:nvPr>
        </p:nvSpPr>
        <p:spPr>
          <a:xfrm>
            <a:off x="838199" y="1825624"/>
            <a:ext cx="10515599" cy="4565343"/>
          </a:xfrm>
        </p:spPr>
        <p:txBody>
          <a:bodyPr>
            <a:normAutofit fontScale="47500" lnSpcReduction="20000"/>
          </a:bodyPr>
          <a:lstStyle/>
          <a:p>
            <a:r>
              <a:rPr lang="en-GB" dirty="0"/>
              <a:t>SP-251301 (LS IN) LS from SA WG4: LS reply on External Resource Handling in IMS Data Channel (Source: SA WG4 (S4-252145))</a:t>
            </a:r>
            <a:br>
              <a:rPr lang="en-GB" dirty="0"/>
            </a:br>
            <a:r>
              <a:rPr lang="en-GB" b="1" dirty="0"/>
              <a:t>Document for:</a:t>
            </a:r>
            <a:r>
              <a:rPr lang="en-GB" dirty="0"/>
              <a:t> Approval</a:t>
            </a:r>
            <a:br>
              <a:rPr lang="en-GB" dirty="0"/>
            </a:br>
            <a:r>
              <a:rPr lang="en-GB" b="1" dirty="0"/>
              <a:t>Abstract:</a:t>
            </a:r>
            <a:br>
              <a:rPr lang="en-GB" dirty="0"/>
            </a:br>
            <a:r>
              <a:rPr lang="en-GB" dirty="0"/>
              <a:t>SA WG4 thanks GSMA NG UPG for their Liaison Statement (UPG14_109r3) highlighting the important issue regarding the ambiguity and potential confusion in handling external resource access in IMS Data Channel applications. SA WG4 acknowledges the gaps pointed out by GSMA NG UPG and agrees that the current specification (TS 26.114) does not explicitly address scenarios involving external resource mashups clearly enough. Originally, SA WG4 assumed that the Data Channel Signalling Function (DCSF) and the Data Channel Application Server (DC AS) would be the exclusive hosts for all content and thus, did not anticipate scenarios involving external resources. As such, SA WG4 plans to study this issue and provide the necessary clarifications as part of the DC Enhancements (FS_DCE_MED) study in Release 20.</a:t>
            </a:r>
            <a:endParaRPr lang="fr-FR" dirty="0"/>
          </a:p>
          <a:p>
            <a:r>
              <a:rPr lang="en-GB" b="1" i="1" dirty="0"/>
              <a:t>Comment:</a:t>
            </a:r>
            <a:r>
              <a:rPr lang="en-GB" i="1" dirty="0"/>
              <a:t> Sent to TSG SA for approval to transmit to GSMA NG UPG.</a:t>
            </a:r>
            <a:endParaRPr lang="fr-FR" dirty="0"/>
          </a:p>
          <a:p>
            <a:r>
              <a:rPr lang="en-GB" b="1" dirty="0"/>
              <a:t>Plenary Discussion:</a:t>
            </a:r>
            <a:endParaRPr lang="fr-FR" dirty="0"/>
          </a:p>
          <a:p>
            <a:r>
              <a:rPr lang="en-GB" dirty="0"/>
              <a:t>LS to GSMA NG UPG drafted in SP-251622. This was then noted.</a:t>
            </a:r>
            <a:endParaRPr lang="fr-FR" dirty="0"/>
          </a:p>
          <a:p>
            <a:r>
              <a:rPr lang="en-GB" b="1" dirty="0"/>
              <a:t>Status:</a:t>
            </a:r>
            <a:r>
              <a:rPr lang="en-GB" dirty="0"/>
              <a:t> </a:t>
            </a:r>
            <a:r>
              <a:rPr lang="en-GB" b="1" dirty="0">
                <a:solidFill>
                  <a:srgbClr val="FF0000"/>
                </a:solidFill>
              </a:rPr>
              <a:t>Noted</a:t>
            </a:r>
            <a:r>
              <a:rPr lang="en-GB" dirty="0"/>
              <a:t>.</a:t>
            </a:r>
          </a:p>
          <a:p>
            <a:pPr marL="0" indent="0">
              <a:buNone/>
            </a:pPr>
            <a:endParaRPr lang="fr-FR" dirty="0"/>
          </a:p>
          <a:p>
            <a:r>
              <a:rPr lang="en-GB" dirty="0"/>
              <a:t>SP-251622 (LS OUT) [DRAFT] Reply LS on external data channel content access (Source: TSG SA)</a:t>
            </a:r>
            <a:br>
              <a:rPr lang="en-GB" dirty="0"/>
            </a:br>
            <a:r>
              <a:rPr lang="en-GB" b="1" dirty="0"/>
              <a:t>Document for:</a:t>
            </a:r>
            <a:r>
              <a:rPr lang="en-GB" dirty="0"/>
              <a:t> Approval</a:t>
            </a:r>
            <a:br>
              <a:rPr lang="en-GB" dirty="0"/>
            </a:br>
            <a:r>
              <a:rPr lang="en-GB" b="1" dirty="0"/>
              <a:t>Abstract:</a:t>
            </a:r>
            <a:br>
              <a:rPr lang="en-GB" dirty="0"/>
            </a:br>
            <a:r>
              <a:rPr lang="en-GB" dirty="0"/>
              <a:t>To: GSMA NG UPG. </a:t>
            </a:r>
            <a:r>
              <a:rPr lang="fr-FR" dirty="0"/>
              <a:t>CC: SA WG6, SA WG4, SA WG3, SA WG2, SA WG1, TSG CT.</a:t>
            </a:r>
          </a:p>
          <a:p>
            <a:r>
              <a:rPr lang="en-GB" b="1" dirty="0"/>
              <a:t>Plenary Discussion:</a:t>
            </a:r>
            <a:endParaRPr lang="fr-FR" dirty="0"/>
          </a:p>
          <a:p>
            <a:r>
              <a:rPr lang="en-GB" dirty="0"/>
              <a:t>This was revised, to remove 'draft', to SP-251693. </a:t>
            </a:r>
            <a:endParaRPr lang="fr-FR" dirty="0"/>
          </a:p>
          <a:p>
            <a:r>
              <a:rPr lang="en-GB" dirty="0"/>
              <a:t>This LS was approved.</a:t>
            </a:r>
            <a:endParaRPr lang="fr-FR" dirty="0"/>
          </a:p>
          <a:p>
            <a:r>
              <a:rPr lang="en-GB" b="1" dirty="0"/>
              <a:t>Status:</a:t>
            </a:r>
            <a:r>
              <a:rPr lang="en-GB" dirty="0"/>
              <a:t> </a:t>
            </a:r>
            <a:r>
              <a:rPr lang="en-GB" b="1" dirty="0">
                <a:solidFill>
                  <a:srgbClr val="FF0000"/>
                </a:solidFill>
              </a:rPr>
              <a:t>Approved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27405850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9F3AC-7910-F9F6-6BEE-41FCAAB9B2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74381-E140-6439-43D3-A44B73C29DBF}"/>
              </a:ext>
            </a:extLst>
          </p:cNvPr>
          <p:cNvSpPr>
            <a:spLocks noGrp="1"/>
          </p:cNvSpPr>
          <p:nvPr>
            <p:ph type="title"/>
          </p:nvPr>
        </p:nvSpPr>
        <p:spPr>
          <a:xfrm>
            <a:off x="838200" y="365125"/>
            <a:ext cx="8940501" cy="1325563"/>
          </a:xfrm>
        </p:spPr>
        <p:txBody>
          <a:bodyPr/>
          <a:lstStyle/>
          <a:p>
            <a:r>
              <a:rPr lang="sv-SE" sz="3600" dirty="0"/>
              <a:t>Outcome of SA4 submissions  (Liaisons)</a:t>
            </a:r>
          </a:p>
        </p:txBody>
      </p:sp>
      <p:sp>
        <p:nvSpPr>
          <p:cNvPr id="5" name="Content Placeholder 4">
            <a:extLst>
              <a:ext uri="{FF2B5EF4-FFF2-40B4-BE49-F238E27FC236}">
                <a16:creationId xmlns:a16="http://schemas.microsoft.com/office/drawing/2014/main" id="{B61D8D61-A89B-D146-1B6E-B5AC4EF7C8F7}"/>
              </a:ext>
            </a:extLst>
          </p:cNvPr>
          <p:cNvSpPr>
            <a:spLocks noGrp="1"/>
          </p:cNvSpPr>
          <p:nvPr>
            <p:ph idx="1"/>
          </p:nvPr>
        </p:nvSpPr>
        <p:spPr>
          <a:xfrm>
            <a:off x="838199" y="1825624"/>
            <a:ext cx="10515599" cy="4565343"/>
          </a:xfrm>
        </p:spPr>
        <p:txBody>
          <a:bodyPr>
            <a:normAutofit fontScale="92500" lnSpcReduction="10000"/>
          </a:bodyPr>
          <a:lstStyle/>
          <a:p>
            <a:r>
              <a:rPr lang="en-GB" dirty="0"/>
              <a:t>SP-251304 (LS IN) LS from SA WG4: Reply LS on traffic model study in RAN WG1 (Source: SA WG4 (S4-252135)) – SA in CC</a:t>
            </a:r>
            <a:br>
              <a:rPr lang="en-GB" dirty="0"/>
            </a:br>
            <a:r>
              <a:rPr lang="en-GB" b="1" dirty="0"/>
              <a:t>Document for:</a:t>
            </a:r>
            <a:r>
              <a:rPr lang="en-GB" dirty="0"/>
              <a:t> Information</a:t>
            </a:r>
            <a:br>
              <a:rPr lang="en-GB" dirty="0"/>
            </a:br>
            <a:r>
              <a:rPr lang="en-GB" b="1" dirty="0"/>
              <a:t>Abstract:</a:t>
            </a:r>
            <a:br>
              <a:rPr lang="en-GB" dirty="0"/>
            </a:br>
            <a:r>
              <a:rPr lang="en-GB" dirty="0"/>
              <a:t>SA WG4 thanks RAN WG1 for their LS on traffic model study in RAN WG1. SA WG4 recognizes the importance of defining traffic models reflecting realistic traffic characteristics. SA WG4 will provide input as it further progresses the work for AI/ML Services and immersive communication services. {. . .}.</a:t>
            </a:r>
            <a:endParaRPr lang="fr-FR" dirty="0"/>
          </a:p>
          <a:p>
            <a:r>
              <a:rPr lang="en-GB" b="1" dirty="0"/>
              <a:t>Plenary Discussion:</a:t>
            </a:r>
            <a:endParaRPr lang="fr-FR" dirty="0"/>
          </a:p>
          <a:p>
            <a:r>
              <a:rPr lang="en-GB" dirty="0"/>
              <a:t>Related contributions were reviewed. This was then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43593434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55A11-A815-DB9C-EDC4-04F22B1E2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50C7AC-37DF-3779-2E8F-48684070223A}"/>
              </a:ext>
            </a:extLst>
          </p:cNvPr>
          <p:cNvSpPr>
            <a:spLocks noGrp="1"/>
          </p:cNvSpPr>
          <p:nvPr>
            <p:ph type="title"/>
          </p:nvPr>
        </p:nvSpPr>
        <p:spPr>
          <a:xfrm>
            <a:off x="838200" y="365125"/>
            <a:ext cx="8940501" cy="1325563"/>
          </a:xfrm>
        </p:spPr>
        <p:txBody>
          <a:bodyPr/>
          <a:lstStyle/>
          <a:p>
            <a:r>
              <a:rPr lang="sv-SE" sz="3600" dirty="0"/>
              <a:t>Outcome of SA4 submissions – WI </a:t>
            </a:r>
            <a:r>
              <a:rPr lang="sv-SE" sz="3600" dirty="0" err="1"/>
              <a:t>summaries</a:t>
            </a:r>
            <a:endParaRPr lang="sv-SE" sz="3600" dirty="0"/>
          </a:p>
        </p:txBody>
      </p:sp>
      <p:sp>
        <p:nvSpPr>
          <p:cNvPr id="5" name="Content Placeholder 4">
            <a:extLst>
              <a:ext uri="{FF2B5EF4-FFF2-40B4-BE49-F238E27FC236}">
                <a16:creationId xmlns:a16="http://schemas.microsoft.com/office/drawing/2014/main" id="{CC63B5EB-E26D-D42A-D3ED-ECEF6812840A}"/>
              </a:ext>
            </a:extLst>
          </p:cNvPr>
          <p:cNvSpPr>
            <a:spLocks noGrp="1"/>
          </p:cNvSpPr>
          <p:nvPr>
            <p:ph idx="1"/>
          </p:nvPr>
        </p:nvSpPr>
        <p:spPr>
          <a:xfrm>
            <a:off x="838199" y="1825624"/>
            <a:ext cx="5048893" cy="4667251"/>
          </a:xfrm>
        </p:spPr>
        <p:txBody>
          <a:bodyPr>
            <a:normAutofit fontScale="55000" lnSpcReduction="20000"/>
          </a:bodyPr>
          <a:lstStyle/>
          <a:p>
            <a:r>
              <a:rPr lang="en-GB" dirty="0"/>
              <a:t>SP-251375 (WI SUMMARY) Work Item Summary for EVS Codec Extension for Immersive Voice and Audio Services, Phase 2 (IVAS_Codec_Ph2) (Source: vivo Mobile Communication Co., Ltd. (Rapporteur))</a:t>
            </a:r>
            <a:br>
              <a:rPr lang="en-GB" dirty="0"/>
            </a:br>
            <a:r>
              <a:rPr lang="en-GB" b="1" dirty="0"/>
              <a:t>Document for:</a:t>
            </a:r>
            <a:r>
              <a:rPr lang="en-GB" dirty="0"/>
              <a:t> Endorsement</a:t>
            </a:r>
            <a:br>
              <a:rPr lang="en-GB" dirty="0"/>
            </a:br>
            <a:r>
              <a:rPr lang="en-GB" b="1" dirty="0"/>
              <a:t>Abstract:</a:t>
            </a:r>
            <a:br>
              <a:rPr lang="en-GB" dirty="0"/>
            </a:br>
            <a:r>
              <a:rPr lang="en-GB" dirty="0"/>
              <a:t>Work Item Summary for EVS Codec Extension for Immersive Voice and Audio Services, Phase 2 (IVAS_Codec_Ph2).</a:t>
            </a:r>
            <a:endParaRPr lang="fr-FR" dirty="0"/>
          </a:p>
          <a:p>
            <a:r>
              <a:rPr lang="en-GB" b="1" dirty="0"/>
              <a:t>Plenary Discussion:</a:t>
            </a:r>
            <a:endParaRPr lang="fr-FR" dirty="0"/>
          </a:p>
          <a:p>
            <a:r>
              <a:rPr lang="en-GB" dirty="0"/>
              <a:t>This WI Summary was endorsed.</a:t>
            </a:r>
            <a:endParaRPr lang="fr-FR" dirty="0"/>
          </a:p>
          <a:p>
            <a:r>
              <a:rPr lang="en-GB" b="1" dirty="0"/>
              <a:t>Status:</a:t>
            </a:r>
            <a:r>
              <a:rPr lang="en-GB" dirty="0"/>
              <a:t> </a:t>
            </a:r>
            <a:r>
              <a:rPr lang="en-GB" b="1" dirty="0">
                <a:solidFill>
                  <a:srgbClr val="FF0000"/>
                </a:solidFill>
              </a:rPr>
              <a:t>Endorsed</a:t>
            </a:r>
            <a:r>
              <a:rPr lang="en-GB" dirty="0"/>
              <a:t>.</a:t>
            </a:r>
            <a:endParaRPr lang="fr-FR" dirty="0"/>
          </a:p>
          <a:p>
            <a:endParaRPr lang="fr-FR" dirty="0"/>
          </a:p>
          <a:p>
            <a:r>
              <a:rPr lang="en-GB" dirty="0"/>
              <a:t>SP-251503 (WI SUMMARY) Summary for WI Video Operating Points - Harmonization and Stereo MV-HEVC (VOPS) (Source: Apple Switzerland AG)</a:t>
            </a:r>
            <a:br>
              <a:rPr lang="en-GB" dirty="0"/>
            </a:br>
            <a:r>
              <a:rPr lang="en-GB" b="1" dirty="0"/>
              <a:t>Document for:</a:t>
            </a:r>
            <a:r>
              <a:rPr lang="en-GB" dirty="0"/>
              <a:t> Endorsement</a:t>
            </a:r>
            <a:br>
              <a:rPr lang="en-GB" dirty="0"/>
            </a:br>
            <a:r>
              <a:rPr lang="en-GB" b="1" dirty="0"/>
              <a:t>Abstract:</a:t>
            </a:r>
            <a:br>
              <a:rPr lang="en-GB" dirty="0"/>
            </a:br>
            <a:r>
              <a:rPr lang="en-GB" dirty="0"/>
              <a:t>Summary for WI Video Operating Points - Harmonization and Stereo MV-HEVC (VOPS).</a:t>
            </a:r>
            <a:endParaRPr lang="fr-FR" dirty="0"/>
          </a:p>
          <a:p>
            <a:r>
              <a:rPr lang="en-GB" b="1" dirty="0"/>
              <a:t>Plenary Discussion:</a:t>
            </a:r>
            <a:endParaRPr lang="fr-FR" dirty="0"/>
          </a:p>
          <a:p>
            <a:r>
              <a:rPr lang="en-GB" dirty="0"/>
              <a:t>This WI Summary was endorsed.</a:t>
            </a:r>
            <a:endParaRPr lang="fr-FR" dirty="0"/>
          </a:p>
          <a:p>
            <a:r>
              <a:rPr lang="en-GB" b="1" dirty="0"/>
              <a:t>Status:</a:t>
            </a:r>
            <a:r>
              <a:rPr lang="en-GB" dirty="0"/>
              <a:t> </a:t>
            </a:r>
            <a:r>
              <a:rPr lang="en-GB" b="1" dirty="0">
                <a:solidFill>
                  <a:srgbClr val="FF0000"/>
                </a:solidFill>
              </a:rPr>
              <a:t>Endorsed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
        <p:nvSpPr>
          <p:cNvPr id="3" name="Content Placeholder 4">
            <a:extLst>
              <a:ext uri="{FF2B5EF4-FFF2-40B4-BE49-F238E27FC236}">
                <a16:creationId xmlns:a16="http://schemas.microsoft.com/office/drawing/2014/main" id="{74E7AA7C-402C-A7FF-1B95-F4600BE74A12}"/>
              </a:ext>
            </a:extLst>
          </p:cNvPr>
          <p:cNvSpPr txBox="1">
            <a:spLocks/>
          </p:cNvSpPr>
          <p:nvPr/>
        </p:nvSpPr>
        <p:spPr bwMode="auto">
          <a:xfrm>
            <a:off x="6096000" y="1825623"/>
            <a:ext cx="5048893" cy="456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SP-251544 (WI SUMMARY) Summary for ATIAS_Ph2 (Source: HEAD acoustics GmbH)</a:t>
            </a:r>
            <a:br>
              <a:rPr lang="en-GB" dirty="0"/>
            </a:br>
            <a:r>
              <a:rPr lang="en-GB" b="1" dirty="0"/>
              <a:t>Document for:</a:t>
            </a:r>
            <a:r>
              <a:rPr lang="en-GB" dirty="0"/>
              <a:t> Endorsement</a:t>
            </a:r>
            <a:br>
              <a:rPr lang="en-GB" dirty="0"/>
            </a:br>
            <a:r>
              <a:rPr lang="en-GB" b="1" dirty="0"/>
              <a:t>Abstract:</a:t>
            </a:r>
            <a:br>
              <a:rPr lang="en-GB" dirty="0"/>
            </a:br>
            <a:r>
              <a:rPr lang="en-GB" dirty="0"/>
              <a:t>Summary for ATIAS_Ph2.</a:t>
            </a:r>
            <a:endParaRPr lang="fr-FR" dirty="0"/>
          </a:p>
          <a:p>
            <a:r>
              <a:rPr lang="en-GB" b="1" dirty="0"/>
              <a:t>Plenary Discussion:</a:t>
            </a:r>
            <a:endParaRPr lang="fr-FR" dirty="0"/>
          </a:p>
          <a:p>
            <a:r>
              <a:rPr lang="en-GB" dirty="0"/>
              <a:t>This WI Summary was endorsed.</a:t>
            </a:r>
            <a:endParaRPr lang="fr-FR" dirty="0"/>
          </a:p>
          <a:p>
            <a:r>
              <a:rPr lang="en-GB" b="1" dirty="0"/>
              <a:t>Status:</a:t>
            </a:r>
            <a:r>
              <a:rPr lang="en-GB" dirty="0"/>
              <a:t> </a:t>
            </a:r>
            <a:r>
              <a:rPr lang="en-GB" b="1" dirty="0">
                <a:solidFill>
                  <a:srgbClr val="FF0000"/>
                </a:solidFill>
              </a:rPr>
              <a:t>Endorsed</a:t>
            </a:r>
            <a:r>
              <a:rPr lang="en-GB" dirty="0"/>
              <a:t>.</a:t>
            </a:r>
            <a:endParaRPr lang="fr-FR" dirty="0"/>
          </a:p>
          <a:p>
            <a:endParaRPr lang="fr-FR" sz="2300" dirty="0"/>
          </a:p>
          <a:p>
            <a:r>
              <a:rPr lang="en-GB" dirty="0"/>
              <a:t>SP-251559 (WI SUMMARY) Summary for WI 'Stage 3 for Advanced Media Delivery (AMD_PRO-MED)' (Source: Qualcomm, BBC (rapporteurs))</a:t>
            </a:r>
            <a:br>
              <a:rPr lang="en-GB" dirty="0"/>
            </a:br>
            <a:r>
              <a:rPr lang="en-GB" b="1" dirty="0"/>
              <a:t>Document for:</a:t>
            </a:r>
            <a:r>
              <a:rPr lang="en-GB" dirty="0"/>
              <a:t> Endorsement</a:t>
            </a:r>
            <a:br>
              <a:rPr lang="en-GB" dirty="0"/>
            </a:br>
            <a:r>
              <a:rPr lang="en-GB" b="1" dirty="0"/>
              <a:t>Abstract:</a:t>
            </a:r>
            <a:br>
              <a:rPr lang="en-GB" dirty="0"/>
            </a:br>
            <a:r>
              <a:rPr lang="en-GB" dirty="0"/>
              <a:t>WI summary for Stage 3 for Advanced Media Delivery (AMD_PRO-MED).</a:t>
            </a:r>
            <a:endParaRPr lang="fr-FR" dirty="0"/>
          </a:p>
          <a:p>
            <a:r>
              <a:rPr lang="en-GB" b="1" dirty="0"/>
              <a:t>Plenary Discussion:</a:t>
            </a:r>
            <a:endParaRPr lang="fr-FR" dirty="0"/>
          </a:p>
          <a:p>
            <a:r>
              <a:rPr lang="en-GB" dirty="0"/>
              <a:t>This WI Summary was endorsed.</a:t>
            </a:r>
            <a:endParaRPr lang="fr-FR" dirty="0"/>
          </a:p>
          <a:p>
            <a:r>
              <a:rPr lang="en-GB" b="1" dirty="0"/>
              <a:t>Status:</a:t>
            </a:r>
            <a:r>
              <a:rPr lang="en-GB" dirty="0"/>
              <a:t> </a:t>
            </a:r>
            <a:r>
              <a:rPr lang="en-GB" b="1" dirty="0">
                <a:solidFill>
                  <a:srgbClr val="FF0000"/>
                </a:solidFill>
              </a:rPr>
              <a:t>Endorsed</a:t>
            </a:r>
            <a:r>
              <a:rPr lang="en-GB" dirty="0"/>
              <a:t>.</a:t>
            </a:r>
            <a:endParaRPr lang="fr-FR" dirty="0"/>
          </a:p>
          <a:p>
            <a:pPr marL="0" indent="0">
              <a:spcBef>
                <a:spcPts val="0"/>
              </a:spcBef>
              <a:spcAft>
                <a:spcPts val="900"/>
              </a:spcAft>
              <a:buFontTx/>
              <a:buNone/>
            </a:pPr>
            <a:endParaRPr lang="en-GB" sz="1600" b="1"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031358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FDFC-6B75-1B77-86F2-416B0B62D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8BB55-1A21-5CD6-0B67-F4F309D70610}"/>
              </a:ext>
            </a:extLst>
          </p:cNvPr>
          <p:cNvSpPr>
            <a:spLocks noGrp="1"/>
          </p:cNvSpPr>
          <p:nvPr>
            <p:ph type="title"/>
          </p:nvPr>
        </p:nvSpPr>
        <p:spPr>
          <a:xfrm>
            <a:off x="838200" y="365125"/>
            <a:ext cx="8940501" cy="1325563"/>
          </a:xfrm>
        </p:spPr>
        <p:txBody>
          <a:bodyPr/>
          <a:lstStyle/>
          <a:p>
            <a:r>
              <a:rPr lang="sv-SE" sz="3600" dirty="0"/>
              <a:t>AOB</a:t>
            </a:r>
          </a:p>
        </p:txBody>
      </p:sp>
      <p:sp>
        <p:nvSpPr>
          <p:cNvPr id="5" name="Content Placeholder 4">
            <a:extLst>
              <a:ext uri="{FF2B5EF4-FFF2-40B4-BE49-F238E27FC236}">
                <a16:creationId xmlns:a16="http://schemas.microsoft.com/office/drawing/2014/main" id="{5BEC0C20-7DB7-4B52-6E21-9D8849A8717D}"/>
              </a:ext>
            </a:extLst>
          </p:cNvPr>
          <p:cNvSpPr>
            <a:spLocks noGrp="1"/>
          </p:cNvSpPr>
          <p:nvPr>
            <p:ph idx="1"/>
          </p:nvPr>
        </p:nvSpPr>
        <p:spPr>
          <a:xfrm>
            <a:off x="838199" y="1825624"/>
            <a:ext cx="10515599" cy="4565343"/>
          </a:xfrm>
        </p:spPr>
        <p:txBody>
          <a:bodyPr>
            <a:normAutofit/>
          </a:bodyPr>
          <a:lstStyle/>
          <a:p>
            <a:r>
              <a:rPr lang="en-GB" sz="2000" dirty="0"/>
              <a:t>Study on 3GPP AI/ML Consistency Alignment (FS_AIML_CAL)</a:t>
            </a:r>
            <a:r>
              <a:rPr lang="fr-FR" sz="2000" dirty="0"/>
              <a:t> </a:t>
            </a:r>
            <a:endParaRPr lang="en-GB" sz="2000" dirty="0"/>
          </a:p>
          <a:p>
            <a:pPr lvl="1"/>
            <a:r>
              <a:rPr lang="en-GB" sz="1600" dirty="0"/>
              <a:t>Study completed.</a:t>
            </a:r>
          </a:p>
          <a:p>
            <a:pPr lvl="1"/>
            <a:r>
              <a:rPr lang="en-GB" sz="1600" dirty="0"/>
              <a:t>Draft TR22.850 </a:t>
            </a:r>
            <a:r>
              <a:rPr lang="en-GB" sz="1600" b="1" dirty="0">
                <a:solidFill>
                  <a:srgbClr val="FF0000"/>
                </a:solidFill>
              </a:rPr>
              <a:t>approved</a:t>
            </a:r>
            <a:r>
              <a:rPr lang="en-GB" sz="1600" dirty="0"/>
              <a:t>. </a:t>
            </a:r>
            <a:r>
              <a:rPr lang="en-GB" sz="1600" dirty="0">
                <a:hlinkClick r:id="rId2"/>
              </a:rPr>
              <a:t>SP-251698 </a:t>
            </a:r>
            <a:endParaRPr lang="en-GB" sz="1600" dirty="0"/>
          </a:p>
          <a:p>
            <a:pPr lvl="1"/>
            <a:r>
              <a:rPr lang="en-GB" sz="1600" dirty="0"/>
              <a:t>LS to be sent to WGs for information</a:t>
            </a:r>
          </a:p>
          <a:p>
            <a:pPr lvl="1"/>
            <a:endParaRPr lang="en-GB" sz="1600" dirty="0"/>
          </a:p>
          <a:p>
            <a:r>
              <a:rPr lang="en-GB" sz="2000" dirty="0"/>
              <a:t>Study on Modernization of Specification Format and Procedures for 6G</a:t>
            </a:r>
          </a:p>
          <a:p>
            <a:pPr lvl="1"/>
            <a:r>
              <a:rPr lang="en-GB" sz="1600" dirty="0"/>
              <a:t>Draft TR 21.802 presented for information. </a:t>
            </a:r>
            <a:r>
              <a:rPr lang="en-GB" sz="1600" b="1" dirty="0">
                <a:solidFill>
                  <a:srgbClr val="FF0000"/>
                </a:solidFill>
              </a:rPr>
              <a:t>Noted</a:t>
            </a:r>
            <a:r>
              <a:rPr lang="en-GB" sz="1600" dirty="0"/>
              <a:t>. </a:t>
            </a:r>
            <a:r>
              <a:rPr lang="en-GB" sz="1600" dirty="0">
                <a:hlinkClick r:id="rId3"/>
              </a:rPr>
              <a:t>SP-251617 </a:t>
            </a:r>
            <a:endParaRPr lang="en-GB" sz="1600" dirty="0"/>
          </a:p>
          <a:p>
            <a:pPr lvl="1"/>
            <a:endParaRPr lang="en-GB" sz="1600" dirty="0"/>
          </a:p>
          <a:p>
            <a:r>
              <a:rPr lang="fr-FR" sz="2000" dirty="0"/>
              <a:t>Timeline aspects</a:t>
            </a:r>
          </a:p>
          <a:p>
            <a:pPr lvl="1"/>
            <a:r>
              <a:rPr lang="en-GB" sz="1800" dirty="0"/>
              <a:t>Rel-21 timeline discussion plan</a:t>
            </a:r>
            <a:endParaRPr lang="fr-FR" sz="1800" dirty="0"/>
          </a:p>
          <a:p>
            <a:pPr lvl="2"/>
            <a:r>
              <a:rPr lang="en-GB" sz="1600" dirty="0"/>
              <a:t>A joint session will be organized at TSG#111 (March 2026) for companies to share their views on Rel-21 timeline. The TSG Chairs will provide a joint input paper outlining the proposed Rel-21 timeline.</a:t>
            </a:r>
            <a:endParaRPr lang="fr-FR" sz="1600" dirty="0"/>
          </a:p>
          <a:p>
            <a:pPr lvl="2"/>
            <a:r>
              <a:rPr lang="en-GB" sz="1600" dirty="0"/>
              <a:t>Further details on joint session will be provided as part of TSG#111 meeting agenda.</a:t>
            </a:r>
            <a:endParaRPr lang="fr-FR" sz="1600" dirty="0"/>
          </a:p>
          <a:p>
            <a:pPr lvl="2"/>
            <a:r>
              <a:rPr lang="en-GB" sz="1600" dirty="0"/>
              <a:t>Some Rel-21 dates (e.g., Stage-1 Rel-21 freeze date) may be tentative agreed at TSG#111.</a:t>
            </a:r>
            <a:endParaRPr lang="fr-FR" sz="1600" dirty="0"/>
          </a:p>
          <a:p>
            <a:pPr lvl="2"/>
            <a:r>
              <a:rPr lang="en-GB" sz="1600" dirty="0"/>
              <a:t>Final approval of the Rel-21 timeline is targeted for TSG#112 (June 2026)</a:t>
            </a:r>
            <a:r>
              <a:rPr lang="fr-FR" sz="1600" dirty="0"/>
              <a:t> </a:t>
            </a:r>
          </a:p>
          <a:p>
            <a:pPr lvl="1"/>
            <a:endParaRPr lang="en-GB" sz="1600" dirty="0"/>
          </a:p>
        </p:txBody>
      </p:sp>
    </p:spTree>
    <p:extLst>
      <p:ext uri="{BB962C8B-B14F-4D97-AF65-F5344CB8AC3E}">
        <p14:creationId xmlns:p14="http://schemas.microsoft.com/office/powerpoint/2010/main" val="373705491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F8C2F-1D37-CC61-2A49-BFDFC5925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9301D4-2904-A307-E3A7-BB46041B0FB9}"/>
              </a:ext>
            </a:extLst>
          </p:cNvPr>
          <p:cNvSpPr>
            <a:spLocks noGrp="1"/>
          </p:cNvSpPr>
          <p:nvPr>
            <p:ph type="title"/>
          </p:nvPr>
        </p:nvSpPr>
        <p:spPr>
          <a:xfrm>
            <a:off x="838200" y="365125"/>
            <a:ext cx="8940501" cy="1325563"/>
          </a:xfrm>
        </p:spPr>
        <p:txBody>
          <a:bodyPr/>
          <a:lstStyle/>
          <a:p>
            <a:r>
              <a:rPr lang="sv-SE" sz="3600" dirty="0"/>
              <a:t>AI </a:t>
            </a:r>
            <a:r>
              <a:rPr lang="sv-SE" sz="3600" dirty="0" err="1"/>
              <a:t>Traffic</a:t>
            </a:r>
            <a:r>
              <a:rPr lang="sv-SE" sz="3600" dirty="0"/>
              <a:t> </a:t>
            </a:r>
            <a:r>
              <a:rPr lang="sv-SE" sz="3600" dirty="0" err="1"/>
              <a:t>Characteristics</a:t>
            </a:r>
            <a:endParaRPr lang="sv-SE" sz="3600" dirty="0"/>
          </a:p>
        </p:txBody>
      </p:sp>
      <p:sp>
        <p:nvSpPr>
          <p:cNvPr id="5" name="Content Placeholder 4">
            <a:extLst>
              <a:ext uri="{FF2B5EF4-FFF2-40B4-BE49-F238E27FC236}">
                <a16:creationId xmlns:a16="http://schemas.microsoft.com/office/drawing/2014/main" id="{27698867-B1F1-0F56-9EE2-C93F6C63AB86}"/>
              </a:ext>
            </a:extLst>
          </p:cNvPr>
          <p:cNvSpPr>
            <a:spLocks noGrp="1"/>
          </p:cNvSpPr>
          <p:nvPr>
            <p:ph idx="1"/>
          </p:nvPr>
        </p:nvSpPr>
        <p:spPr>
          <a:xfrm>
            <a:off x="838199" y="1825624"/>
            <a:ext cx="10515599" cy="4565343"/>
          </a:xfrm>
        </p:spPr>
        <p:txBody>
          <a:bodyPr>
            <a:normAutofit lnSpcReduction="10000"/>
          </a:bodyPr>
          <a:lstStyle/>
          <a:p>
            <a:r>
              <a:rPr lang="en-GB" sz="2000" noProof="0" dirty="0"/>
              <a:t> Several input contributions (SP-251553, SP-251499, SP-251540, SP-251576, SP-251452,) attempted to structure the work of identifying the traffic characteristics of AI/ML data, mostly by proposing SA4 as the lead WG.</a:t>
            </a:r>
          </a:p>
          <a:p>
            <a:r>
              <a:rPr lang="en-GB" sz="2000" noProof="0" dirty="0"/>
              <a:t> Concerns were raised by a few companies that SA4 is not the exclusive place allow to deal with AI traffic characteristics.</a:t>
            </a:r>
          </a:p>
          <a:p>
            <a:r>
              <a:rPr lang="en-GB" sz="2000" noProof="0" dirty="0"/>
              <a:t> Offline discussions happened around a tentative way </a:t>
            </a:r>
            <a:r>
              <a:rPr lang="en-GB" sz="2000" dirty="0"/>
              <a:t>forward in SP-251625.</a:t>
            </a:r>
          </a:p>
          <a:p>
            <a:pPr lvl="1"/>
            <a:r>
              <a:rPr lang="en-GB" sz="1800" noProof="0" dirty="0"/>
              <a:t>But during its presentation, no consensus could be reached, and the document was noted with no action to SA4.</a:t>
            </a:r>
          </a:p>
          <a:p>
            <a:pPr lvl="1"/>
            <a:endParaRPr lang="en-GB" sz="1600" dirty="0"/>
          </a:p>
          <a:p>
            <a:pPr lvl="1"/>
            <a:endParaRPr lang="en-GB" sz="1600" dirty="0"/>
          </a:p>
          <a:p>
            <a:r>
              <a:rPr lang="en-GB" sz="2000" dirty="0">
                <a:solidFill>
                  <a:schemeClr val="accent5"/>
                </a:solidFill>
              </a:rPr>
              <a:t> Comment from the SA4 chair:</a:t>
            </a:r>
          </a:p>
          <a:p>
            <a:pPr lvl="1"/>
            <a:r>
              <a:rPr lang="en-GB" sz="1800" i="1" dirty="0">
                <a:solidFill>
                  <a:schemeClr val="accent5"/>
                </a:solidFill>
              </a:rPr>
              <a:t>What could happen or not in other WGs should not interfere with the work planned in SA4 related to AI traffic characteristics in the context of media services.</a:t>
            </a:r>
          </a:p>
          <a:p>
            <a:pPr lvl="1"/>
            <a:r>
              <a:rPr lang="en-GB" sz="1800" i="1" dirty="0">
                <a:solidFill>
                  <a:schemeClr val="accent5"/>
                </a:solidFill>
              </a:rPr>
              <a:t>Let’s do our work, report it to SA (and potentially RAN WGs) and let them decide whether our results are applicable to other cases than Media applications.</a:t>
            </a:r>
          </a:p>
        </p:txBody>
      </p:sp>
    </p:spTree>
    <p:extLst>
      <p:ext uri="{BB962C8B-B14F-4D97-AF65-F5344CB8AC3E}">
        <p14:creationId xmlns:p14="http://schemas.microsoft.com/office/powerpoint/2010/main" val="345965722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900"/>
              </a:spcAft>
            </a:pPr>
            <a:r>
              <a:rPr lang="en-GB" sz="1800" b="1" dirty="0">
                <a:effectLst/>
                <a:latin typeface="Arial" panose="020B0604020202020204" pitchFamily="34" charset="0"/>
                <a:ea typeface="Arial" panose="020B0604020202020204" pitchFamily="34" charset="0"/>
              </a:rPr>
              <a:t> </a:t>
            </a:r>
            <a:r>
              <a:rPr lang="fr-FR" sz="2000" b="1" dirty="0"/>
              <a:t>No </a:t>
            </a:r>
            <a:r>
              <a:rPr lang="fr-FR" sz="2000" b="1" dirty="0" err="1"/>
              <a:t>particular</a:t>
            </a:r>
            <a:r>
              <a:rPr lang="fr-FR" sz="2000" b="1" dirty="0"/>
              <a:t> guidance</a:t>
            </a:r>
            <a:r>
              <a:rPr lang="en-US" sz="2000" b="1" dirty="0"/>
              <a:t>. We will report our progress and plans related to AI traffic characteristics at the next SA plenary</a:t>
            </a:r>
            <a:endParaRPr lang="en-GB" sz="2000"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3690813" y="1526118"/>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3086875" y="6563171"/>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4165600" y="3805134"/>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389746" y="5677767"/>
            <a:ext cx="304400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Chevron 60">
            <a:extLst>
              <a:ext uri="{FF2B5EF4-FFF2-40B4-BE49-F238E27FC236}">
                <a16:creationId xmlns:a16="http://schemas.microsoft.com/office/drawing/2014/main" id="{064FBBAD-92B3-7B72-A751-8332364D53EE}"/>
              </a:ext>
            </a:extLst>
          </p:cNvPr>
          <p:cNvSpPr/>
          <p:nvPr/>
        </p:nvSpPr>
        <p:spPr bwMode="auto">
          <a:xfrm>
            <a:off x="5781713" y="3813029"/>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
        <p:nvSpPr>
          <p:cNvPr id="10318" name="Chevron 60">
            <a:extLst>
              <a:ext uri="{FF2B5EF4-FFF2-40B4-BE49-F238E27FC236}">
                <a16:creationId xmlns:a16="http://schemas.microsoft.com/office/drawing/2014/main" id="{D5AEC16E-C864-EB75-3F34-7ACFE3849F51}"/>
              </a:ext>
            </a:extLst>
          </p:cNvPr>
          <p:cNvSpPr/>
          <p:nvPr/>
        </p:nvSpPr>
        <p:spPr bwMode="auto">
          <a:xfrm>
            <a:off x="3572531" y="1991221"/>
            <a:ext cx="601803" cy="34789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R4_perf</a:t>
            </a:r>
          </a:p>
        </p:txBody>
      </p:sp>
      <p:sp>
        <p:nvSpPr>
          <p:cNvPr id="10307" name="Star: 5 Points 10306">
            <a:extLst>
              <a:ext uri="{FF2B5EF4-FFF2-40B4-BE49-F238E27FC236}">
                <a16:creationId xmlns:a16="http://schemas.microsoft.com/office/drawing/2014/main" id="{C5232931-983C-3F9F-3E6E-FADD888D583D}"/>
              </a:ext>
            </a:extLst>
          </p:cNvPr>
          <p:cNvSpPr/>
          <p:nvPr/>
        </p:nvSpPr>
        <p:spPr bwMode="auto">
          <a:xfrm>
            <a:off x="3086283" y="1667681"/>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260774610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dirty="0">
                <a:latin typeface="Montserrat" panose="00000500000000000000" pitchFamily="2" charset="0"/>
                <a:cs typeface="Arial" panose="020B0604020202020204" pitchFamily="34" charset="0"/>
              </a:rPr>
              <a:t>RAN4_Core </a:t>
            </a:r>
            <a:endParaRPr lang="fr-FR" altLang="en-US" sz="667" dirty="0">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9395884" y="6456574"/>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3"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9982200" y="2176182"/>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
        <p:nvSpPr>
          <p:cNvPr id="7" name="Star: 5 Points 6">
            <a:extLst>
              <a:ext uri="{FF2B5EF4-FFF2-40B4-BE49-F238E27FC236}">
                <a16:creationId xmlns:a16="http://schemas.microsoft.com/office/drawing/2014/main" id="{184377AB-53B5-5625-A045-27D359756E19}"/>
              </a:ext>
            </a:extLst>
          </p:cNvPr>
          <p:cNvSpPr/>
          <p:nvPr/>
        </p:nvSpPr>
        <p:spPr bwMode="auto">
          <a:xfrm>
            <a:off x="9713116" y="5321867"/>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3" name="Star: 5 Points 12">
            <a:extLst>
              <a:ext uri="{FF2B5EF4-FFF2-40B4-BE49-F238E27FC236}">
                <a16:creationId xmlns:a16="http://schemas.microsoft.com/office/drawing/2014/main" id="{767746F6-AE2A-CFD1-834A-BA00F85D3004}"/>
              </a:ext>
            </a:extLst>
          </p:cNvPr>
          <p:cNvSpPr/>
          <p:nvPr/>
        </p:nvSpPr>
        <p:spPr bwMode="auto">
          <a:xfrm>
            <a:off x="9792046" y="4589500"/>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5" name="Chevron 79">
            <a:extLst>
              <a:ext uri="{FF2B5EF4-FFF2-40B4-BE49-F238E27FC236}">
                <a16:creationId xmlns:a16="http://schemas.microsoft.com/office/drawing/2014/main" id="{F18615E9-8242-D629-B6C6-A8ACE265D556}"/>
              </a:ext>
            </a:extLst>
          </p:cNvPr>
          <p:cNvSpPr>
            <a:spLocks noChangeArrowheads="1"/>
          </p:cNvSpPr>
          <p:nvPr/>
        </p:nvSpPr>
        <p:spPr bwMode="auto">
          <a:xfrm>
            <a:off x="9815815" y="4686299"/>
            <a:ext cx="930503" cy="290260"/>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dirty="0">
                <a:latin typeface="Montserrat" panose="00000500000000000000" pitchFamily="2" charset="0"/>
                <a:cs typeface="Arial" panose="020B0604020202020204" pitchFamily="34" charset="0"/>
              </a:rPr>
              <a:t>RAN4_Perf </a:t>
            </a:r>
            <a:endParaRPr lang="fr-FR" altLang="en-US" sz="667" dirty="0">
              <a:latin typeface="Montserrat" panose="00000500000000000000" pitchFamily="2" charset="0"/>
              <a:cs typeface="Arial" panose="020B0604020202020204" pitchFamily="34"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6949849"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6412430" y="646048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WID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Workshops </a:t>
            </a:r>
          </a:p>
          <a:p>
            <a:pPr algn="ctr">
              <a:defRPr/>
            </a:pPr>
            <a:r>
              <a:rPr lang="en-GB" altLang="en-US" sz="933" b="1" dirty="0">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7"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sp>
        <p:nvSpPr>
          <p:cNvPr id="10" name="Chevron 60">
            <a:extLst>
              <a:ext uri="{FF2B5EF4-FFF2-40B4-BE49-F238E27FC236}">
                <a16:creationId xmlns:a16="http://schemas.microsoft.com/office/drawing/2014/main" id="{9F25CC0C-59BA-41BB-C23F-17A14B698188}"/>
              </a:ext>
            </a:extLst>
          </p:cNvPr>
          <p:cNvSpPr/>
          <p:nvPr/>
        </p:nvSpPr>
        <p:spPr bwMode="auto">
          <a:xfrm>
            <a:off x="6995422" y="504347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St.3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sp>
        <p:nvSpPr>
          <p:cNvPr id="21" name="Star: 5 Points 20">
            <a:extLst>
              <a:ext uri="{FF2B5EF4-FFF2-40B4-BE49-F238E27FC236}">
                <a16:creationId xmlns:a16="http://schemas.microsoft.com/office/drawing/2014/main" id="{AB0A7E8C-F3C5-8B90-3BD1-2DC2AC9F64BA}"/>
              </a:ext>
            </a:extLst>
          </p:cNvPr>
          <p:cNvSpPr/>
          <p:nvPr/>
        </p:nvSpPr>
        <p:spPr bwMode="auto">
          <a:xfrm>
            <a:off x="6355945" y="3154232"/>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112055243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4306501"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1078581"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206197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4306501" y="1436096"/>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7489" name="Group 17488">
            <a:extLst>
              <a:ext uri="{FF2B5EF4-FFF2-40B4-BE49-F238E27FC236}">
                <a16:creationId xmlns:a16="http://schemas.microsoft.com/office/drawing/2014/main" id="{D08FB91D-770B-B580-B528-B623B4BC2A75}"/>
              </a:ext>
            </a:extLst>
          </p:cNvPr>
          <p:cNvGrpSpPr/>
          <p:nvPr/>
        </p:nvGrpSpPr>
        <p:grpSpPr>
          <a:xfrm>
            <a:off x="4893131"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1618719"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2438329"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5706584"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2797"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3275746"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826050"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4077164"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3693848" y="657335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1255180" y="3242706"/>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3674450" y="6246509"/>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6514865"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7288480"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8105581"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8121802"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8908683"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8875335"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71601"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5113481"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5920461"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6727441"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8341401"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9148388"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7534421"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70633" y="204995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1989738" y="2525210"/>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2736496" y="3475265"/>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2567729" y="2996861"/>
            <a:ext cx="5744855" cy="29948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5078376" y="6176423"/>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1094387"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2291149"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4295911"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5492674"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7488403"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8242641"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3503577" y="5769573"/>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502430"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8065921" y="6131217"/>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7948721" y="6166091"/>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6350841"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9"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1885561" y="1436095"/>
            <a:ext cx="0" cy="5242408"/>
          </a:xfrm>
          <a:prstGeom prst="line">
            <a:avLst/>
          </a:prstGeom>
          <a:noFill/>
          <a:ln w="9525" algn="ctr">
            <a:solidFill>
              <a:schemeClr val="accent4">
                <a:lumMod val="40000"/>
                <a:lumOff val="60000"/>
              </a:schemeClr>
            </a:solidFill>
            <a:prstDash val="dash"/>
            <a:round/>
            <a:headEnd/>
            <a:tailEnd/>
          </a:ln>
        </p:spPr>
      </p:cxnSp>
      <p:sp>
        <p:nvSpPr>
          <p:cNvPr id="11" name="Diamond 10">
            <a:extLst>
              <a:ext uri="{FF2B5EF4-FFF2-40B4-BE49-F238E27FC236}">
                <a16:creationId xmlns:a16="http://schemas.microsoft.com/office/drawing/2014/main" id="{62450251-581F-AC42-EE56-5A5A08FCD844}"/>
              </a:ext>
            </a:extLst>
          </p:cNvPr>
          <p:cNvSpPr/>
          <p:nvPr/>
        </p:nvSpPr>
        <p:spPr bwMode="auto">
          <a:xfrm>
            <a:off x="1631020" y="2862353"/>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2692541" y="1436095"/>
            <a:ext cx="0" cy="5242408"/>
          </a:xfrm>
          <a:prstGeom prst="line">
            <a:avLst/>
          </a:prstGeom>
          <a:noFill/>
          <a:ln w="9525" algn="ctr">
            <a:solidFill>
              <a:schemeClr val="accent4">
                <a:lumMod val="40000"/>
                <a:lumOff val="60000"/>
              </a:schemeClr>
            </a:solidFill>
            <a:prstDash val="dash"/>
            <a:round/>
            <a:headEnd/>
            <a:tailEnd/>
          </a:ln>
        </p:spPr>
      </p:cxnSp>
      <p:sp>
        <p:nvSpPr>
          <p:cNvPr id="29" name="TextBox 28">
            <a:extLst>
              <a:ext uri="{FF2B5EF4-FFF2-40B4-BE49-F238E27FC236}">
                <a16:creationId xmlns:a16="http://schemas.microsoft.com/office/drawing/2014/main" id="{986304CC-AA15-1900-8F79-40BE5149FD41}"/>
              </a:ext>
            </a:extLst>
          </p:cNvPr>
          <p:cNvSpPr txBox="1"/>
          <p:nvPr/>
        </p:nvSpPr>
        <p:spPr>
          <a:xfrm>
            <a:off x="8376871" y="6103454"/>
            <a:ext cx="787419" cy="297454"/>
          </a:xfrm>
          <a:prstGeom prst="rect">
            <a:avLst/>
          </a:prstGeom>
          <a:noFill/>
        </p:spPr>
        <p:txBody>
          <a:bodyPr wrap="square">
            <a:spAutoFit/>
          </a:bodyPr>
          <a:lstStyle/>
          <a:p>
            <a:r>
              <a:rPr lang="en-US" altLang="en-US" sz="1333" dirty="0">
                <a:solidFill>
                  <a:srgbClr val="FF0000"/>
                </a:solidFill>
                <a:highlight>
                  <a:srgbClr val="FFFF00"/>
                </a:highlight>
              </a:rPr>
              <a:t>TBD</a:t>
            </a:r>
            <a:endParaRPr lang="en-US" altLang="en-US" sz="1200" dirty="0">
              <a:solidFill>
                <a:srgbClr val="FF0000"/>
              </a:solidFill>
              <a:highlight>
                <a:srgbClr val="FFFF00"/>
              </a:highlight>
            </a:endParaRPr>
          </a:p>
        </p:txBody>
      </p:sp>
      <p:sp>
        <p:nvSpPr>
          <p:cNvPr id="31" name="Chevron 60">
            <a:extLst>
              <a:ext uri="{FF2B5EF4-FFF2-40B4-BE49-F238E27FC236}">
                <a16:creationId xmlns:a16="http://schemas.microsoft.com/office/drawing/2014/main" id="{D656F65B-5C9D-E1CF-EE89-5D709FD2CA2D}"/>
              </a:ext>
            </a:extLst>
          </p:cNvPr>
          <p:cNvSpPr/>
          <p:nvPr/>
        </p:nvSpPr>
        <p:spPr bwMode="auto">
          <a:xfrm>
            <a:off x="3341643" y="4383758"/>
            <a:ext cx="5866131"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SA3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cxnSp>
        <p:nvCxnSpPr>
          <p:cNvPr id="1748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3499521" y="1402843"/>
            <a:ext cx="0" cy="5242408"/>
          </a:xfrm>
          <a:prstGeom prst="line">
            <a:avLst/>
          </a:prstGeom>
          <a:noFill/>
          <a:ln w="9525" algn="ctr">
            <a:solidFill>
              <a:schemeClr val="accent4">
                <a:lumMod val="40000"/>
                <a:lumOff val="60000"/>
              </a:schemeClr>
            </a:solidFill>
            <a:prstDash val="dash"/>
            <a:round/>
            <a:headEnd/>
            <a:tailEnd/>
          </a:ln>
        </p:spPr>
      </p:cxnSp>
      <p:sp>
        <p:nvSpPr>
          <p:cNvPr id="17478" name="TextBox 1">
            <a:extLst>
              <a:ext uri="{FF2B5EF4-FFF2-40B4-BE49-F238E27FC236}">
                <a16:creationId xmlns:a16="http://schemas.microsoft.com/office/drawing/2014/main" id="{B935432F-1F9D-DF4A-A3D1-C9446D5082F7}"/>
              </a:ext>
            </a:extLst>
          </p:cNvPr>
          <p:cNvSpPr txBox="1">
            <a:spLocks noChangeArrowheads="1"/>
          </p:cNvSpPr>
          <p:nvPr/>
        </p:nvSpPr>
        <p:spPr bwMode="auto">
          <a:xfrm>
            <a:off x="174863" y="1429640"/>
            <a:ext cx="2642070" cy="338554"/>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800" b="1" dirty="0">
                <a:latin typeface="Montserrat" panose="00000500000000000000" pitchFamily="50" charset="0"/>
              </a:rPr>
              <a:t>Workshop SA1 on IMT-2030 use cases</a:t>
            </a:r>
            <a:r>
              <a:rPr lang="en-GB" altLang="en-US" sz="667" dirty="0">
                <a:latin typeface="Montserrat" panose="00000500000000000000" pitchFamily="50" charset="0"/>
              </a:rPr>
              <a:t>: May 2024</a:t>
            </a:r>
          </a:p>
          <a:p>
            <a:pPr>
              <a:defRPr/>
            </a:pPr>
            <a:r>
              <a:rPr lang="en-GB" altLang="en-US" sz="800" b="1" dirty="0">
                <a:latin typeface="Montserrat" panose="00000500000000000000" pitchFamily="50" charset="0"/>
              </a:rPr>
              <a:t>SA1 6G SID Def</a:t>
            </a:r>
            <a:r>
              <a:rPr lang="en-GB" altLang="en-US" sz="667" dirty="0">
                <a:latin typeface="Montserrat" panose="00000500000000000000" pitchFamily="50" charset="0"/>
              </a:rPr>
              <a:t>: May June-Sep 2024</a:t>
            </a:r>
          </a:p>
        </p:txBody>
      </p:sp>
      <p:cxnSp>
        <p:nvCxnSpPr>
          <p:cNvPr id="17479"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10813191" y="1436095"/>
            <a:ext cx="0" cy="5197252"/>
          </a:xfrm>
          <a:prstGeom prst="line">
            <a:avLst/>
          </a:prstGeom>
          <a:noFill/>
          <a:ln w="28575" algn="ctr">
            <a:solidFill>
              <a:schemeClr val="accent4">
                <a:lumMod val="40000"/>
                <a:lumOff val="60000"/>
              </a:schemeClr>
            </a:solidFill>
            <a:round/>
            <a:headEnd/>
            <a:tailEnd/>
          </a:ln>
        </p:spPr>
      </p:cxnSp>
      <p:cxnSp>
        <p:nvCxnSpPr>
          <p:cNvPr id="17483"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1632412" y="1436095"/>
            <a:ext cx="0" cy="5242408"/>
          </a:xfrm>
          <a:prstGeom prst="line">
            <a:avLst/>
          </a:prstGeom>
          <a:noFill/>
          <a:ln w="9525" algn="ctr">
            <a:solidFill>
              <a:schemeClr val="accent4">
                <a:lumMod val="40000"/>
                <a:lumOff val="60000"/>
              </a:schemeClr>
            </a:solidFill>
            <a:prstDash val="dash"/>
            <a:round/>
            <a:headEnd/>
            <a:tailEnd/>
          </a:ln>
        </p:spPr>
      </p:cxnSp>
      <p:sp>
        <p:nvSpPr>
          <p:cNvPr id="17484" name="TextBox 17483">
            <a:extLst>
              <a:ext uri="{FF2B5EF4-FFF2-40B4-BE49-F238E27FC236}">
                <a16:creationId xmlns:a16="http://schemas.microsoft.com/office/drawing/2014/main" id="{3B9E7960-6113-C4D1-ECEF-73196F0C03E0}"/>
              </a:ext>
            </a:extLst>
          </p:cNvPr>
          <p:cNvSpPr txBox="1"/>
          <p:nvPr/>
        </p:nvSpPr>
        <p:spPr>
          <a:xfrm>
            <a:off x="12097316"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7488" name="Group 17487">
            <a:extLst>
              <a:ext uri="{FF2B5EF4-FFF2-40B4-BE49-F238E27FC236}">
                <a16:creationId xmlns:a16="http://schemas.microsoft.com/office/drawing/2014/main" id="{BA5BB33D-59DC-8CD1-D095-4371152BEFFE}"/>
              </a:ext>
            </a:extLst>
          </p:cNvPr>
          <p:cNvGrpSpPr/>
          <p:nvPr/>
        </p:nvGrpSpPr>
        <p:grpSpPr>
          <a:xfrm>
            <a:off x="11383056" y="944053"/>
            <a:ext cx="443017" cy="441216"/>
            <a:chOff x="1018228" y="755453"/>
            <a:chExt cx="332263" cy="330912"/>
          </a:xfrm>
        </p:grpSpPr>
        <p:sp>
          <p:nvSpPr>
            <p:cNvPr id="17495"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30451" y="755453"/>
              <a:ext cx="32004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#119</a:t>
              </a:r>
              <a:endParaRPr lang="en-GB" altLang="en-US" sz="533" dirty="0">
                <a:latin typeface="Montserrat" panose="00000500000000000000" pitchFamily="2" charset="0"/>
              </a:endParaRPr>
            </a:p>
          </p:txBody>
        </p:sp>
        <p:sp>
          <p:nvSpPr>
            <p:cNvPr id="17496"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99" name="Group 17498">
            <a:extLst>
              <a:ext uri="{FF2B5EF4-FFF2-40B4-BE49-F238E27FC236}">
                <a16:creationId xmlns:a16="http://schemas.microsoft.com/office/drawing/2014/main" id="{CBEEB882-0873-17C9-668A-5BD3DDAC9943}"/>
              </a:ext>
            </a:extLst>
          </p:cNvPr>
          <p:cNvGrpSpPr/>
          <p:nvPr/>
        </p:nvGrpSpPr>
        <p:grpSpPr>
          <a:xfrm>
            <a:off x="9798795" y="944053"/>
            <a:ext cx="449625" cy="441216"/>
            <a:chOff x="1705615" y="755453"/>
            <a:chExt cx="337219" cy="330912"/>
          </a:xfrm>
        </p:grpSpPr>
        <p:sp>
          <p:nvSpPr>
            <p:cNvPr id="17500"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23997" y="755453"/>
              <a:ext cx="31883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#117</a:t>
              </a:r>
              <a:endParaRPr lang="en-GB" altLang="en-US" sz="533" dirty="0">
                <a:latin typeface="Montserrat" panose="00000500000000000000" pitchFamily="2" charset="0"/>
              </a:endParaRPr>
            </a:p>
          </p:txBody>
        </p:sp>
        <p:sp>
          <p:nvSpPr>
            <p:cNvPr id="1750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503" name="Group 17502">
            <a:extLst>
              <a:ext uri="{FF2B5EF4-FFF2-40B4-BE49-F238E27FC236}">
                <a16:creationId xmlns:a16="http://schemas.microsoft.com/office/drawing/2014/main" id="{5AC441D9-25AA-5353-8C62-E595297BE9B0}"/>
              </a:ext>
            </a:extLst>
          </p:cNvPr>
          <p:cNvGrpSpPr/>
          <p:nvPr/>
        </p:nvGrpSpPr>
        <p:grpSpPr>
          <a:xfrm>
            <a:off x="10567104" y="944053"/>
            <a:ext cx="467646" cy="441216"/>
            <a:chOff x="321315" y="755453"/>
            <a:chExt cx="350735" cy="330912"/>
          </a:xfrm>
        </p:grpSpPr>
        <p:sp>
          <p:nvSpPr>
            <p:cNvPr id="33"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48404" y="755453"/>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#118</a:t>
              </a:r>
              <a:endParaRPr lang="en-GB" altLang="en-US" sz="533" dirty="0">
                <a:latin typeface="Montserrat" panose="00000500000000000000" pitchFamily="2" charset="0"/>
              </a:endParaRPr>
            </a:p>
          </p:txBody>
        </p:sp>
        <p:sp>
          <p:nvSpPr>
            <p:cNvPr id="34"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3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0479332"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cxnSp>
        <p:nvCxnSpPr>
          <p:cNvPr id="37"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9972999" y="1259988"/>
            <a:ext cx="0" cy="5242408"/>
          </a:xfrm>
          <a:prstGeom prst="line">
            <a:avLst/>
          </a:prstGeom>
          <a:noFill/>
          <a:ln w="9525" algn="ctr">
            <a:solidFill>
              <a:schemeClr val="accent4">
                <a:lumMod val="40000"/>
                <a:lumOff val="60000"/>
              </a:schemeClr>
            </a:solidFill>
            <a:prstDash val="dash"/>
            <a:round/>
            <a:headEnd/>
            <a:tailEnd/>
          </a:ln>
        </p:spPr>
      </p:cxnSp>
      <p:sp>
        <p:nvSpPr>
          <p:cNvPr id="38" name="Chevron 60">
            <a:extLst>
              <a:ext uri="{FF2B5EF4-FFF2-40B4-BE49-F238E27FC236}">
                <a16:creationId xmlns:a16="http://schemas.microsoft.com/office/drawing/2014/main" id="{3BD1D18A-CF9C-A63F-72C3-74ADE540D06B}"/>
              </a:ext>
            </a:extLst>
          </p:cNvPr>
          <p:cNvSpPr/>
          <p:nvPr/>
        </p:nvSpPr>
        <p:spPr bwMode="auto">
          <a:xfrm>
            <a:off x="4369586" y="4846462"/>
            <a:ext cx="4125879"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SA4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1005346" y="2512706"/>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39" name="Chevron 60">
            <a:extLst>
              <a:ext uri="{FF2B5EF4-FFF2-40B4-BE49-F238E27FC236}">
                <a16:creationId xmlns:a16="http://schemas.microsoft.com/office/drawing/2014/main" id="{EC589F55-FF3F-5C69-F527-92CE7C871E4C}"/>
              </a:ext>
            </a:extLst>
          </p:cNvPr>
          <p:cNvSpPr/>
          <p:nvPr/>
        </p:nvSpPr>
        <p:spPr bwMode="auto">
          <a:xfrm>
            <a:off x="3786139" y="5331882"/>
            <a:ext cx="5421636"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SA5 (OAM&amp;CH)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40" name="Chevron 60">
            <a:extLst>
              <a:ext uri="{FF2B5EF4-FFF2-40B4-BE49-F238E27FC236}">
                <a16:creationId xmlns:a16="http://schemas.microsoft.com/office/drawing/2014/main" id="{706783BE-60AB-7E14-282C-27CF0C2935EC}"/>
              </a:ext>
            </a:extLst>
          </p:cNvPr>
          <p:cNvSpPr/>
          <p:nvPr/>
        </p:nvSpPr>
        <p:spPr bwMode="auto">
          <a:xfrm>
            <a:off x="4406977" y="3898739"/>
            <a:ext cx="3934425" cy="3189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SA6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Tree>
    <p:extLst>
      <p:ext uri="{BB962C8B-B14F-4D97-AF65-F5344CB8AC3E}">
        <p14:creationId xmlns:p14="http://schemas.microsoft.com/office/powerpoint/2010/main" val="31244574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B006CEB2-3FE3-B15D-8275-9433F6AC8380}"/>
            </a:ext>
          </a:extLst>
        </p:cNvPr>
        <p:cNvGrpSpPr/>
        <p:nvPr/>
      </p:nvGrpSpPr>
      <p:grpSpPr>
        <a:xfrm>
          <a:off x="0" y="0"/>
          <a:ext cx="0" cy="0"/>
          <a:chOff x="0" y="0"/>
          <a:chExt cx="0" cy="0"/>
        </a:xfrm>
      </p:grpSpPr>
      <p:cxnSp>
        <p:nvCxnSpPr>
          <p:cNvPr id="120" name="Google Shape;120;p20">
            <a:extLst>
              <a:ext uri="{FF2B5EF4-FFF2-40B4-BE49-F238E27FC236}">
                <a16:creationId xmlns:a16="http://schemas.microsoft.com/office/drawing/2014/main" id="{E06F7613-0708-08D7-69AD-B11611824C56}"/>
              </a:ext>
            </a:extLst>
          </p:cNvPr>
          <p:cNvCxnSpPr>
            <a:cxnSpLocks/>
            <a:stCxn id="145" idx="1"/>
            <a:endCxn id="103" idx="3"/>
          </p:cNvCxnSpPr>
          <p:nvPr/>
        </p:nvCxnSpPr>
        <p:spPr>
          <a:xfrm>
            <a:off x="120459" y="1089352"/>
            <a:ext cx="11965565" cy="0"/>
          </a:xfrm>
          <a:prstGeom prst="straightConnector1">
            <a:avLst/>
          </a:prstGeom>
          <a:noFill/>
          <a:ln w="9525" cap="flat" cmpd="sng">
            <a:solidFill>
              <a:srgbClr val="98B954"/>
            </a:solidFill>
            <a:prstDash val="solid"/>
            <a:miter lim="800000"/>
            <a:headEnd type="none" w="med" len="med"/>
            <a:tailEnd type="none" w="med" len="med"/>
          </a:ln>
        </p:spPr>
      </p:cxnSp>
      <p:sp>
        <p:nvSpPr>
          <p:cNvPr id="121" name="Google Shape;121;p20">
            <a:extLst>
              <a:ext uri="{FF2B5EF4-FFF2-40B4-BE49-F238E27FC236}">
                <a16:creationId xmlns:a16="http://schemas.microsoft.com/office/drawing/2014/main" id="{194109D8-1D0E-96B3-3BC9-ED506B206296}"/>
              </a:ext>
            </a:extLst>
          </p:cNvPr>
          <p:cNvSpPr txBox="1"/>
          <p:nvPr/>
        </p:nvSpPr>
        <p:spPr>
          <a:xfrm>
            <a:off x="2252041" y="210916"/>
            <a:ext cx="6571752"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defRPr sz="3200" b="1">
                <a:solidFill>
                  <a:srgbClr val="FF0000"/>
                </a:solidFill>
                <a:latin typeface="+mj-lt"/>
                <a:cs typeface="ＭＳ Ｐゴシック" charset="0"/>
              </a:defRPr>
            </a:lvl1pPr>
            <a:lvl2pPr algn="ctr">
              <a:defRPr sz="3200">
                <a:solidFill>
                  <a:srgbClr val="FF0000"/>
                </a:solidFill>
                <a:latin typeface="Calibri" pitchFamily="34" charset="0"/>
                <a:cs typeface="ＭＳ Ｐゴシック" charset="0"/>
              </a:defRPr>
            </a:lvl2pPr>
            <a:lvl3pPr algn="ctr">
              <a:defRPr sz="3200">
                <a:solidFill>
                  <a:srgbClr val="FF0000"/>
                </a:solidFill>
                <a:latin typeface="Calibri" pitchFamily="34" charset="0"/>
                <a:cs typeface="ＭＳ Ｐゴシック" charset="0"/>
              </a:defRPr>
            </a:lvl3pPr>
            <a:lvl4pPr algn="ctr">
              <a:defRPr sz="3200">
                <a:solidFill>
                  <a:srgbClr val="FF0000"/>
                </a:solidFill>
                <a:latin typeface="Calibri" pitchFamily="34" charset="0"/>
                <a:cs typeface="ＭＳ Ｐゴシック" charset="0"/>
              </a:defRPr>
            </a:lvl4pPr>
            <a:lvl5pPr algn="ctr">
              <a:defRPr sz="3200">
                <a:solidFill>
                  <a:srgbClr val="FF0000"/>
                </a:solidFill>
                <a:latin typeface="Calibri" pitchFamily="34" charset="0"/>
                <a:cs typeface="ＭＳ Ｐゴシック" charset="0"/>
              </a:defRPr>
            </a:lvl5pPr>
            <a:lvl6pPr marL="457148" algn="ctr" eaLnBrk="0" fontAlgn="base" hangingPunct="0">
              <a:spcBef>
                <a:spcPct val="0"/>
              </a:spcBef>
              <a:spcAft>
                <a:spcPct val="0"/>
              </a:spcAft>
              <a:defRPr sz="3200">
                <a:solidFill>
                  <a:srgbClr val="FF0000"/>
                </a:solidFill>
                <a:latin typeface="Calibri" pitchFamily="34" charset="0"/>
              </a:defRPr>
            </a:lvl6pPr>
            <a:lvl7pPr marL="914296" algn="ctr" eaLnBrk="0" fontAlgn="base" hangingPunct="0">
              <a:spcBef>
                <a:spcPct val="0"/>
              </a:spcBef>
              <a:spcAft>
                <a:spcPct val="0"/>
              </a:spcAft>
              <a:defRPr sz="3200">
                <a:solidFill>
                  <a:srgbClr val="FF0000"/>
                </a:solidFill>
                <a:latin typeface="Calibri" pitchFamily="34" charset="0"/>
              </a:defRPr>
            </a:lvl7pPr>
            <a:lvl8pPr marL="1371444" algn="ctr" eaLnBrk="0" fontAlgn="base" hangingPunct="0">
              <a:spcBef>
                <a:spcPct val="0"/>
              </a:spcBef>
              <a:spcAft>
                <a:spcPct val="0"/>
              </a:spcAft>
              <a:defRPr sz="3200">
                <a:solidFill>
                  <a:srgbClr val="FF0000"/>
                </a:solidFill>
                <a:latin typeface="Calibri" pitchFamily="34" charset="0"/>
              </a:defRPr>
            </a:lvl8pPr>
            <a:lvl9pPr marL="1828592" algn="ctr" eaLnBrk="0" fontAlgn="base" hangingPunct="0">
              <a:spcBef>
                <a:spcPct val="0"/>
              </a:spcBef>
              <a:spcAft>
                <a:spcPct val="0"/>
              </a:spcAft>
              <a:defRPr sz="3200">
                <a:solidFill>
                  <a:srgbClr val="FF0000"/>
                </a:solidFill>
                <a:latin typeface="Calibri" pitchFamily="34" charset="0"/>
              </a:defRPr>
            </a:lvl9pPr>
          </a:lstStyle>
          <a:p>
            <a:r>
              <a:rPr lang="en-US" sz="3733" dirty="0">
                <a:sym typeface="Montserrat"/>
              </a:rPr>
              <a:t>Discussion on Rel-21 timeline</a:t>
            </a:r>
            <a:endParaRPr sz="3733" dirty="0">
              <a:sym typeface="Montserrat"/>
            </a:endParaRPr>
          </a:p>
        </p:txBody>
      </p:sp>
      <p:cxnSp>
        <p:nvCxnSpPr>
          <p:cNvPr id="126" name="Google Shape;126;p20">
            <a:extLst>
              <a:ext uri="{FF2B5EF4-FFF2-40B4-BE49-F238E27FC236}">
                <a16:creationId xmlns:a16="http://schemas.microsoft.com/office/drawing/2014/main" id="{A7F50CD7-CA2F-9516-F4AF-34C4A3F950B2}"/>
              </a:ext>
            </a:extLst>
          </p:cNvPr>
          <p:cNvCxnSpPr/>
          <p:nvPr/>
        </p:nvCxnSpPr>
        <p:spPr>
          <a:xfrm>
            <a:off x="5554091" y="1546047"/>
            <a:ext cx="0" cy="5075600"/>
          </a:xfrm>
          <a:prstGeom prst="straightConnector1">
            <a:avLst/>
          </a:prstGeom>
          <a:noFill/>
          <a:ln w="9525" cap="flat" cmpd="sng">
            <a:solidFill>
              <a:srgbClr val="9BBB59"/>
            </a:solidFill>
            <a:prstDash val="solid"/>
            <a:miter lim="800000"/>
            <a:headEnd type="none" w="med" len="med"/>
            <a:tailEnd type="none" w="med" len="med"/>
          </a:ln>
        </p:spPr>
      </p:cxnSp>
      <p:cxnSp>
        <p:nvCxnSpPr>
          <p:cNvPr id="127" name="Google Shape;127;p20">
            <a:extLst>
              <a:ext uri="{FF2B5EF4-FFF2-40B4-BE49-F238E27FC236}">
                <a16:creationId xmlns:a16="http://schemas.microsoft.com/office/drawing/2014/main" id="{57220CFF-32C4-FE44-0D30-8E11C3A02AD1}"/>
              </a:ext>
            </a:extLst>
          </p:cNvPr>
          <p:cNvCxnSpPr/>
          <p:nvPr/>
        </p:nvCxnSpPr>
        <p:spPr>
          <a:xfrm>
            <a:off x="3896741" y="1546047"/>
            <a:ext cx="0" cy="5004000"/>
          </a:xfrm>
          <a:prstGeom prst="straightConnector1">
            <a:avLst/>
          </a:prstGeom>
          <a:noFill/>
          <a:ln w="9525" cap="flat" cmpd="sng">
            <a:solidFill>
              <a:srgbClr val="9BBB59"/>
            </a:solidFill>
            <a:prstDash val="solid"/>
            <a:miter lim="800000"/>
            <a:headEnd type="none" w="med" len="med"/>
            <a:tailEnd type="none" w="med" len="med"/>
          </a:ln>
        </p:spPr>
      </p:cxnSp>
      <p:cxnSp>
        <p:nvCxnSpPr>
          <p:cNvPr id="128" name="Google Shape;128;p20">
            <a:extLst>
              <a:ext uri="{FF2B5EF4-FFF2-40B4-BE49-F238E27FC236}">
                <a16:creationId xmlns:a16="http://schemas.microsoft.com/office/drawing/2014/main" id="{93FD4171-C4E0-A11D-0822-123460637E5E}"/>
              </a:ext>
            </a:extLst>
          </p:cNvPr>
          <p:cNvCxnSpPr/>
          <p:nvPr/>
        </p:nvCxnSpPr>
        <p:spPr>
          <a:xfrm>
            <a:off x="2040424"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29" name="Google Shape;129;p20">
            <a:extLst>
              <a:ext uri="{FF2B5EF4-FFF2-40B4-BE49-F238E27FC236}">
                <a16:creationId xmlns:a16="http://schemas.microsoft.com/office/drawing/2014/main" id="{D4DAAA86-EBB2-4D8A-E06F-7FA8C30EBBD8}"/>
              </a:ext>
            </a:extLst>
          </p:cNvPr>
          <p:cNvCxnSpPr/>
          <p:nvPr/>
        </p:nvCxnSpPr>
        <p:spPr>
          <a:xfrm>
            <a:off x="2969641"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0" name="Google Shape;130;p20">
            <a:extLst>
              <a:ext uri="{FF2B5EF4-FFF2-40B4-BE49-F238E27FC236}">
                <a16:creationId xmlns:a16="http://schemas.microsoft.com/office/drawing/2014/main" id="{4B9BB5A7-1814-9575-664C-42AA663D7B86}"/>
              </a:ext>
            </a:extLst>
          </p:cNvPr>
          <p:cNvCxnSpPr/>
          <p:nvPr/>
        </p:nvCxnSpPr>
        <p:spPr>
          <a:xfrm>
            <a:off x="292057" y="173508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1" name="Google Shape;131;p20">
            <a:extLst>
              <a:ext uri="{FF2B5EF4-FFF2-40B4-BE49-F238E27FC236}">
                <a16:creationId xmlns:a16="http://schemas.microsoft.com/office/drawing/2014/main" id="{0C127A51-9F7A-571E-9061-84C3E36460F8}"/>
              </a:ext>
            </a:extLst>
          </p:cNvPr>
          <p:cNvCxnSpPr/>
          <p:nvPr/>
        </p:nvCxnSpPr>
        <p:spPr>
          <a:xfrm>
            <a:off x="11876999"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2" name="Google Shape;132;p20">
            <a:extLst>
              <a:ext uri="{FF2B5EF4-FFF2-40B4-BE49-F238E27FC236}">
                <a16:creationId xmlns:a16="http://schemas.microsoft.com/office/drawing/2014/main" id="{ED7B14DA-A87A-C3A4-3F6F-DA1FE4D4B63D}"/>
              </a:ext>
            </a:extLst>
          </p:cNvPr>
          <p:cNvCxnSpPr/>
          <p:nvPr/>
        </p:nvCxnSpPr>
        <p:spPr>
          <a:xfrm>
            <a:off x="6265291" y="1550280"/>
            <a:ext cx="0" cy="5071600"/>
          </a:xfrm>
          <a:prstGeom prst="straightConnector1">
            <a:avLst/>
          </a:prstGeom>
          <a:noFill/>
          <a:ln w="9525" cap="flat" cmpd="sng">
            <a:solidFill>
              <a:srgbClr val="9BBB59"/>
            </a:solidFill>
            <a:prstDash val="solid"/>
            <a:miter lim="800000"/>
            <a:headEnd type="none" w="med" len="med"/>
            <a:tailEnd type="none" w="med" len="med"/>
          </a:ln>
        </p:spPr>
      </p:cxnSp>
      <p:sp>
        <p:nvSpPr>
          <p:cNvPr id="133" name="Google Shape;133;p20">
            <a:extLst>
              <a:ext uri="{FF2B5EF4-FFF2-40B4-BE49-F238E27FC236}">
                <a16:creationId xmlns:a16="http://schemas.microsoft.com/office/drawing/2014/main" id="{83EF8B98-7751-BF4B-38B3-0CE0B89F0FAE}"/>
              </a:ext>
            </a:extLst>
          </p:cNvPr>
          <p:cNvSpPr txBox="1"/>
          <p:nvPr/>
        </p:nvSpPr>
        <p:spPr>
          <a:xfrm>
            <a:off x="6668492" y="1347737"/>
            <a:ext cx="899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TSG#117</a:t>
            </a:r>
            <a:endParaRPr dirty="0"/>
          </a:p>
        </p:txBody>
      </p:sp>
      <p:sp>
        <p:nvSpPr>
          <p:cNvPr id="134" name="Google Shape;134;p20">
            <a:extLst>
              <a:ext uri="{FF2B5EF4-FFF2-40B4-BE49-F238E27FC236}">
                <a16:creationId xmlns:a16="http://schemas.microsoft.com/office/drawing/2014/main" id="{843DC19F-A888-8FA3-8E24-9205F0685905}"/>
              </a:ext>
            </a:extLst>
          </p:cNvPr>
          <p:cNvSpPr txBox="1"/>
          <p:nvPr/>
        </p:nvSpPr>
        <p:spPr>
          <a:xfrm>
            <a:off x="7565959"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TSG#118</a:t>
            </a:r>
            <a:endParaRPr dirty="0"/>
          </a:p>
        </p:txBody>
      </p:sp>
      <p:sp>
        <p:nvSpPr>
          <p:cNvPr id="135" name="Google Shape;135;p20">
            <a:extLst>
              <a:ext uri="{FF2B5EF4-FFF2-40B4-BE49-F238E27FC236}">
                <a16:creationId xmlns:a16="http://schemas.microsoft.com/office/drawing/2014/main" id="{CB4B8917-454E-139D-B094-EEF90BB8D877}"/>
              </a:ext>
            </a:extLst>
          </p:cNvPr>
          <p:cNvSpPr txBox="1"/>
          <p:nvPr/>
        </p:nvSpPr>
        <p:spPr>
          <a:xfrm>
            <a:off x="11443805" y="1347737"/>
            <a:ext cx="9144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TSG#123</a:t>
            </a:r>
            <a:endParaRPr dirty="0"/>
          </a:p>
        </p:txBody>
      </p:sp>
      <p:sp>
        <p:nvSpPr>
          <p:cNvPr id="136" name="Google Shape;136;p20">
            <a:extLst>
              <a:ext uri="{FF2B5EF4-FFF2-40B4-BE49-F238E27FC236}">
                <a16:creationId xmlns:a16="http://schemas.microsoft.com/office/drawing/2014/main" id="{C4FE7F3D-81A3-E313-468B-49F2906739D3}"/>
              </a:ext>
            </a:extLst>
          </p:cNvPr>
          <p:cNvSpPr txBox="1"/>
          <p:nvPr/>
        </p:nvSpPr>
        <p:spPr>
          <a:xfrm>
            <a:off x="-86825"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TSG#109</a:t>
            </a:r>
            <a:endParaRPr dirty="0"/>
          </a:p>
        </p:txBody>
      </p:sp>
      <p:sp>
        <p:nvSpPr>
          <p:cNvPr id="137" name="Google Shape;137;p20">
            <a:extLst>
              <a:ext uri="{FF2B5EF4-FFF2-40B4-BE49-F238E27FC236}">
                <a16:creationId xmlns:a16="http://schemas.microsoft.com/office/drawing/2014/main" id="{AB88FA95-69FA-791D-D7FE-0EAE1D0E8B57}"/>
              </a:ext>
            </a:extLst>
          </p:cNvPr>
          <p:cNvSpPr txBox="1"/>
          <p:nvPr/>
        </p:nvSpPr>
        <p:spPr>
          <a:xfrm>
            <a:off x="675175" y="1347737"/>
            <a:ext cx="906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TSG#110</a:t>
            </a:r>
            <a:endParaRPr dirty="0"/>
          </a:p>
        </p:txBody>
      </p:sp>
      <p:sp>
        <p:nvSpPr>
          <p:cNvPr id="138" name="Google Shape;138;p20">
            <a:extLst>
              <a:ext uri="{FF2B5EF4-FFF2-40B4-BE49-F238E27FC236}">
                <a16:creationId xmlns:a16="http://schemas.microsoft.com/office/drawing/2014/main" id="{4859A939-B399-F9D0-FEB6-2220A6B2FB69}"/>
              </a:ext>
            </a:extLst>
          </p:cNvPr>
          <p:cNvSpPr txBox="1"/>
          <p:nvPr/>
        </p:nvSpPr>
        <p:spPr>
          <a:xfrm>
            <a:off x="1574757" y="1347737"/>
            <a:ext cx="904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TSG#111</a:t>
            </a:r>
            <a:endParaRPr dirty="0"/>
          </a:p>
        </p:txBody>
      </p:sp>
      <p:sp>
        <p:nvSpPr>
          <p:cNvPr id="139" name="Google Shape;139;p20">
            <a:extLst>
              <a:ext uri="{FF2B5EF4-FFF2-40B4-BE49-F238E27FC236}">
                <a16:creationId xmlns:a16="http://schemas.microsoft.com/office/drawing/2014/main" id="{8E998FCB-28A3-775E-9C31-A792B4953466}"/>
              </a:ext>
            </a:extLst>
          </p:cNvPr>
          <p:cNvSpPr txBox="1"/>
          <p:nvPr/>
        </p:nvSpPr>
        <p:spPr>
          <a:xfrm>
            <a:off x="2451057" y="1347737"/>
            <a:ext cx="910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TSG#112</a:t>
            </a:r>
            <a:endParaRPr dirty="0"/>
          </a:p>
        </p:txBody>
      </p:sp>
      <p:sp>
        <p:nvSpPr>
          <p:cNvPr id="140" name="Google Shape;140;p20">
            <a:extLst>
              <a:ext uri="{FF2B5EF4-FFF2-40B4-BE49-F238E27FC236}">
                <a16:creationId xmlns:a16="http://schemas.microsoft.com/office/drawing/2014/main" id="{C996B709-86F6-E771-B5FD-7A98BFF5D8DD}"/>
              </a:ext>
            </a:extLst>
          </p:cNvPr>
          <p:cNvSpPr txBox="1"/>
          <p:nvPr/>
        </p:nvSpPr>
        <p:spPr>
          <a:xfrm>
            <a:off x="3424724" y="1347737"/>
            <a:ext cx="906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TSG#113</a:t>
            </a:r>
            <a:endParaRPr dirty="0"/>
          </a:p>
        </p:txBody>
      </p:sp>
      <p:sp>
        <p:nvSpPr>
          <p:cNvPr id="141" name="Google Shape;141;p20">
            <a:extLst>
              <a:ext uri="{FF2B5EF4-FFF2-40B4-BE49-F238E27FC236}">
                <a16:creationId xmlns:a16="http://schemas.microsoft.com/office/drawing/2014/main" id="{8426A876-A4A7-34F6-847C-B2D56882718F}"/>
              </a:ext>
            </a:extLst>
          </p:cNvPr>
          <p:cNvSpPr txBox="1"/>
          <p:nvPr/>
        </p:nvSpPr>
        <p:spPr>
          <a:xfrm>
            <a:off x="4281975" y="1347737"/>
            <a:ext cx="868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TSG#114</a:t>
            </a:r>
            <a:endParaRPr dirty="0"/>
          </a:p>
        </p:txBody>
      </p:sp>
      <p:sp>
        <p:nvSpPr>
          <p:cNvPr id="142" name="Google Shape;142;p20">
            <a:extLst>
              <a:ext uri="{FF2B5EF4-FFF2-40B4-BE49-F238E27FC236}">
                <a16:creationId xmlns:a16="http://schemas.microsoft.com/office/drawing/2014/main" id="{4D48AC02-AA18-826C-7A7B-6A84DFB4997F}"/>
              </a:ext>
            </a:extLst>
          </p:cNvPr>
          <p:cNvSpPr txBox="1"/>
          <p:nvPr/>
        </p:nvSpPr>
        <p:spPr>
          <a:xfrm>
            <a:off x="5037624" y="1347737"/>
            <a:ext cx="821200" cy="287268"/>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067" dirty="0">
                <a:solidFill>
                  <a:schemeClr val="dk1"/>
                </a:solidFill>
                <a:latin typeface="Montserrat"/>
                <a:ea typeface="Montserrat"/>
                <a:cs typeface="Montserrat"/>
                <a:sym typeface="Montserrat"/>
              </a:rPr>
              <a:t>TSG#115</a:t>
            </a:r>
            <a:endParaRPr sz="1200" dirty="0"/>
          </a:p>
        </p:txBody>
      </p:sp>
      <p:sp>
        <p:nvSpPr>
          <p:cNvPr id="143" name="Google Shape;143;p20">
            <a:extLst>
              <a:ext uri="{FF2B5EF4-FFF2-40B4-BE49-F238E27FC236}">
                <a16:creationId xmlns:a16="http://schemas.microsoft.com/office/drawing/2014/main" id="{F275D58C-49AF-8E21-AAD3-98C6D88EAB42}"/>
              </a:ext>
            </a:extLst>
          </p:cNvPr>
          <p:cNvSpPr txBox="1"/>
          <p:nvPr/>
        </p:nvSpPr>
        <p:spPr>
          <a:xfrm>
            <a:off x="5812324" y="1347737"/>
            <a:ext cx="8532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TSG#116</a:t>
            </a:r>
            <a:endParaRPr dirty="0"/>
          </a:p>
        </p:txBody>
      </p:sp>
      <p:sp>
        <p:nvSpPr>
          <p:cNvPr id="145" name="Google Shape;145;p20">
            <a:extLst>
              <a:ext uri="{FF2B5EF4-FFF2-40B4-BE49-F238E27FC236}">
                <a16:creationId xmlns:a16="http://schemas.microsoft.com/office/drawing/2014/main" id="{6A998FFE-92EC-4BA2-42E3-424A28F4B96A}"/>
              </a:ext>
            </a:extLst>
          </p:cNvPr>
          <p:cNvSpPr txBox="1"/>
          <p:nvPr/>
        </p:nvSpPr>
        <p:spPr>
          <a:xfrm>
            <a:off x="120459" y="925263"/>
            <a:ext cx="6648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2025</a:t>
            </a:r>
            <a:endParaRPr dirty="0"/>
          </a:p>
        </p:txBody>
      </p:sp>
      <p:sp>
        <p:nvSpPr>
          <p:cNvPr id="146" name="Google Shape;146;p20">
            <a:extLst>
              <a:ext uri="{FF2B5EF4-FFF2-40B4-BE49-F238E27FC236}">
                <a16:creationId xmlns:a16="http://schemas.microsoft.com/office/drawing/2014/main" id="{3993345A-E5F9-07F0-BB1C-EC099769DCE2}"/>
              </a:ext>
            </a:extLst>
          </p:cNvPr>
          <p:cNvSpPr txBox="1"/>
          <p:nvPr/>
        </p:nvSpPr>
        <p:spPr>
          <a:xfrm>
            <a:off x="2616157" y="951920"/>
            <a:ext cx="702567" cy="400055"/>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a:t>
            </a:r>
            <a:r>
              <a:rPr lang="en-US" dirty="0">
                <a:solidFill>
                  <a:srgbClr val="FFFFFF"/>
                </a:solidFill>
                <a:latin typeface="Montserrat"/>
                <a:ea typeface="Montserrat"/>
                <a:cs typeface="Montserrat"/>
                <a:sym typeface="Montserrat"/>
              </a:rPr>
              <a:t>6</a:t>
            </a:r>
            <a:endParaRPr dirty="0"/>
          </a:p>
        </p:txBody>
      </p:sp>
      <p:sp>
        <p:nvSpPr>
          <p:cNvPr id="148" name="Google Shape;148;p20">
            <a:extLst>
              <a:ext uri="{FF2B5EF4-FFF2-40B4-BE49-F238E27FC236}">
                <a16:creationId xmlns:a16="http://schemas.microsoft.com/office/drawing/2014/main" id="{7AD9BCDA-56BD-65B8-8E19-C1C92E739117}"/>
              </a:ext>
            </a:extLst>
          </p:cNvPr>
          <p:cNvSpPr txBox="1"/>
          <p:nvPr/>
        </p:nvSpPr>
        <p:spPr>
          <a:xfrm>
            <a:off x="782121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Dec</a:t>
            </a:r>
            <a:endParaRPr dirty="0"/>
          </a:p>
        </p:txBody>
      </p:sp>
      <p:sp>
        <p:nvSpPr>
          <p:cNvPr id="149" name="Google Shape;149;p20">
            <a:extLst>
              <a:ext uri="{FF2B5EF4-FFF2-40B4-BE49-F238E27FC236}">
                <a16:creationId xmlns:a16="http://schemas.microsoft.com/office/drawing/2014/main" id="{F832F0F7-2F90-D84A-BD5D-A582CDC3F8A9}"/>
              </a:ext>
            </a:extLst>
          </p:cNvPr>
          <p:cNvSpPr txBox="1"/>
          <p:nvPr/>
        </p:nvSpPr>
        <p:spPr>
          <a:xfrm>
            <a:off x="5278060"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150" name="Google Shape;150;p20">
            <a:extLst>
              <a:ext uri="{FF2B5EF4-FFF2-40B4-BE49-F238E27FC236}">
                <a16:creationId xmlns:a16="http://schemas.microsoft.com/office/drawing/2014/main" id="{E5B6D424-A891-1C7F-A160-6531BB96D88B}"/>
              </a:ext>
            </a:extLst>
          </p:cNvPr>
          <p:cNvSpPr txBox="1"/>
          <p:nvPr/>
        </p:nvSpPr>
        <p:spPr>
          <a:xfrm>
            <a:off x="172841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152" name="Google Shape;152;p20">
            <a:extLst>
              <a:ext uri="{FF2B5EF4-FFF2-40B4-BE49-F238E27FC236}">
                <a16:creationId xmlns:a16="http://schemas.microsoft.com/office/drawing/2014/main" id="{8F2E98C1-8540-D6FF-C016-D77CAED7982E}"/>
              </a:ext>
            </a:extLst>
          </p:cNvPr>
          <p:cNvSpPr txBox="1"/>
          <p:nvPr/>
        </p:nvSpPr>
        <p:spPr>
          <a:xfrm>
            <a:off x="2708427"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153" name="Google Shape;153;p20">
            <a:extLst>
              <a:ext uri="{FF2B5EF4-FFF2-40B4-BE49-F238E27FC236}">
                <a16:creationId xmlns:a16="http://schemas.microsoft.com/office/drawing/2014/main" id="{4EDA67FC-7895-14C6-134F-9795747EC4DC}"/>
              </a:ext>
            </a:extLst>
          </p:cNvPr>
          <p:cNvSpPr txBox="1"/>
          <p:nvPr/>
        </p:nvSpPr>
        <p:spPr>
          <a:xfrm>
            <a:off x="6044293"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154" name="Google Shape;154;p20">
            <a:extLst>
              <a:ext uri="{FF2B5EF4-FFF2-40B4-BE49-F238E27FC236}">
                <a16:creationId xmlns:a16="http://schemas.microsoft.com/office/drawing/2014/main" id="{5DDB14EA-0C22-9E3F-1FAE-1B8AB834FD83}"/>
              </a:ext>
            </a:extLst>
          </p:cNvPr>
          <p:cNvSpPr txBox="1"/>
          <p:nvPr/>
        </p:nvSpPr>
        <p:spPr>
          <a:xfrm>
            <a:off x="123977" y="1592843"/>
            <a:ext cx="497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sp>
        <p:nvSpPr>
          <p:cNvPr id="155" name="Google Shape;155;p20">
            <a:extLst>
              <a:ext uri="{FF2B5EF4-FFF2-40B4-BE49-F238E27FC236}">
                <a16:creationId xmlns:a16="http://schemas.microsoft.com/office/drawing/2014/main" id="{8464CB6E-B176-53D3-1944-DE7AA1B9F4A8}"/>
              </a:ext>
            </a:extLst>
          </p:cNvPr>
          <p:cNvSpPr txBox="1"/>
          <p:nvPr/>
        </p:nvSpPr>
        <p:spPr>
          <a:xfrm>
            <a:off x="3656693" y="1592843"/>
            <a:ext cx="497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Sep.</a:t>
            </a:r>
            <a:endParaRPr/>
          </a:p>
        </p:txBody>
      </p:sp>
      <p:sp>
        <p:nvSpPr>
          <p:cNvPr id="157" name="Google Shape;157;p20">
            <a:extLst>
              <a:ext uri="{FF2B5EF4-FFF2-40B4-BE49-F238E27FC236}">
                <a16:creationId xmlns:a16="http://schemas.microsoft.com/office/drawing/2014/main" id="{409B8B42-8521-EAEC-97D2-418EE164B1DB}"/>
              </a:ext>
            </a:extLst>
          </p:cNvPr>
          <p:cNvSpPr txBox="1"/>
          <p:nvPr/>
        </p:nvSpPr>
        <p:spPr>
          <a:xfrm>
            <a:off x="6891995"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sp>
        <p:nvSpPr>
          <p:cNvPr id="158" name="Google Shape;158;p20">
            <a:extLst>
              <a:ext uri="{FF2B5EF4-FFF2-40B4-BE49-F238E27FC236}">
                <a16:creationId xmlns:a16="http://schemas.microsoft.com/office/drawing/2014/main" id="{49D878CA-8F40-396C-8B02-582D2CE8209C}"/>
              </a:ext>
            </a:extLst>
          </p:cNvPr>
          <p:cNvSpPr txBox="1"/>
          <p:nvPr/>
        </p:nvSpPr>
        <p:spPr>
          <a:xfrm>
            <a:off x="913493"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Dec.</a:t>
            </a:r>
            <a:endParaRPr/>
          </a:p>
        </p:txBody>
      </p:sp>
      <p:sp>
        <p:nvSpPr>
          <p:cNvPr id="159" name="Google Shape;159;p20">
            <a:extLst>
              <a:ext uri="{FF2B5EF4-FFF2-40B4-BE49-F238E27FC236}">
                <a16:creationId xmlns:a16="http://schemas.microsoft.com/office/drawing/2014/main" id="{85D78CBE-FCC3-2019-1039-BE62F8B8DC72}"/>
              </a:ext>
            </a:extLst>
          </p:cNvPr>
          <p:cNvSpPr txBox="1"/>
          <p:nvPr/>
        </p:nvSpPr>
        <p:spPr>
          <a:xfrm>
            <a:off x="4511827"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Dec.</a:t>
            </a:r>
            <a:endParaRPr/>
          </a:p>
        </p:txBody>
      </p:sp>
      <p:sp>
        <p:nvSpPr>
          <p:cNvPr id="160" name="Google Shape;160;p20">
            <a:extLst>
              <a:ext uri="{FF2B5EF4-FFF2-40B4-BE49-F238E27FC236}">
                <a16:creationId xmlns:a16="http://schemas.microsoft.com/office/drawing/2014/main" id="{70C5D8C0-6B3A-D1E6-5ACB-B087BF58561A}"/>
              </a:ext>
            </a:extLst>
          </p:cNvPr>
          <p:cNvSpPr txBox="1"/>
          <p:nvPr/>
        </p:nvSpPr>
        <p:spPr>
          <a:xfrm>
            <a:off x="5941441" y="926521"/>
            <a:ext cx="6560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2027</a:t>
            </a:r>
            <a:endParaRPr dirty="0"/>
          </a:p>
        </p:txBody>
      </p:sp>
      <p:cxnSp>
        <p:nvCxnSpPr>
          <p:cNvPr id="183" name="Google Shape;183;p20">
            <a:extLst>
              <a:ext uri="{FF2B5EF4-FFF2-40B4-BE49-F238E27FC236}">
                <a16:creationId xmlns:a16="http://schemas.microsoft.com/office/drawing/2014/main" id="{6157AD62-C09C-E687-B01C-737B7B3E291F}"/>
              </a:ext>
            </a:extLst>
          </p:cNvPr>
          <p:cNvCxnSpPr>
            <a:cxnSpLocks/>
            <a:stCxn id="158" idx="2"/>
          </p:cNvCxnSpPr>
          <p:nvPr/>
        </p:nvCxnSpPr>
        <p:spPr>
          <a:xfrm>
            <a:off x="1169693" y="1859465"/>
            <a:ext cx="2034" cy="4529074"/>
          </a:xfrm>
          <a:prstGeom prst="straightConnector1">
            <a:avLst/>
          </a:prstGeom>
          <a:noFill/>
          <a:ln w="76200" cap="flat" cmpd="sng">
            <a:solidFill>
              <a:srgbClr val="9BBB59"/>
            </a:solidFill>
            <a:prstDash val="solid"/>
            <a:miter lim="800000"/>
            <a:headEnd type="none" w="med" len="med"/>
            <a:tailEnd type="none" w="med" len="med"/>
          </a:ln>
        </p:spPr>
      </p:cxnSp>
      <p:cxnSp>
        <p:nvCxnSpPr>
          <p:cNvPr id="195" name="Google Shape;195;p20">
            <a:extLst>
              <a:ext uri="{FF2B5EF4-FFF2-40B4-BE49-F238E27FC236}">
                <a16:creationId xmlns:a16="http://schemas.microsoft.com/office/drawing/2014/main" id="{F74FCE70-BCAC-7E6B-17C9-166616444D89}"/>
              </a:ext>
            </a:extLst>
          </p:cNvPr>
          <p:cNvCxnSpPr>
            <a:cxnSpLocks/>
            <a:stCxn id="159" idx="2"/>
          </p:cNvCxnSpPr>
          <p:nvPr/>
        </p:nvCxnSpPr>
        <p:spPr>
          <a:xfrm flipH="1">
            <a:off x="4698094" y="1859465"/>
            <a:ext cx="69933" cy="4370324"/>
          </a:xfrm>
          <a:prstGeom prst="straightConnector1">
            <a:avLst/>
          </a:prstGeom>
          <a:noFill/>
          <a:ln w="76200" cap="flat" cmpd="sng">
            <a:solidFill>
              <a:srgbClr val="9BBB59"/>
            </a:solidFill>
            <a:prstDash val="solid"/>
            <a:miter lim="800000"/>
            <a:headEnd type="none" w="med" len="med"/>
            <a:tailEnd type="none" w="med" len="med"/>
          </a:ln>
        </p:spPr>
      </p:cxnSp>
      <p:cxnSp>
        <p:nvCxnSpPr>
          <p:cNvPr id="3" name="Straight Connector 97">
            <a:extLst>
              <a:ext uri="{FF2B5EF4-FFF2-40B4-BE49-F238E27FC236}">
                <a16:creationId xmlns:a16="http://schemas.microsoft.com/office/drawing/2014/main" id="{8F3201FD-706D-763B-86E1-1E56BEC3566C}"/>
              </a:ext>
            </a:extLst>
          </p:cNvPr>
          <p:cNvCxnSpPr>
            <a:cxnSpLocks noChangeShapeType="1"/>
          </p:cNvCxnSpPr>
          <p:nvPr/>
        </p:nvCxnSpPr>
        <p:spPr bwMode="auto">
          <a:xfrm>
            <a:off x="38100" y="3777539"/>
            <a:ext cx="12115800" cy="10584"/>
          </a:xfrm>
          <a:prstGeom prst="line">
            <a:avLst/>
          </a:prstGeom>
          <a:noFill/>
          <a:ln w="38100" algn="ctr">
            <a:solidFill>
              <a:schemeClr val="accent3"/>
            </a:solidFill>
            <a:round/>
            <a:headEnd/>
            <a:tailEnd/>
          </a:ln>
        </p:spPr>
      </p:cxnSp>
      <p:sp>
        <p:nvSpPr>
          <p:cNvPr id="7" name="TextBox 112">
            <a:extLst>
              <a:ext uri="{FF2B5EF4-FFF2-40B4-BE49-F238E27FC236}">
                <a16:creationId xmlns:a16="http://schemas.microsoft.com/office/drawing/2014/main" id="{5AF8C163-BF70-C275-5E85-8376637DEBF6}"/>
              </a:ext>
            </a:extLst>
          </p:cNvPr>
          <p:cNvSpPr txBox="1">
            <a:spLocks noChangeArrowheads="1"/>
          </p:cNvSpPr>
          <p:nvPr/>
        </p:nvSpPr>
        <p:spPr bwMode="auto">
          <a:xfrm>
            <a:off x="862099" y="5022377"/>
            <a:ext cx="26580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a:t>
            </a:r>
          </a:p>
          <a:p>
            <a:pPr algn="ctr">
              <a:spcBef>
                <a:spcPct val="0"/>
              </a:spcBef>
              <a:buFontTx/>
              <a:buNone/>
            </a:pPr>
            <a:r>
              <a:rPr lang="en-GB" altLang="en-US" sz="2400" b="1" dirty="0">
                <a:latin typeface="Montserrat" panose="00000500000000000000" pitchFamily="2" charset="0"/>
              </a:rPr>
              <a:t>(incl. 6G Norm.)</a:t>
            </a:r>
            <a:endParaRPr lang="en-GB" altLang="en-US" sz="2133" b="1" dirty="0">
              <a:latin typeface="Montserrat" panose="00000500000000000000" pitchFamily="2" charset="0"/>
            </a:endParaRPr>
          </a:p>
        </p:txBody>
      </p:sp>
      <p:sp>
        <p:nvSpPr>
          <p:cNvPr id="167" name="Google Shape;167;p20">
            <a:extLst>
              <a:ext uri="{FF2B5EF4-FFF2-40B4-BE49-F238E27FC236}">
                <a16:creationId xmlns:a16="http://schemas.microsoft.com/office/drawing/2014/main" id="{4904AB9B-300C-C4C7-5BCD-73741AF81E93}"/>
              </a:ext>
            </a:extLst>
          </p:cNvPr>
          <p:cNvSpPr txBox="1"/>
          <p:nvPr/>
        </p:nvSpPr>
        <p:spPr>
          <a:xfrm>
            <a:off x="571827" y="5941822"/>
            <a:ext cx="1160000" cy="492388"/>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rgbClr val="000000"/>
              </a:buClr>
              <a:buSzPts val="1800"/>
            </a:pPr>
            <a:r>
              <a:rPr lang="en-US" sz="2400" b="1" dirty="0">
                <a:solidFill>
                  <a:schemeClr val="accent2"/>
                </a:solidFill>
                <a:latin typeface="Arial"/>
                <a:ea typeface="Arial"/>
                <a:cs typeface="Arial"/>
                <a:sym typeface="Arial"/>
              </a:rPr>
              <a:t>Now</a:t>
            </a:r>
            <a:endParaRPr dirty="0">
              <a:solidFill>
                <a:schemeClr val="accent2"/>
              </a:solidFill>
            </a:endParaRPr>
          </a:p>
        </p:txBody>
      </p:sp>
      <p:cxnSp>
        <p:nvCxnSpPr>
          <p:cNvPr id="123" name="Google Shape;123;p20">
            <a:extLst>
              <a:ext uri="{FF2B5EF4-FFF2-40B4-BE49-F238E27FC236}">
                <a16:creationId xmlns:a16="http://schemas.microsoft.com/office/drawing/2014/main" id="{5B33BB7D-2D7D-FCC4-8D92-5828F756519A}"/>
              </a:ext>
            </a:extLst>
          </p:cNvPr>
          <p:cNvCxnSpPr/>
          <p:nvPr/>
        </p:nvCxnSpPr>
        <p:spPr>
          <a:xfrm>
            <a:off x="7184121" y="1632368"/>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68" name="Google Shape;168;p20">
            <a:extLst>
              <a:ext uri="{FF2B5EF4-FFF2-40B4-BE49-F238E27FC236}">
                <a16:creationId xmlns:a16="http://schemas.microsoft.com/office/drawing/2014/main" id="{CFED4A81-82EE-23DB-CDF8-F164122389A1}"/>
              </a:ext>
            </a:extLst>
          </p:cNvPr>
          <p:cNvCxnSpPr>
            <a:cxnSpLocks/>
          </p:cNvCxnSpPr>
          <p:nvPr/>
        </p:nvCxnSpPr>
        <p:spPr>
          <a:xfrm>
            <a:off x="1170796" y="1859465"/>
            <a:ext cx="0" cy="431653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26" name="Chevron 60">
            <a:extLst>
              <a:ext uri="{FF2B5EF4-FFF2-40B4-BE49-F238E27FC236}">
                <a16:creationId xmlns:a16="http://schemas.microsoft.com/office/drawing/2014/main" id="{243A5A00-7C02-DC23-0A45-C1B2C859F06B}"/>
              </a:ext>
            </a:extLst>
          </p:cNvPr>
          <p:cNvSpPr/>
          <p:nvPr/>
        </p:nvSpPr>
        <p:spPr bwMode="auto">
          <a:xfrm>
            <a:off x="2112588" y="4132100"/>
            <a:ext cx="3183272" cy="2872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Rel-21 Stage 1</a:t>
            </a:r>
          </a:p>
        </p:txBody>
      </p:sp>
      <p:sp>
        <p:nvSpPr>
          <p:cNvPr id="27" name="Thought Bubble: Cloud 26">
            <a:extLst>
              <a:ext uri="{FF2B5EF4-FFF2-40B4-BE49-F238E27FC236}">
                <a16:creationId xmlns:a16="http://schemas.microsoft.com/office/drawing/2014/main" id="{05FCE7CE-187B-95BB-25B3-1300165483D7}"/>
              </a:ext>
            </a:extLst>
          </p:cNvPr>
          <p:cNvSpPr/>
          <p:nvPr/>
        </p:nvSpPr>
        <p:spPr bwMode="auto">
          <a:xfrm>
            <a:off x="4408705" y="4095661"/>
            <a:ext cx="1626784" cy="41188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8" name="TextBox 27">
            <a:extLst>
              <a:ext uri="{FF2B5EF4-FFF2-40B4-BE49-F238E27FC236}">
                <a16:creationId xmlns:a16="http://schemas.microsoft.com/office/drawing/2014/main" id="{AF5E4AFE-2F99-02AE-32AE-C053E2E80BB5}"/>
              </a:ext>
            </a:extLst>
          </p:cNvPr>
          <p:cNvSpPr txBox="1"/>
          <p:nvPr/>
        </p:nvSpPr>
        <p:spPr>
          <a:xfrm>
            <a:off x="4530854" y="4149230"/>
            <a:ext cx="1368633"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151" name="Google Shape;151;p20">
            <a:extLst>
              <a:ext uri="{FF2B5EF4-FFF2-40B4-BE49-F238E27FC236}">
                <a16:creationId xmlns:a16="http://schemas.microsoft.com/office/drawing/2014/main" id="{F82C9B22-2DD2-6F6F-FFDA-C175D57B22E3}"/>
              </a:ext>
            </a:extLst>
          </p:cNvPr>
          <p:cNvSpPr txBox="1"/>
          <p:nvPr/>
        </p:nvSpPr>
        <p:spPr>
          <a:xfrm>
            <a:off x="11594157" y="1546047"/>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Mar</a:t>
            </a:r>
            <a:endParaRPr dirty="0"/>
          </a:p>
        </p:txBody>
      </p:sp>
      <p:sp>
        <p:nvSpPr>
          <p:cNvPr id="162" name="Google Shape;162;p20">
            <a:extLst>
              <a:ext uri="{FF2B5EF4-FFF2-40B4-BE49-F238E27FC236}">
                <a16:creationId xmlns:a16="http://schemas.microsoft.com/office/drawing/2014/main" id="{6CCF83ED-CEAE-B38A-6CCF-769E7CC3CAFB}"/>
              </a:ext>
            </a:extLst>
          </p:cNvPr>
          <p:cNvSpPr/>
          <p:nvPr/>
        </p:nvSpPr>
        <p:spPr>
          <a:xfrm>
            <a:off x="-86825" y="2985454"/>
            <a:ext cx="6352108" cy="234069"/>
          </a:xfrm>
          <a:prstGeom prst="chevron">
            <a:avLst>
              <a:gd name="adj" fmla="val 21041"/>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60933" rIns="0" bIns="60933" anchor="t" anchorCtr="0">
            <a:noAutofit/>
          </a:bodyPr>
          <a:lstStyle/>
          <a:p>
            <a:pPr algn="ctr">
              <a:lnSpc>
                <a:spcPct val="50000"/>
              </a:lnSpc>
              <a:spcBef>
                <a:spcPts val="0"/>
              </a:spcBef>
              <a:spcAft>
                <a:spcPts val="0"/>
              </a:spcAft>
              <a:buClr>
                <a:schemeClr val="dk1"/>
              </a:buClr>
              <a:buSzPts val="900"/>
            </a:pPr>
            <a:r>
              <a:rPr lang="en-US" sz="1200" i="1" dirty="0">
                <a:solidFill>
                  <a:schemeClr val="dk1"/>
                </a:solidFill>
                <a:latin typeface="Montserrat"/>
                <a:ea typeface="Montserrat"/>
                <a:cs typeface="Montserrat"/>
                <a:sym typeface="Montserrat"/>
              </a:rPr>
              <a:t>FS_6G RAN WG</a:t>
            </a:r>
            <a:endParaRPr sz="1867" dirty="0"/>
          </a:p>
        </p:txBody>
      </p:sp>
      <p:sp>
        <p:nvSpPr>
          <p:cNvPr id="205" name="Google Shape;205;p20">
            <a:extLst>
              <a:ext uri="{FF2B5EF4-FFF2-40B4-BE49-F238E27FC236}">
                <a16:creationId xmlns:a16="http://schemas.microsoft.com/office/drawing/2014/main" id="{CDD97EF5-C351-4DAA-C58B-3AD19E3F69D4}"/>
              </a:ext>
            </a:extLst>
          </p:cNvPr>
          <p:cNvSpPr/>
          <p:nvPr/>
        </p:nvSpPr>
        <p:spPr>
          <a:xfrm>
            <a:off x="16875" y="2219291"/>
            <a:ext cx="2908319" cy="262748"/>
          </a:xfrm>
          <a:prstGeom prst="chevron">
            <a:avLst>
              <a:gd name="adj" fmla="val 19723"/>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60933" rIns="0" bIns="60933" anchor="t" anchorCtr="0">
            <a:noAutofit/>
          </a:bodyPr>
          <a:lstStyle/>
          <a:p>
            <a:pPr algn="ctr">
              <a:lnSpc>
                <a:spcPct val="50000"/>
              </a:lnSpc>
              <a:spcBef>
                <a:spcPts val="0"/>
              </a:spcBef>
              <a:spcAft>
                <a:spcPts val="0"/>
              </a:spcAft>
              <a:buClr>
                <a:schemeClr val="dk1"/>
              </a:buClr>
              <a:buSzPts val="800"/>
            </a:pPr>
            <a:r>
              <a:rPr lang="en-US" sz="1200" i="1" dirty="0">
                <a:solidFill>
                  <a:schemeClr val="dk1"/>
                </a:solidFill>
                <a:latin typeface="Montserrat"/>
                <a:ea typeface="Montserrat"/>
                <a:cs typeface="Montserrat"/>
                <a:sym typeface="Montserrat"/>
              </a:rPr>
              <a:t>FS_6G RAN Plenary</a:t>
            </a:r>
          </a:p>
        </p:txBody>
      </p:sp>
      <p:sp>
        <p:nvSpPr>
          <p:cNvPr id="13" name="Chevron 60">
            <a:extLst>
              <a:ext uri="{FF2B5EF4-FFF2-40B4-BE49-F238E27FC236}">
                <a16:creationId xmlns:a16="http://schemas.microsoft.com/office/drawing/2014/main" id="{89301521-442E-0E8D-01B0-086F7CEE6CBA}"/>
              </a:ext>
            </a:extLst>
          </p:cNvPr>
          <p:cNvSpPr/>
          <p:nvPr/>
        </p:nvSpPr>
        <p:spPr bwMode="auto">
          <a:xfrm>
            <a:off x="54991" y="1881763"/>
            <a:ext cx="1968636" cy="2078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067"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30D44878-69FC-E7CA-165D-0C36D260EE5C}"/>
              </a:ext>
            </a:extLst>
          </p:cNvPr>
          <p:cNvSpPr/>
          <p:nvPr/>
        </p:nvSpPr>
        <p:spPr bwMode="auto">
          <a:xfrm>
            <a:off x="-120248" y="2564904"/>
            <a:ext cx="4910304" cy="21775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200" i="1"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8FF6E669-7FCE-06DB-ED18-63134312D632}"/>
              </a:ext>
            </a:extLst>
          </p:cNvPr>
          <p:cNvSpPr/>
          <p:nvPr/>
        </p:nvSpPr>
        <p:spPr bwMode="auto">
          <a:xfrm>
            <a:off x="4724368" y="2545308"/>
            <a:ext cx="691435" cy="28588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fr-FR" sz="800" i="1"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45DF3A97-F291-8D7E-967B-745104D5A73B}"/>
              </a:ext>
            </a:extLst>
          </p:cNvPr>
          <p:cNvSpPr/>
          <p:nvPr/>
        </p:nvSpPr>
        <p:spPr bwMode="auto">
          <a:xfrm>
            <a:off x="298151" y="3387074"/>
            <a:ext cx="5857075" cy="21975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200" i="1" dirty="0">
                <a:latin typeface="Montserrat" panose="00000500000000000000" pitchFamily="50" charset="0"/>
                <a:ea typeface="ＭＳ Ｐゴシック" charset="-128"/>
                <a:cs typeface="Arial" pitchFamily="34" charset="0"/>
              </a:rPr>
              <a:t>FS_6G Stage 3</a:t>
            </a:r>
            <a:endParaRPr lang="fr-FR" i="1" dirty="0">
              <a:latin typeface="Montserrat" panose="00000500000000000000" pitchFamily="50" charset="0"/>
              <a:ea typeface="ＭＳ Ｐゴシック" charset="-128"/>
              <a:cs typeface="Arial" pitchFamily="34" charset="0"/>
            </a:endParaRPr>
          </a:p>
        </p:txBody>
      </p:sp>
      <p:sp>
        <p:nvSpPr>
          <p:cNvPr id="21" name="Thought Bubble: Cloud 20">
            <a:extLst>
              <a:ext uri="{FF2B5EF4-FFF2-40B4-BE49-F238E27FC236}">
                <a16:creationId xmlns:a16="http://schemas.microsoft.com/office/drawing/2014/main" id="{BF71228E-64CC-7082-6EC5-CAFF0B894D1C}"/>
              </a:ext>
            </a:extLst>
          </p:cNvPr>
          <p:cNvSpPr/>
          <p:nvPr/>
        </p:nvSpPr>
        <p:spPr bwMode="auto">
          <a:xfrm>
            <a:off x="5505523" y="3370498"/>
            <a:ext cx="1242203" cy="234069"/>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lnSpc>
                <a:spcPct val="50000"/>
              </a:lnSpc>
              <a:spcBef>
                <a:spcPts val="0"/>
              </a:spcBef>
              <a:spcAft>
                <a:spcPts val="0"/>
              </a:spcAft>
              <a:defRPr/>
            </a:pPr>
            <a:endParaRPr lang="fr-FR" sz="933" dirty="0">
              <a:latin typeface="Montserrat" panose="00000500000000000000" pitchFamily="50" charset="0"/>
              <a:ea typeface="ＭＳ Ｐゴシック" charset="-128"/>
              <a:cs typeface="Arial" pitchFamily="34" charset="0"/>
            </a:endParaRPr>
          </a:p>
        </p:txBody>
      </p:sp>
      <p:sp>
        <p:nvSpPr>
          <p:cNvPr id="4" name="TextBox 112">
            <a:extLst>
              <a:ext uri="{FF2B5EF4-FFF2-40B4-BE49-F238E27FC236}">
                <a16:creationId xmlns:a16="http://schemas.microsoft.com/office/drawing/2014/main" id="{AB671449-7D3E-D48B-FDD2-E4FD06027072}"/>
              </a:ext>
            </a:extLst>
          </p:cNvPr>
          <p:cNvSpPr txBox="1">
            <a:spLocks noChangeArrowheads="1"/>
          </p:cNvSpPr>
          <p:nvPr/>
        </p:nvSpPr>
        <p:spPr bwMode="auto">
          <a:xfrm>
            <a:off x="8722817" y="2042659"/>
            <a:ext cx="19399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chemeClr val="bg1">
                    <a:lumMod val="50000"/>
                  </a:schemeClr>
                </a:solidFill>
                <a:latin typeface="Montserrat" panose="00000500000000000000" pitchFamily="2" charset="0"/>
              </a:rPr>
              <a:t>Reminder: </a:t>
            </a:r>
          </a:p>
          <a:p>
            <a:pPr algn="ctr">
              <a:spcBef>
                <a:spcPct val="0"/>
              </a:spcBef>
              <a:buFontTx/>
              <a:buNone/>
            </a:pPr>
            <a:r>
              <a:rPr lang="en-GB" altLang="en-US" sz="2400" b="1" dirty="0">
                <a:solidFill>
                  <a:schemeClr val="bg1">
                    <a:lumMod val="50000"/>
                  </a:schemeClr>
                </a:solidFill>
                <a:latin typeface="Montserrat" panose="00000500000000000000" pitchFamily="2" charset="0"/>
              </a:rPr>
              <a:t>Release 20</a:t>
            </a:r>
          </a:p>
          <a:p>
            <a:pPr algn="ctr">
              <a:spcBef>
                <a:spcPct val="0"/>
              </a:spcBef>
              <a:buFontTx/>
              <a:buNone/>
            </a:pPr>
            <a:r>
              <a:rPr lang="en-GB" altLang="en-US" sz="2400" b="1" dirty="0">
                <a:solidFill>
                  <a:schemeClr val="bg1">
                    <a:lumMod val="50000"/>
                  </a:schemeClr>
                </a:solidFill>
                <a:latin typeface="Montserrat" panose="00000500000000000000" pitchFamily="2" charset="0"/>
              </a:rPr>
              <a:t>FS_6G</a:t>
            </a:r>
            <a:endParaRPr lang="en-GB" altLang="en-US" sz="2133" b="1" dirty="0">
              <a:solidFill>
                <a:schemeClr val="bg1">
                  <a:lumMod val="50000"/>
                </a:schemeClr>
              </a:solidFill>
              <a:latin typeface="Montserrat" panose="00000500000000000000" pitchFamily="2" charset="0"/>
            </a:endParaRPr>
          </a:p>
        </p:txBody>
      </p:sp>
      <p:sp>
        <p:nvSpPr>
          <p:cNvPr id="6" name="TextBox 5">
            <a:extLst>
              <a:ext uri="{FF2B5EF4-FFF2-40B4-BE49-F238E27FC236}">
                <a16:creationId xmlns:a16="http://schemas.microsoft.com/office/drawing/2014/main" id="{1D6B29C8-DB08-37BE-D29A-EF887E26AF77}"/>
              </a:ext>
            </a:extLst>
          </p:cNvPr>
          <p:cNvSpPr txBox="1"/>
          <p:nvPr/>
        </p:nvSpPr>
        <p:spPr>
          <a:xfrm>
            <a:off x="5424384" y="3350711"/>
            <a:ext cx="1353785" cy="235898"/>
          </a:xfrm>
          <a:prstGeom prst="rect">
            <a:avLst/>
          </a:prstGeom>
          <a:noFill/>
        </p:spPr>
        <p:txBody>
          <a:bodyPr wrap="square">
            <a:spAutoFit/>
          </a:bodyPr>
          <a:lstStyle/>
          <a:p>
            <a:pPr algn="ctr">
              <a:defRPr/>
            </a:pPr>
            <a:r>
              <a:rPr lang="fr-FR" sz="933" dirty="0">
                <a:solidFill>
                  <a:schemeClr val="dk1"/>
                </a:solidFill>
                <a:latin typeface="Montserrat" panose="00000500000000000000" pitchFamily="50" charset="0"/>
                <a:ea typeface="ＭＳ Ｐゴシック" charset="-128"/>
                <a:cs typeface="Arial" pitchFamily="34" charset="0"/>
              </a:rPr>
              <a:t>TBD</a:t>
            </a:r>
          </a:p>
        </p:txBody>
      </p:sp>
      <p:sp>
        <p:nvSpPr>
          <p:cNvPr id="29" name="Thought Bubble: Cloud 28">
            <a:extLst>
              <a:ext uri="{FF2B5EF4-FFF2-40B4-BE49-F238E27FC236}">
                <a16:creationId xmlns:a16="http://schemas.microsoft.com/office/drawing/2014/main" id="{1158593A-80C8-69C9-63B5-67D4828EAC9B}"/>
              </a:ext>
            </a:extLst>
          </p:cNvPr>
          <p:cNvSpPr/>
          <p:nvPr/>
        </p:nvSpPr>
        <p:spPr bwMode="auto">
          <a:xfrm>
            <a:off x="3482023" y="4813477"/>
            <a:ext cx="8589012" cy="1317496"/>
          </a:xfrm>
          <a:prstGeom prst="cloudCallout">
            <a:avLst>
              <a:gd name="adj1" fmla="val -1577"/>
              <a:gd name="adj2" fmla="val 30526"/>
            </a:avLst>
          </a:prstGeom>
          <a:solidFill>
            <a:schemeClr val="bg1">
              <a:lumMod val="7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cxnSp>
        <p:nvCxnSpPr>
          <p:cNvPr id="9" name="Google Shape;195;p20">
            <a:extLst>
              <a:ext uri="{FF2B5EF4-FFF2-40B4-BE49-F238E27FC236}">
                <a16:creationId xmlns:a16="http://schemas.microsoft.com/office/drawing/2014/main" id="{A5140874-003A-F69B-18AB-802293E3CF03}"/>
              </a:ext>
            </a:extLst>
          </p:cNvPr>
          <p:cNvCxnSpPr>
            <a:cxnSpLocks/>
          </p:cNvCxnSpPr>
          <p:nvPr/>
        </p:nvCxnSpPr>
        <p:spPr>
          <a:xfrm flipH="1">
            <a:off x="7932056" y="1768659"/>
            <a:ext cx="14985" cy="4623304"/>
          </a:xfrm>
          <a:prstGeom prst="straightConnector1">
            <a:avLst/>
          </a:prstGeom>
          <a:noFill/>
          <a:ln w="76200" cap="flat" cmpd="sng">
            <a:solidFill>
              <a:srgbClr val="9BBB59"/>
            </a:solidFill>
            <a:prstDash val="solid"/>
            <a:miter lim="800000"/>
            <a:headEnd type="none" w="med" len="med"/>
            <a:tailEnd type="none" w="med" len="med"/>
          </a:ln>
        </p:spPr>
      </p:cxnSp>
      <p:sp>
        <p:nvSpPr>
          <p:cNvPr id="11" name="Google Shape;160;p20">
            <a:extLst>
              <a:ext uri="{FF2B5EF4-FFF2-40B4-BE49-F238E27FC236}">
                <a16:creationId xmlns:a16="http://schemas.microsoft.com/office/drawing/2014/main" id="{B9907C47-A1ED-1569-F51D-95D998439ADC}"/>
              </a:ext>
            </a:extLst>
          </p:cNvPr>
          <p:cNvSpPr txBox="1"/>
          <p:nvPr/>
        </p:nvSpPr>
        <p:spPr>
          <a:xfrm>
            <a:off x="9057701" y="951921"/>
            <a:ext cx="656000" cy="53329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2028</a:t>
            </a:r>
            <a:endParaRPr dirty="0"/>
          </a:p>
        </p:txBody>
      </p:sp>
      <p:cxnSp>
        <p:nvCxnSpPr>
          <p:cNvPr id="16" name="Google Shape;126;p20">
            <a:extLst>
              <a:ext uri="{FF2B5EF4-FFF2-40B4-BE49-F238E27FC236}">
                <a16:creationId xmlns:a16="http://schemas.microsoft.com/office/drawing/2014/main" id="{B14D5B85-3ED6-CA33-A306-EB2D67F08257}"/>
              </a:ext>
            </a:extLst>
          </p:cNvPr>
          <p:cNvCxnSpPr/>
          <p:nvPr/>
        </p:nvCxnSpPr>
        <p:spPr>
          <a:xfrm>
            <a:off x="8740921" y="1616829"/>
            <a:ext cx="0" cy="5075600"/>
          </a:xfrm>
          <a:prstGeom prst="straightConnector1">
            <a:avLst/>
          </a:prstGeom>
          <a:noFill/>
          <a:ln w="9525" cap="flat" cmpd="sng">
            <a:solidFill>
              <a:srgbClr val="9BBB59"/>
            </a:solidFill>
            <a:prstDash val="solid"/>
            <a:miter lim="800000"/>
            <a:headEnd type="none" w="med" len="med"/>
            <a:tailEnd type="none" w="med" len="med"/>
          </a:ln>
        </p:spPr>
      </p:cxnSp>
      <p:cxnSp>
        <p:nvCxnSpPr>
          <p:cNvPr id="17" name="Google Shape;132;p20">
            <a:extLst>
              <a:ext uri="{FF2B5EF4-FFF2-40B4-BE49-F238E27FC236}">
                <a16:creationId xmlns:a16="http://schemas.microsoft.com/office/drawing/2014/main" id="{8CADE213-1AA8-D537-5BBB-DC3BE02AF57E}"/>
              </a:ext>
            </a:extLst>
          </p:cNvPr>
          <p:cNvCxnSpPr/>
          <p:nvPr/>
        </p:nvCxnSpPr>
        <p:spPr>
          <a:xfrm>
            <a:off x="9452121" y="1621063"/>
            <a:ext cx="0" cy="5071600"/>
          </a:xfrm>
          <a:prstGeom prst="straightConnector1">
            <a:avLst/>
          </a:prstGeom>
          <a:noFill/>
          <a:ln w="9525" cap="flat" cmpd="sng">
            <a:solidFill>
              <a:srgbClr val="9BBB59"/>
            </a:solidFill>
            <a:prstDash val="solid"/>
            <a:miter lim="800000"/>
            <a:headEnd type="none" w="med" len="med"/>
            <a:tailEnd type="none" w="med" len="med"/>
          </a:ln>
        </p:spPr>
      </p:cxnSp>
      <p:sp>
        <p:nvSpPr>
          <p:cNvPr id="18" name="Google Shape;133;p20">
            <a:extLst>
              <a:ext uri="{FF2B5EF4-FFF2-40B4-BE49-F238E27FC236}">
                <a16:creationId xmlns:a16="http://schemas.microsoft.com/office/drawing/2014/main" id="{DDC08A3C-4E48-6D93-A98B-F31E237D17CA}"/>
              </a:ext>
            </a:extLst>
          </p:cNvPr>
          <p:cNvSpPr txBox="1"/>
          <p:nvPr/>
        </p:nvSpPr>
        <p:spPr>
          <a:xfrm>
            <a:off x="9855323" y="1347737"/>
            <a:ext cx="899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TSG#121</a:t>
            </a:r>
            <a:endParaRPr dirty="0"/>
          </a:p>
        </p:txBody>
      </p:sp>
      <p:sp>
        <p:nvSpPr>
          <p:cNvPr id="19" name="Google Shape;134;p20">
            <a:extLst>
              <a:ext uri="{FF2B5EF4-FFF2-40B4-BE49-F238E27FC236}">
                <a16:creationId xmlns:a16="http://schemas.microsoft.com/office/drawing/2014/main" id="{CBE55DA0-1429-3D8A-F995-30F2A6DF70FF}"/>
              </a:ext>
            </a:extLst>
          </p:cNvPr>
          <p:cNvSpPr txBox="1"/>
          <p:nvPr/>
        </p:nvSpPr>
        <p:spPr>
          <a:xfrm>
            <a:off x="10752789"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TSG#122</a:t>
            </a:r>
            <a:endParaRPr dirty="0"/>
          </a:p>
        </p:txBody>
      </p:sp>
      <p:sp>
        <p:nvSpPr>
          <p:cNvPr id="22" name="Google Shape;143;p20">
            <a:extLst>
              <a:ext uri="{FF2B5EF4-FFF2-40B4-BE49-F238E27FC236}">
                <a16:creationId xmlns:a16="http://schemas.microsoft.com/office/drawing/2014/main" id="{44493523-3A3A-321C-495E-16E866F05180}"/>
              </a:ext>
            </a:extLst>
          </p:cNvPr>
          <p:cNvSpPr txBox="1"/>
          <p:nvPr/>
        </p:nvSpPr>
        <p:spPr>
          <a:xfrm>
            <a:off x="8999154" y="1347737"/>
            <a:ext cx="958145"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TSG#120</a:t>
            </a:r>
            <a:endParaRPr dirty="0"/>
          </a:p>
        </p:txBody>
      </p:sp>
      <p:sp>
        <p:nvSpPr>
          <p:cNvPr id="23" name="Google Shape;148;p20">
            <a:extLst>
              <a:ext uri="{FF2B5EF4-FFF2-40B4-BE49-F238E27FC236}">
                <a16:creationId xmlns:a16="http://schemas.microsoft.com/office/drawing/2014/main" id="{B30DFB6B-4590-FCFB-EBEF-0F97C65EE53B}"/>
              </a:ext>
            </a:extLst>
          </p:cNvPr>
          <p:cNvSpPr txBox="1"/>
          <p:nvPr/>
        </p:nvSpPr>
        <p:spPr>
          <a:xfrm>
            <a:off x="10882200"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Dec</a:t>
            </a:r>
            <a:endParaRPr dirty="0"/>
          </a:p>
        </p:txBody>
      </p:sp>
      <p:sp>
        <p:nvSpPr>
          <p:cNvPr id="24" name="Google Shape;149;p20">
            <a:extLst>
              <a:ext uri="{FF2B5EF4-FFF2-40B4-BE49-F238E27FC236}">
                <a16:creationId xmlns:a16="http://schemas.microsoft.com/office/drawing/2014/main" id="{9A234D5F-7953-78BF-E539-889D7F424E63}"/>
              </a:ext>
            </a:extLst>
          </p:cNvPr>
          <p:cNvSpPr txBox="1"/>
          <p:nvPr/>
        </p:nvSpPr>
        <p:spPr>
          <a:xfrm>
            <a:off x="846489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25" name="Google Shape;153;p20">
            <a:extLst>
              <a:ext uri="{FF2B5EF4-FFF2-40B4-BE49-F238E27FC236}">
                <a16:creationId xmlns:a16="http://schemas.microsoft.com/office/drawing/2014/main" id="{49A4B5CF-2A63-42D3-A412-E00F3A05DE86}"/>
              </a:ext>
            </a:extLst>
          </p:cNvPr>
          <p:cNvSpPr txBox="1"/>
          <p:nvPr/>
        </p:nvSpPr>
        <p:spPr>
          <a:xfrm>
            <a:off x="9231124"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30" name="Google Shape;157;p20">
            <a:extLst>
              <a:ext uri="{FF2B5EF4-FFF2-40B4-BE49-F238E27FC236}">
                <a16:creationId xmlns:a16="http://schemas.microsoft.com/office/drawing/2014/main" id="{E6594186-C836-1FE5-E3EC-62BF5F7022DC}"/>
              </a:ext>
            </a:extLst>
          </p:cNvPr>
          <p:cNvSpPr txBox="1"/>
          <p:nvPr/>
        </p:nvSpPr>
        <p:spPr>
          <a:xfrm>
            <a:off x="10078825"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cxnSp>
        <p:nvCxnSpPr>
          <p:cNvPr id="31" name="Google Shape;123;p20">
            <a:extLst>
              <a:ext uri="{FF2B5EF4-FFF2-40B4-BE49-F238E27FC236}">
                <a16:creationId xmlns:a16="http://schemas.microsoft.com/office/drawing/2014/main" id="{1B84E02A-E111-06F3-6154-28C330BC8098}"/>
              </a:ext>
            </a:extLst>
          </p:cNvPr>
          <p:cNvCxnSpPr/>
          <p:nvPr/>
        </p:nvCxnSpPr>
        <p:spPr>
          <a:xfrm>
            <a:off x="10370952" y="1703151"/>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02" name="Google Shape;195;p20">
            <a:extLst>
              <a:ext uri="{FF2B5EF4-FFF2-40B4-BE49-F238E27FC236}">
                <a16:creationId xmlns:a16="http://schemas.microsoft.com/office/drawing/2014/main" id="{B686C105-765E-BA30-9400-2F21B3ED8479}"/>
              </a:ext>
            </a:extLst>
          </p:cNvPr>
          <p:cNvCxnSpPr>
            <a:cxnSpLocks/>
          </p:cNvCxnSpPr>
          <p:nvPr/>
        </p:nvCxnSpPr>
        <p:spPr>
          <a:xfrm flipH="1">
            <a:off x="11118886" y="1839441"/>
            <a:ext cx="14985" cy="4623304"/>
          </a:xfrm>
          <a:prstGeom prst="straightConnector1">
            <a:avLst/>
          </a:prstGeom>
          <a:noFill/>
          <a:ln w="76200" cap="flat" cmpd="sng">
            <a:solidFill>
              <a:srgbClr val="9BBB59"/>
            </a:solidFill>
            <a:prstDash val="solid"/>
            <a:miter lim="800000"/>
            <a:headEnd type="none" w="med" len="med"/>
            <a:tailEnd type="none" w="med" len="med"/>
          </a:ln>
        </p:spPr>
      </p:cxnSp>
      <p:sp>
        <p:nvSpPr>
          <p:cNvPr id="103" name="Google Shape;145;p20">
            <a:extLst>
              <a:ext uri="{FF2B5EF4-FFF2-40B4-BE49-F238E27FC236}">
                <a16:creationId xmlns:a16="http://schemas.microsoft.com/office/drawing/2014/main" id="{B26AF7E0-9CB1-D3C2-9DD4-A3C658AF5C82}"/>
              </a:ext>
            </a:extLst>
          </p:cNvPr>
          <p:cNvSpPr txBox="1"/>
          <p:nvPr/>
        </p:nvSpPr>
        <p:spPr>
          <a:xfrm>
            <a:off x="11421224" y="925263"/>
            <a:ext cx="6648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2029</a:t>
            </a:r>
            <a:endParaRPr dirty="0"/>
          </a:p>
        </p:txBody>
      </p:sp>
      <p:sp>
        <p:nvSpPr>
          <p:cNvPr id="104" name="Google Shape;134;p20">
            <a:extLst>
              <a:ext uri="{FF2B5EF4-FFF2-40B4-BE49-F238E27FC236}">
                <a16:creationId xmlns:a16="http://schemas.microsoft.com/office/drawing/2014/main" id="{90A3F421-9C32-970A-0B3F-52A60EEC3C45}"/>
              </a:ext>
            </a:extLst>
          </p:cNvPr>
          <p:cNvSpPr txBox="1"/>
          <p:nvPr/>
        </p:nvSpPr>
        <p:spPr>
          <a:xfrm>
            <a:off x="8217361"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TSG#119</a:t>
            </a:r>
            <a:endParaRPr dirty="0"/>
          </a:p>
        </p:txBody>
      </p:sp>
      <p:sp>
        <p:nvSpPr>
          <p:cNvPr id="105" name="Oval 104">
            <a:extLst>
              <a:ext uri="{FF2B5EF4-FFF2-40B4-BE49-F238E27FC236}">
                <a16:creationId xmlns:a16="http://schemas.microsoft.com/office/drawing/2014/main" id="{974D8E56-19F7-563D-C77A-CA33C11D8A49}"/>
              </a:ext>
            </a:extLst>
          </p:cNvPr>
          <p:cNvSpPr/>
          <p:nvPr/>
        </p:nvSpPr>
        <p:spPr bwMode="auto">
          <a:xfrm>
            <a:off x="674397" y="3910501"/>
            <a:ext cx="5872636" cy="861775"/>
          </a:xfrm>
          <a:prstGeom prst="ellipse">
            <a:avLst/>
          </a:prstGeom>
          <a:noFill/>
          <a:ln w="57150"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6" name="TextBox 105">
            <a:extLst>
              <a:ext uri="{FF2B5EF4-FFF2-40B4-BE49-F238E27FC236}">
                <a16:creationId xmlns:a16="http://schemas.microsoft.com/office/drawing/2014/main" id="{8440CCF4-D0A1-45C3-0429-2CE62CB337DB}"/>
              </a:ext>
            </a:extLst>
          </p:cNvPr>
          <p:cNvSpPr txBox="1"/>
          <p:nvPr/>
        </p:nvSpPr>
        <p:spPr>
          <a:xfrm>
            <a:off x="6449976" y="3697789"/>
            <a:ext cx="436445" cy="1077218"/>
          </a:xfrm>
          <a:prstGeom prst="rect">
            <a:avLst/>
          </a:prstGeom>
          <a:noFill/>
        </p:spPr>
        <p:txBody>
          <a:bodyPr wrap="square" rtlCol="0">
            <a:spAutoFit/>
          </a:bodyPr>
          <a:lstStyle/>
          <a:p>
            <a:r>
              <a:rPr lang="en-GB" sz="6400" dirty="0">
                <a:solidFill>
                  <a:srgbClr val="FF0000"/>
                </a:solidFill>
              </a:rPr>
              <a:t>?</a:t>
            </a:r>
            <a:endParaRPr lang="en-GB" sz="2667" dirty="0">
              <a:solidFill>
                <a:srgbClr val="FF0000"/>
              </a:solidFill>
            </a:endParaRPr>
          </a:p>
        </p:txBody>
      </p:sp>
      <p:sp>
        <p:nvSpPr>
          <p:cNvPr id="109" name="Rectangle 108">
            <a:extLst>
              <a:ext uri="{FF2B5EF4-FFF2-40B4-BE49-F238E27FC236}">
                <a16:creationId xmlns:a16="http://schemas.microsoft.com/office/drawing/2014/main" id="{DE3EBC25-09EA-3744-7DFB-87508301491D}"/>
              </a:ext>
            </a:extLst>
          </p:cNvPr>
          <p:cNvSpPr/>
          <p:nvPr/>
        </p:nvSpPr>
        <p:spPr bwMode="auto">
          <a:xfrm>
            <a:off x="13694" y="1831978"/>
            <a:ext cx="7081615" cy="1854511"/>
          </a:xfrm>
          <a:prstGeom prst="rect">
            <a:avLst/>
          </a:prstGeom>
          <a:solidFill>
            <a:schemeClr val="bg1">
              <a:lumMod val="95000"/>
              <a:alpha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7" name="Oval 106">
            <a:extLst>
              <a:ext uri="{FF2B5EF4-FFF2-40B4-BE49-F238E27FC236}">
                <a16:creationId xmlns:a16="http://schemas.microsoft.com/office/drawing/2014/main" id="{77C1D44D-1491-0FC7-5A4D-B44166E04093}"/>
              </a:ext>
            </a:extLst>
          </p:cNvPr>
          <p:cNvSpPr/>
          <p:nvPr/>
        </p:nvSpPr>
        <p:spPr bwMode="auto">
          <a:xfrm>
            <a:off x="351244" y="1726243"/>
            <a:ext cx="2226185" cy="438644"/>
          </a:xfrm>
          <a:prstGeom prst="ellipse">
            <a:avLst/>
          </a:prstGeom>
          <a:noFill/>
          <a:ln w="57150"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8" name="Arrow: Down 107">
            <a:extLst>
              <a:ext uri="{FF2B5EF4-FFF2-40B4-BE49-F238E27FC236}">
                <a16:creationId xmlns:a16="http://schemas.microsoft.com/office/drawing/2014/main" id="{1398BBA8-D397-FF49-5C5A-81B1ECA0E9C0}"/>
              </a:ext>
            </a:extLst>
          </p:cNvPr>
          <p:cNvSpPr/>
          <p:nvPr/>
        </p:nvSpPr>
        <p:spPr bwMode="auto">
          <a:xfrm>
            <a:off x="1848893" y="2089651"/>
            <a:ext cx="610716" cy="1750692"/>
          </a:xfrm>
          <a:prstGeom prst="down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10" name="TextBox 1">
            <a:extLst>
              <a:ext uri="{FF2B5EF4-FFF2-40B4-BE49-F238E27FC236}">
                <a16:creationId xmlns:a16="http://schemas.microsoft.com/office/drawing/2014/main" id="{A77AEB92-7531-2DCE-1FC2-A6FF3FD054E3}"/>
              </a:ext>
            </a:extLst>
          </p:cNvPr>
          <p:cNvSpPr txBox="1">
            <a:spLocks noChangeArrowheads="1"/>
          </p:cNvSpPr>
          <p:nvPr/>
        </p:nvSpPr>
        <p:spPr bwMode="auto">
          <a:xfrm>
            <a:off x="8269875" y="71300"/>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6" name="TextBox 95">
            <a:extLst>
              <a:ext uri="{FF2B5EF4-FFF2-40B4-BE49-F238E27FC236}">
                <a16:creationId xmlns:a16="http://schemas.microsoft.com/office/drawing/2014/main" id="{B0830A30-59CD-CEED-3F0E-EAF65C1DAB9C}"/>
              </a:ext>
            </a:extLst>
          </p:cNvPr>
          <p:cNvSpPr txBox="1"/>
          <p:nvPr/>
        </p:nvSpPr>
        <p:spPr>
          <a:xfrm>
            <a:off x="6955805" y="5174585"/>
            <a:ext cx="2451267" cy="379656"/>
          </a:xfrm>
          <a:prstGeom prst="rect">
            <a:avLst/>
          </a:prstGeom>
          <a:noFill/>
        </p:spPr>
        <p:txBody>
          <a:bodyPr wrap="square">
            <a:spAutoFit/>
          </a:bodyPr>
          <a:lstStyle/>
          <a:p>
            <a:pPr algn="ctr">
              <a:defRPr/>
            </a:pPr>
            <a:r>
              <a:rPr lang="fr-FR" sz="1867" dirty="0" err="1">
                <a:solidFill>
                  <a:schemeClr val="dk1"/>
                </a:solidFill>
                <a:latin typeface="Montserrat" panose="00000500000000000000" pitchFamily="50" charset="0"/>
                <a:ea typeface="ＭＳ Ｐゴシック" charset="-128"/>
                <a:cs typeface="Arial" pitchFamily="34" charset="0"/>
              </a:rPr>
              <a:t>Other</a:t>
            </a:r>
            <a:r>
              <a:rPr lang="fr-FR" sz="1867" dirty="0">
                <a:solidFill>
                  <a:schemeClr val="dk1"/>
                </a:solidFill>
                <a:latin typeface="Montserrat" panose="00000500000000000000" pitchFamily="50" charset="0"/>
                <a:ea typeface="ＭＳ Ｐゴシック" charset="-128"/>
                <a:cs typeface="Arial" pitchFamily="34" charset="0"/>
              </a:rPr>
              <a:t> Stages?</a:t>
            </a:r>
          </a:p>
        </p:txBody>
      </p:sp>
      <p:sp>
        <p:nvSpPr>
          <p:cNvPr id="2" name="Thought Bubble: Cloud 1">
            <a:extLst>
              <a:ext uri="{FF2B5EF4-FFF2-40B4-BE49-F238E27FC236}">
                <a16:creationId xmlns:a16="http://schemas.microsoft.com/office/drawing/2014/main" id="{EBF522D4-4658-BAF9-15C2-CEF6E9CB5FE6}"/>
              </a:ext>
            </a:extLst>
          </p:cNvPr>
          <p:cNvSpPr/>
          <p:nvPr/>
        </p:nvSpPr>
        <p:spPr bwMode="auto">
          <a:xfrm>
            <a:off x="981121" y="4035922"/>
            <a:ext cx="1762952"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5" name="TextBox 4">
            <a:extLst>
              <a:ext uri="{FF2B5EF4-FFF2-40B4-BE49-F238E27FC236}">
                <a16:creationId xmlns:a16="http://schemas.microsoft.com/office/drawing/2014/main" id="{6C487AF6-1FC9-9122-C857-BDBB619FC3F3}"/>
              </a:ext>
            </a:extLst>
          </p:cNvPr>
          <p:cNvSpPr txBox="1"/>
          <p:nvPr/>
        </p:nvSpPr>
        <p:spPr>
          <a:xfrm>
            <a:off x="859704" y="4168714"/>
            <a:ext cx="2042957"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SA1 WID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a:t>
            </a:r>
          </a:p>
        </p:txBody>
      </p:sp>
    </p:spTree>
    <p:extLst>
      <p:ext uri="{BB962C8B-B14F-4D97-AF65-F5344CB8AC3E}">
        <p14:creationId xmlns:p14="http://schemas.microsoft.com/office/powerpoint/2010/main" val="1500020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698642" y="180621"/>
            <a:ext cx="9103783" cy="668867"/>
          </a:xfrm>
        </p:spPr>
        <p:txBody>
          <a:bodyPr/>
          <a:lstStyle/>
          <a:p>
            <a:r>
              <a:rPr lang="en-GB" altLang="en-US" dirty="0"/>
              <a:t>Release 21</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290831" y="2013937"/>
            <a:ext cx="11516783" cy="4362027"/>
          </a:xfrm>
        </p:spPr>
        <p:txBody>
          <a:bodyPr/>
          <a:lstStyle/>
          <a:p>
            <a:r>
              <a:rPr lang="en-GB" altLang="en-US" sz="2400" dirty="0"/>
              <a:t>Release 21 is the release for submission to IMT-2030*, aka 6G</a:t>
            </a:r>
          </a:p>
          <a:p>
            <a:r>
              <a:rPr lang="en-GB" altLang="en-US" sz="2400" dirty="0"/>
              <a:t>This implies that 3GPP (normative) work will be submitted to ITU-R before 2030 </a:t>
            </a:r>
          </a:p>
          <a:p>
            <a:pPr lvl="1"/>
            <a:r>
              <a:rPr lang="en-GB" altLang="en-US" sz="1867" dirty="0"/>
              <a:t>ASN.1/</a:t>
            </a:r>
            <a:r>
              <a:rPr lang="en-GB" altLang="en-US" sz="1867" dirty="0" err="1"/>
              <a:t>OpenAPI</a:t>
            </a:r>
            <a:r>
              <a:rPr lang="en-GB" altLang="en-US" sz="1867" dirty="0"/>
              <a:t> freeze date is no earlier than March 2029</a:t>
            </a:r>
          </a:p>
          <a:p>
            <a:r>
              <a:rPr lang="en-US" altLang="en-US" sz="2400" dirty="0"/>
              <a:t>Release 21 Freezing dates and other milestones TBD:</a:t>
            </a:r>
          </a:p>
          <a:p>
            <a:pPr lvl="1"/>
            <a:r>
              <a:rPr lang="en-GB" altLang="en-US" sz="1867" dirty="0"/>
              <a:t>Previous decision: “Rel-21 timeline is to be decided no later than June 2026”</a:t>
            </a:r>
          </a:p>
          <a:p>
            <a:pPr lvl="1"/>
            <a:r>
              <a:rPr lang="en-GB" altLang="en-US" sz="1867" dirty="0"/>
              <a:t>But some groups (SA1, RAN Plenary) would have already finished their Rel-20 work by that time</a:t>
            </a:r>
          </a:p>
          <a:p>
            <a:pPr lvl="1"/>
            <a:r>
              <a:rPr lang="en-GB" altLang="en-US" sz="1867" dirty="0">
                <a:highlight>
                  <a:srgbClr val="00FFFF"/>
                </a:highlight>
              </a:rPr>
              <a:t>Rel-21 timeline discussion to take place at TSG#111 (March 2026)</a:t>
            </a:r>
            <a:r>
              <a:rPr lang="en-GB" altLang="en-US" sz="1867" dirty="0">
                <a:highlight>
                  <a:srgbClr val="FFFF00"/>
                </a:highlight>
              </a:rPr>
              <a:t> </a:t>
            </a:r>
            <a:endParaRPr lang="en-US" altLang="en-US" dirty="0">
              <a:highlight>
                <a:srgbClr val="FFFF00"/>
              </a:highlight>
            </a:endParaRPr>
          </a:p>
          <a:p>
            <a:r>
              <a:rPr lang="en-US" altLang="en-US" sz="2933" dirty="0"/>
              <a:t>SA#110: First Rel-21 SID proposed  (SA1)</a:t>
            </a:r>
          </a:p>
          <a:p>
            <a:pPr lvl="1"/>
            <a:endParaRPr lang="en-US" altLang="en-US" dirty="0"/>
          </a:p>
          <a:p>
            <a:pPr marL="0" indent="0">
              <a:buNone/>
            </a:pPr>
            <a:r>
              <a:rPr lang="en-GB" altLang="en-US" sz="2133" i="1" dirty="0"/>
              <a:t>Note that, as usual in 3GPP, previous Generations will in parallel continue to be maintained &amp; enhanced in Rel-21 and after</a:t>
            </a:r>
            <a:endParaRPr lang="en-US" altLang="en-US" sz="2133" i="1" dirty="0"/>
          </a:p>
          <a:p>
            <a:endParaRPr lang="en-US" altLang="en-US" sz="2400" dirty="0"/>
          </a:p>
          <a:p>
            <a:endParaRPr lang="en-US" altLang="en-US" sz="1467" dirty="0"/>
          </a:p>
          <a:p>
            <a:endParaRPr lang="en-US" altLang="en-US" sz="1467" dirty="0"/>
          </a:p>
        </p:txBody>
      </p:sp>
      <p:sp>
        <p:nvSpPr>
          <p:cNvPr id="7" name="TextBox 6">
            <a:extLst>
              <a:ext uri="{FF2B5EF4-FFF2-40B4-BE49-F238E27FC236}">
                <a16:creationId xmlns:a16="http://schemas.microsoft.com/office/drawing/2014/main" id="{4A352D4F-3E0F-EECC-7746-2A63689FF90F}"/>
              </a:ext>
            </a:extLst>
          </p:cNvPr>
          <p:cNvSpPr txBox="1"/>
          <p:nvPr/>
        </p:nvSpPr>
        <p:spPr>
          <a:xfrm>
            <a:off x="528318" y="6394240"/>
            <a:ext cx="5052908" cy="276999"/>
          </a:xfrm>
          <a:prstGeom prst="rect">
            <a:avLst/>
          </a:prstGeom>
          <a:noFill/>
        </p:spPr>
        <p:txBody>
          <a:bodyPr wrap="square">
            <a:spAutoFit/>
          </a:bodyPr>
          <a:lstStyle/>
          <a:p>
            <a:r>
              <a:rPr lang="en-US" altLang="en-US" sz="1200" dirty="0"/>
              <a:t>* source: TSG#103-endorsed </a:t>
            </a:r>
            <a:r>
              <a:rPr lang="en-GB" altLang="en-US" sz="1200" dirty="0"/>
              <a:t>CT-240307/SP-240458/RP-240823</a:t>
            </a:r>
          </a:p>
        </p:txBody>
      </p:sp>
    </p:spTree>
    <p:extLst>
      <p:ext uri="{BB962C8B-B14F-4D97-AF65-F5344CB8AC3E}">
        <p14:creationId xmlns:p14="http://schemas.microsoft.com/office/powerpoint/2010/main" val="254101176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99A97-99C4-07C2-7D81-3D51738400E5}"/>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A44A011A-2307-2B84-5DA6-B006A01B3EE1}"/>
              </a:ext>
            </a:extLst>
          </p:cNvPr>
          <p:cNvSpPr>
            <a:spLocks noGrp="1"/>
          </p:cNvSpPr>
          <p:nvPr>
            <p:ph type="title"/>
          </p:nvPr>
        </p:nvSpPr>
        <p:spPr>
          <a:xfrm>
            <a:off x="5859995" y="3459421"/>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endParaRPr lang="en-US" altLang="en-US" sz="3000" dirty="0"/>
          </a:p>
        </p:txBody>
      </p:sp>
      <p:sp>
        <p:nvSpPr>
          <p:cNvPr id="17411" name="Content Placeholder 2">
            <a:extLst>
              <a:ext uri="{FF2B5EF4-FFF2-40B4-BE49-F238E27FC236}">
                <a16:creationId xmlns:a16="http://schemas.microsoft.com/office/drawing/2014/main" id="{26C231B9-ABE2-60A1-0B27-3AF0B35204A8}"/>
              </a:ext>
            </a:extLst>
          </p:cNvPr>
          <p:cNvSpPr>
            <a:spLocks noGrp="1"/>
          </p:cNvSpPr>
          <p:nvPr>
            <p:ph idx="1"/>
          </p:nvPr>
        </p:nvSpPr>
        <p:spPr>
          <a:xfrm>
            <a:off x="5868557" y="5241851"/>
            <a:ext cx="5444382" cy="900532"/>
          </a:xfrm>
        </p:spPr>
        <p:txBody>
          <a:bodyPr vert="horz" lIns="91440" tIns="45720" rIns="91440" bIns="45720" rtlCol="0">
            <a:normAutofit/>
          </a:bodyPr>
          <a:lstStyle/>
          <a:p>
            <a:pPr marL="0" eaLnBrk="1" hangingPunct="1">
              <a:spcBef>
                <a:spcPct val="0"/>
              </a:spcBef>
              <a:buFont typeface="Arial" panose="020B0604020202020204" pitchFamily="34" charset="0"/>
              <a:buChar char="•"/>
              <a:defRPr/>
            </a:pPr>
            <a:r>
              <a:rPr lang="en-US" altLang="en-US" sz="1600" dirty="0"/>
              <a:t>Gilles Teniou</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email: </a:t>
            </a:r>
            <a:r>
              <a:rPr lang="en-US" altLang="en-US" sz="1600" dirty="0" err="1"/>
              <a:t>teniou@global.tencent.com</a:t>
            </a:r>
            <a:endParaRPr lang="en-US" altLang="en-US" sz="1600" dirty="0"/>
          </a:p>
        </p:txBody>
      </p:sp>
    </p:spTree>
    <p:extLst>
      <p:ext uri="{BB962C8B-B14F-4D97-AF65-F5344CB8AC3E}">
        <p14:creationId xmlns:p14="http://schemas.microsoft.com/office/powerpoint/2010/main" val="407140625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SA#110 took place 9-12 December 2025 and was hosted by ATIS in Baltimore, US. </a:t>
            </a:r>
          </a:p>
          <a:p>
            <a:endParaRPr lang="en-GB" sz="2400" u="sng" dirty="0"/>
          </a:p>
          <a:p>
            <a:r>
              <a:rPr lang="en-GB" sz="2400" u="sng" dirty="0"/>
              <a:t>Inputs</a:t>
            </a:r>
          </a:p>
          <a:p>
            <a:pPr lvl="1"/>
            <a:r>
              <a:rPr lang="en-GB" sz="2000" dirty="0"/>
              <a:t>The SA#110 documents: </a:t>
            </a:r>
            <a:r>
              <a:rPr lang="en-US" sz="2000" dirty="0">
                <a:hlinkClick r:id="rId2"/>
              </a:rPr>
              <a:t>https://www.3gpp.org/ftp/tsg_sa/TSG_SA/TSGS_110_Baltimore_2025-12/Docs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371259" cy="4351338"/>
          </a:xfrm>
        </p:spPr>
        <p:txBody>
          <a:bodyPr/>
          <a:lstStyle/>
          <a:p>
            <a:r>
              <a:rPr lang="sv-SE" sz="2400" u="sng" dirty="0"/>
              <a:t>Reports</a:t>
            </a:r>
          </a:p>
          <a:p>
            <a:pPr lvl="1"/>
            <a:r>
              <a:rPr lang="en-GB" sz="2000" dirty="0"/>
              <a:t>SA#110 report: </a:t>
            </a:r>
            <a:r>
              <a:rPr lang="en-US" sz="2000" dirty="0">
                <a:hlinkClick r:id="rId3"/>
              </a:rPr>
              <a:t>https://www.3gpp.org/ftp/tsg_sa/TSG_SA/TSGS_110_Baltimore_2025-12/Report</a:t>
            </a:r>
            <a:r>
              <a:rPr lang="en-US" sz="2000" dirty="0"/>
              <a:t> </a:t>
            </a:r>
          </a:p>
          <a:p>
            <a:pPr lvl="1"/>
            <a:r>
              <a:rPr lang="en-GB" sz="2000" dirty="0"/>
              <a:t>SA4 report to SA: </a:t>
            </a:r>
            <a:r>
              <a:rPr lang="en-GB" sz="2000" dirty="0">
                <a:hlinkClick r:id="rId4"/>
              </a:rPr>
              <a:t>SP-251428 </a:t>
            </a:r>
            <a:endParaRPr lang="en-GB" sz="2000" dirty="0"/>
          </a:p>
          <a:p>
            <a:pPr lvl="1"/>
            <a:r>
              <a:rPr lang="en-US" sz="2000" dirty="0"/>
              <a:t>RAN report to SA: </a:t>
            </a:r>
            <a:r>
              <a:rPr lang="fr-FR" sz="2000" dirty="0">
                <a:hlinkClick r:id="rId5"/>
              </a:rPr>
              <a:t>SP-251701</a:t>
            </a:r>
            <a:endParaRPr lang="fr-FR" sz="2000" dirty="0"/>
          </a:p>
          <a:p>
            <a:pPr lvl="1"/>
            <a:r>
              <a:rPr lang="en-US" sz="2000" dirty="0"/>
              <a:t>CT report to SA: </a:t>
            </a:r>
            <a:r>
              <a:rPr lang="fr-FR" sz="2000" dirty="0">
                <a:hlinkClick r:id="rId6"/>
              </a:rPr>
              <a:t>SP-251627</a:t>
            </a:r>
            <a:r>
              <a:rPr lang="fr-FR" sz="2000" dirty="0"/>
              <a:t> </a:t>
            </a:r>
            <a:r>
              <a:rPr lang="fr-FR" sz="2000" dirty="0">
                <a:hlinkClick r:id="rId7"/>
              </a:rPr>
              <a:t>SP-251629</a:t>
            </a:r>
            <a:endParaRPr lang="fr-FR" sz="2000" dirty="0"/>
          </a:p>
          <a:p>
            <a:pPr lvl="1"/>
            <a:r>
              <a:rPr lang="en-US" sz="2000" dirty="0"/>
              <a:t>IETF report to SA: </a:t>
            </a:r>
            <a:r>
              <a:rPr lang="en-GB" sz="2000" dirty="0">
                <a:hlinkClick r:id="rId8"/>
              </a:rPr>
              <a:t>SP-251628 </a:t>
            </a:r>
            <a:endParaRPr lang="en-GB" sz="2000" dirty="0"/>
          </a:p>
          <a:p>
            <a:pPr lvl="1"/>
            <a:r>
              <a:rPr lang="en-US" sz="2000" dirty="0"/>
              <a:t>Workplan: </a:t>
            </a:r>
            <a:r>
              <a:rPr lang="en-US" sz="2000" dirty="0">
                <a:hlinkClick r:id="rId9"/>
              </a:rPr>
              <a:t>SP-251706</a:t>
            </a:r>
            <a:endParaRPr lang="en-US" sz="2000" dirty="0"/>
          </a:p>
          <a:p>
            <a:pPr lvl="1"/>
            <a:r>
              <a:rPr lang="en-US" sz="2000" dirty="0"/>
              <a:t>MCC status report: </a:t>
            </a:r>
            <a:r>
              <a:rPr lang="en-US" sz="2000" dirty="0">
                <a:hlinkClick r:id="rId10"/>
              </a:rPr>
              <a:t>SP-251601</a:t>
            </a:r>
            <a:endParaRPr lang="en-US" sz="2000" dirty="0"/>
          </a:p>
          <a:p>
            <a:pPr lvl="1"/>
            <a:r>
              <a:rPr lang="en-US" sz="2000" dirty="0"/>
              <a:t>New-comers quick start guide: </a:t>
            </a:r>
            <a:r>
              <a:rPr lang="en-US" sz="2000" dirty="0">
                <a:hlinkClick r:id="rId11"/>
              </a:rPr>
              <a:t>SP-251613</a:t>
            </a:r>
            <a:endParaRPr lang="fr-FR" sz="2000" dirty="0"/>
          </a:p>
          <a:p>
            <a:pPr lvl="1"/>
            <a:endParaRPr lang="en-US" sz="2000" dirty="0"/>
          </a:p>
          <a:p>
            <a:pPr lvl="1"/>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en-US" sz="4000" noProof="0" dirty="0"/>
              <a:t>Outcome of SA4 submissions (Summary)</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88369" y="1956391"/>
            <a:ext cx="5407631" cy="4536484"/>
          </a:xfrm>
        </p:spPr>
        <p:txBody>
          <a:bodyPr>
            <a:normAutofit fontScale="85000" lnSpcReduction="20000"/>
          </a:bodyPr>
          <a:lstStyle/>
          <a:p>
            <a:r>
              <a:rPr lang="en-US" sz="1900" b="1" u="sng" dirty="0"/>
              <a:t>WG/SWG reports</a:t>
            </a:r>
            <a:endParaRPr lang="en-US" sz="1900" dirty="0"/>
          </a:p>
          <a:p>
            <a:pPr lvl="1"/>
            <a:r>
              <a:rPr lang="en-US" sz="1700" dirty="0"/>
              <a:t>The </a:t>
            </a:r>
            <a:r>
              <a:rPr lang="en-US" sz="1700" u="sng" dirty="0">
                <a:hlinkClick r:id="rId2"/>
              </a:rPr>
              <a:t>SA4 report to SA#110</a:t>
            </a:r>
            <a:r>
              <a:rPr lang="en-US" sz="1700" dirty="0">
                <a:hlinkClick r:id="rId2"/>
              </a:rPr>
              <a:t> </a:t>
            </a:r>
            <a:r>
              <a:rPr lang="en-US" sz="1700" dirty="0"/>
              <a:t>(including the </a:t>
            </a:r>
            <a:r>
              <a:rPr lang="en-US" sz="1700" u="sng" dirty="0">
                <a:hlinkClick r:id="rId3" tooltip="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a:rPr>
              <a:t>SWG reports</a:t>
            </a:r>
            <a:r>
              <a:rPr lang="en-US" sz="1700" dirty="0"/>
              <a:t>) was </a:t>
            </a:r>
            <a:r>
              <a:rPr lang="en-US" sz="1700" b="1" dirty="0">
                <a:solidFill>
                  <a:srgbClr val="FF0000"/>
                </a:solidFill>
              </a:rPr>
              <a:t>noted</a:t>
            </a:r>
            <a:r>
              <a:rPr lang="en-US" sz="1700" dirty="0"/>
              <a:t>.</a:t>
            </a:r>
          </a:p>
          <a:p>
            <a:pPr marL="0" indent="0">
              <a:buNone/>
            </a:pPr>
            <a:endParaRPr lang="en-US" sz="1900" dirty="0"/>
          </a:p>
          <a:p>
            <a:r>
              <a:rPr lang="en-US" sz="1900" b="1" u="sng" dirty="0"/>
              <a:t>IVAS verification report</a:t>
            </a:r>
            <a:endParaRPr lang="en-US" sz="1900" dirty="0"/>
          </a:p>
          <a:p>
            <a:pPr lvl="1"/>
            <a:r>
              <a:rPr lang="en-US" sz="1700" dirty="0"/>
              <a:t>The Test labs reports including the Global analysis lab report were </a:t>
            </a:r>
            <a:r>
              <a:rPr lang="en-US" sz="1700" b="1" dirty="0">
                <a:solidFill>
                  <a:srgbClr val="FF0000"/>
                </a:solidFill>
              </a:rPr>
              <a:t>approved</a:t>
            </a:r>
            <a:r>
              <a:rPr lang="en-US" sz="1700" dirty="0"/>
              <a:t>.</a:t>
            </a:r>
          </a:p>
          <a:p>
            <a:pPr marL="0" indent="0">
              <a:buNone/>
            </a:pPr>
            <a:endParaRPr lang="en-US" sz="1900" dirty="0"/>
          </a:p>
          <a:p>
            <a:r>
              <a:rPr lang="en-US" sz="1900" b="1" u="sng" dirty="0"/>
              <a:t>SA4-Specs CRs</a:t>
            </a:r>
            <a:endParaRPr lang="en-US" sz="1900" dirty="0"/>
          </a:p>
          <a:p>
            <a:pPr lvl="1"/>
            <a:r>
              <a:rPr lang="en-US" sz="1700" dirty="0"/>
              <a:t>All SA4 CRs (Rel-12, Rel-17, Rel-18 and Rel-19) were </a:t>
            </a:r>
            <a:r>
              <a:rPr lang="en-US" sz="1700" b="1" dirty="0">
                <a:solidFill>
                  <a:srgbClr val="FF0000"/>
                </a:solidFill>
              </a:rPr>
              <a:t>approved</a:t>
            </a:r>
            <a:r>
              <a:rPr lang="en-US" sz="1700" dirty="0"/>
              <a:t>. Including the admin CRs on 26.512</a:t>
            </a:r>
          </a:p>
          <a:p>
            <a:pPr marL="0" indent="0">
              <a:buNone/>
            </a:pPr>
            <a:endParaRPr lang="en-US" sz="1900" dirty="0"/>
          </a:p>
          <a:p>
            <a:r>
              <a:rPr lang="en-US" sz="1900" b="1" u="sng" dirty="0"/>
              <a:t>SA4-Specs for approval</a:t>
            </a:r>
            <a:endParaRPr lang="en-US" sz="1900" dirty="0"/>
          </a:p>
          <a:p>
            <a:pPr lvl="1"/>
            <a:r>
              <a:rPr lang="en-US" sz="1700" dirty="0"/>
              <a:t>The </a:t>
            </a:r>
            <a:r>
              <a:rPr lang="en-US" sz="1700" dirty="0">
                <a:hlinkClick r:id="rId4"/>
              </a:rPr>
              <a:t>Draft TS 26.251 V2.0.0 </a:t>
            </a:r>
            <a:r>
              <a:rPr lang="en-US" sz="1700" dirty="0"/>
              <a:t>(IVAS_Codec_Ph2) was </a:t>
            </a:r>
            <a:r>
              <a:rPr lang="en-US" sz="1700" b="1" dirty="0">
                <a:solidFill>
                  <a:srgbClr val="FF0000"/>
                </a:solidFill>
              </a:rPr>
              <a:t>approved</a:t>
            </a:r>
          </a:p>
          <a:p>
            <a:endParaRPr lang="en-US" sz="2100" b="1" dirty="0">
              <a:solidFill>
                <a:srgbClr val="FF0000"/>
              </a:solidFill>
            </a:endParaRPr>
          </a:p>
          <a:p>
            <a:r>
              <a:rPr lang="en-US" sz="1900" b="1" u="sng" dirty="0"/>
              <a:t>SA4 chair input on WG Terms of Reference</a:t>
            </a:r>
          </a:p>
          <a:p>
            <a:pPr lvl="1"/>
            <a:r>
              <a:rPr lang="en-US" sz="1700" dirty="0"/>
              <a:t>Sent back to SA4 for discussion and agreement. Was </a:t>
            </a:r>
            <a:r>
              <a:rPr lang="en-US" sz="1700" b="1" dirty="0">
                <a:solidFill>
                  <a:srgbClr val="FF0000"/>
                </a:solidFill>
              </a:rPr>
              <a:t>noted.</a:t>
            </a:r>
            <a:endParaRPr lang="en-US" sz="1700" dirty="0"/>
          </a:p>
        </p:txBody>
      </p:sp>
      <p:sp>
        <p:nvSpPr>
          <p:cNvPr id="3" name="Content Placeholder 4">
            <a:extLst>
              <a:ext uri="{FF2B5EF4-FFF2-40B4-BE49-F238E27FC236}">
                <a16:creationId xmlns:a16="http://schemas.microsoft.com/office/drawing/2014/main" id="{0A29CE61-24F7-6E3B-BB80-65A4B806DABB}"/>
              </a:ext>
            </a:extLst>
          </p:cNvPr>
          <p:cNvSpPr txBox="1">
            <a:spLocks/>
          </p:cNvSpPr>
          <p:nvPr/>
        </p:nvSpPr>
        <p:spPr bwMode="auto">
          <a:xfrm>
            <a:off x="6096000" y="1956389"/>
            <a:ext cx="5525386" cy="445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u="sng" dirty="0"/>
              <a:t>WI summaries</a:t>
            </a:r>
            <a:endParaRPr lang="en-US" dirty="0"/>
          </a:p>
          <a:p>
            <a:pPr lvl="1"/>
            <a:r>
              <a:rPr lang="en-US" u="sng" dirty="0">
                <a:hlinkClick r:id="rId6"/>
              </a:rPr>
              <a:t>SP-251375</a:t>
            </a:r>
            <a:r>
              <a:rPr lang="en-US" dirty="0"/>
              <a:t> on IVAS_Codec_Ph2 was </a:t>
            </a:r>
            <a:r>
              <a:rPr lang="en-US" b="1" dirty="0">
                <a:solidFill>
                  <a:srgbClr val="FF0000"/>
                </a:solidFill>
              </a:rPr>
              <a:t>endorsed</a:t>
            </a:r>
            <a:endParaRPr lang="fr-FR" sz="2000" dirty="0">
              <a:solidFill>
                <a:srgbClr val="FF0000"/>
              </a:solidFill>
            </a:endParaRPr>
          </a:p>
          <a:p>
            <a:pPr lvl="1"/>
            <a:r>
              <a:rPr lang="en-US" u="sng" dirty="0">
                <a:hlinkClick r:id="rId7"/>
              </a:rPr>
              <a:t>SP-251503</a:t>
            </a:r>
            <a:r>
              <a:rPr lang="en-US" dirty="0"/>
              <a:t> on VOPS was </a:t>
            </a:r>
            <a:r>
              <a:rPr lang="en-US" b="1" dirty="0">
                <a:solidFill>
                  <a:srgbClr val="FF0000"/>
                </a:solidFill>
              </a:rPr>
              <a:t>endorsed</a:t>
            </a:r>
            <a:endParaRPr lang="fr-FR" sz="2000" dirty="0">
              <a:solidFill>
                <a:srgbClr val="FF0000"/>
              </a:solidFill>
            </a:endParaRPr>
          </a:p>
          <a:p>
            <a:pPr lvl="1"/>
            <a:r>
              <a:rPr lang="en-US" u="sng" dirty="0">
                <a:hlinkClick r:id="rId8"/>
              </a:rPr>
              <a:t>SP-251544</a:t>
            </a:r>
            <a:r>
              <a:rPr lang="en-US" dirty="0"/>
              <a:t> on ATIAS_Ph2 was </a:t>
            </a:r>
            <a:r>
              <a:rPr lang="en-US" b="1" dirty="0">
                <a:solidFill>
                  <a:srgbClr val="FF0000"/>
                </a:solidFill>
              </a:rPr>
              <a:t>endorsed</a:t>
            </a:r>
            <a:endParaRPr lang="fr-FR" sz="2000" dirty="0">
              <a:solidFill>
                <a:srgbClr val="FF0000"/>
              </a:solidFill>
            </a:endParaRPr>
          </a:p>
          <a:p>
            <a:pPr lvl="1"/>
            <a:r>
              <a:rPr lang="en-US" u="sng" dirty="0">
                <a:hlinkClick r:id="rId9"/>
              </a:rPr>
              <a:t>SP-251559</a:t>
            </a:r>
            <a:r>
              <a:rPr lang="fr-FR" dirty="0"/>
              <a:t> </a:t>
            </a:r>
            <a:r>
              <a:rPr lang="en-US" dirty="0"/>
              <a:t>on AMD_PRO-MED was </a:t>
            </a:r>
            <a:r>
              <a:rPr lang="en-US" b="1" dirty="0">
                <a:solidFill>
                  <a:srgbClr val="FF0000"/>
                </a:solidFill>
              </a:rPr>
              <a:t>endorsed</a:t>
            </a:r>
            <a:endParaRPr lang="fr-FR" sz="2000" dirty="0">
              <a:solidFill>
                <a:srgbClr val="FF0000"/>
              </a:solidFill>
            </a:endParaRPr>
          </a:p>
          <a:p>
            <a:pPr marL="0" indent="0">
              <a:buNone/>
            </a:pPr>
            <a:endParaRPr lang="en-US" dirty="0"/>
          </a:p>
          <a:p>
            <a:r>
              <a:rPr lang="en-US" b="1" u="sng" dirty="0"/>
              <a:t>Rel-20 topics</a:t>
            </a:r>
            <a:endParaRPr lang="en-US" dirty="0"/>
          </a:p>
          <a:p>
            <a:pPr lvl="1"/>
            <a:r>
              <a:rPr lang="en-US" dirty="0"/>
              <a:t>The New WID on ATIAS_Ph3-MED was </a:t>
            </a:r>
            <a:r>
              <a:rPr lang="en-US" b="1" dirty="0">
                <a:solidFill>
                  <a:srgbClr val="FF0000"/>
                </a:solidFill>
              </a:rPr>
              <a:t>approved</a:t>
            </a:r>
          </a:p>
          <a:p>
            <a:pPr lvl="1"/>
            <a:r>
              <a:rPr lang="en-US" dirty="0"/>
              <a:t>The New SIDS on </a:t>
            </a:r>
            <a:r>
              <a:rPr lang="en-GB" dirty="0" err="1"/>
              <a:t>FS_QStream</a:t>
            </a:r>
            <a:r>
              <a:rPr lang="en-GB" dirty="0"/>
              <a:t>-MED, FS_DCE_MED, FS_Q4RTC_MED, FS_Avatar_Ph2_MED, FS_AIF_MED were </a:t>
            </a:r>
            <a:r>
              <a:rPr lang="en-GB" b="1" dirty="0">
                <a:solidFill>
                  <a:srgbClr val="FF0000"/>
                </a:solidFill>
              </a:rPr>
              <a:t>approved</a:t>
            </a:r>
            <a:r>
              <a:rPr lang="en-GB" dirty="0"/>
              <a:t> </a:t>
            </a:r>
          </a:p>
          <a:p>
            <a:pPr lvl="1"/>
            <a:r>
              <a:rPr lang="en-US" dirty="0"/>
              <a:t>The New SID on Media Aspects for 6G System (FS_6G_MED) was </a:t>
            </a:r>
            <a:r>
              <a:rPr lang="en-US" b="1" dirty="0">
                <a:solidFill>
                  <a:srgbClr val="FF0000"/>
                </a:solidFill>
              </a:rPr>
              <a:t>approved</a:t>
            </a:r>
            <a:r>
              <a:rPr lang="en-US" dirty="0"/>
              <a:t>.</a:t>
            </a:r>
          </a:p>
          <a:p>
            <a:pPr marL="457200" lvl="1" indent="0">
              <a:buNone/>
            </a:pPr>
            <a:endParaRPr lang="en-US" dirty="0"/>
          </a:p>
          <a:p>
            <a:r>
              <a:rPr lang="en-US" b="1" u="sng" dirty="0"/>
              <a:t>Liaisons</a:t>
            </a:r>
            <a:endParaRPr lang="en-US" dirty="0"/>
          </a:p>
          <a:p>
            <a:pPr lvl="1"/>
            <a:r>
              <a:rPr lang="en-US" dirty="0"/>
              <a:t>The SA4 reply LS to GSMA NG UPG </a:t>
            </a:r>
            <a:r>
              <a:rPr lang="fr-FR" dirty="0" err="1"/>
              <a:t>was</a:t>
            </a:r>
            <a:r>
              <a:rPr lang="fr-FR" dirty="0"/>
              <a:t> </a:t>
            </a:r>
            <a:r>
              <a:rPr lang="fr-FR" dirty="0" err="1"/>
              <a:t>incorporated</a:t>
            </a:r>
            <a:r>
              <a:rPr lang="fr-FR" dirty="0"/>
              <a:t> </a:t>
            </a:r>
            <a:r>
              <a:rPr lang="fr-FR" dirty="0" err="1"/>
              <a:t>into</a:t>
            </a:r>
            <a:r>
              <a:rPr lang="fr-FR" dirty="0"/>
              <a:t> the </a:t>
            </a:r>
            <a:r>
              <a:rPr lang="fr-FR" dirty="0" err="1"/>
              <a:t>consoliated</a:t>
            </a:r>
            <a:r>
              <a:rPr lang="fr-FR" dirty="0"/>
              <a:t> </a:t>
            </a:r>
            <a:r>
              <a:rPr lang="fr-FR" dirty="0" err="1"/>
              <a:t>response</a:t>
            </a:r>
            <a:r>
              <a:rPr lang="fr-FR" dirty="0"/>
              <a:t> </a:t>
            </a:r>
            <a:r>
              <a:rPr lang="fr-FR" dirty="0" err="1"/>
              <a:t>taht</a:t>
            </a:r>
            <a:r>
              <a:rPr lang="fr-FR" dirty="0"/>
              <a:t> </a:t>
            </a:r>
            <a:r>
              <a:rPr lang="fr-FR" dirty="0" err="1"/>
              <a:t>was</a:t>
            </a:r>
            <a:r>
              <a:rPr lang="fr-FR" dirty="0"/>
              <a:t> </a:t>
            </a:r>
            <a:r>
              <a:rPr lang="fr-FR" b="1" dirty="0" err="1">
                <a:solidFill>
                  <a:srgbClr val="FF0000"/>
                </a:solidFill>
              </a:rPr>
              <a:t>approved</a:t>
            </a:r>
            <a:r>
              <a:rPr lang="fr-FR" dirty="0"/>
              <a:t>.</a:t>
            </a:r>
          </a:p>
          <a:p>
            <a:pPr lvl="1"/>
            <a:r>
              <a:rPr lang="en-US" dirty="0"/>
              <a:t>The SA4 LS to RAN1 on AIML traffic characteristics for which SA was in CC was </a:t>
            </a:r>
            <a:r>
              <a:rPr lang="en-US" b="1" dirty="0">
                <a:solidFill>
                  <a:srgbClr val="FF0000"/>
                </a:solidFill>
              </a:rPr>
              <a:t>noted</a:t>
            </a:r>
            <a:r>
              <a:rPr lang="en-US" b="1" dirty="0"/>
              <a:t>.</a:t>
            </a:r>
            <a:endParaRPr lang="fr-FR" dirty="0"/>
          </a:p>
          <a:p>
            <a:pPr lvl="1"/>
            <a:endParaRPr lang="en-US" dirty="0"/>
          </a:p>
          <a:p>
            <a:pPr marL="0" indent="0">
              <a:buNone/>
            </a:pPr>
            <a:endParaRPr lang="en-US" dirty="0"/>
          </a:p>
          <a:p>
            <a:pPr marL="0" indent="0">
              <a:spcBef>
                <a:spcPts val="0"/>
              </a:spcBef>
              <a:spcAft>
                <a:spcPts val="900"/>
              </a:spcAft>
              <a:buFontTx/>
              <a:buNone/>
            </a:pPr>
            <a:endParaRPr lang="fr-FR" sz="10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5D9B-6F77-9AA1-0179-D552C7053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4D88E-EB40-F894-3F4B-6E47D750BC7A}"/>
              </a:ext>
            </a:extLst>
          </p:cNvPr>
          <p:cNvSpPr>
            <a:spLocks noGrp="1"/>
          </p:cNvSpPr>
          <p:nvPr>
            <p:ph type="title"/>
          </p:nvPr>
        </p:nvSpPr>
        <p:spPr/>
        <p:txBody>
          <a:bodyPr/>
          <a:lstStyle/>
          <a:p>
            <a:r>
              <a:rPr lang="sv-SE" sz="4000" dirty="0"/>
              <a:t>Outcome of SA4 submissions (WG </a:t>
            </a:r>
            <a:r>
              <a:rPr lang="sv-SE" sz="4000" dirty="0" err="1"/>
              <a:t>report</a:t>
            </a:r>
            <a:r>
              <a:rPr lang="sv-SE" sz="4000" dirty="0"/>
              <a:t>)</a:t>
            </a:r>
          </a:p>
        </p:txBody>
      </p:sp>
      <p:sp>
        <p:nvSpPr>
          <p:cNvPr id="5" name="Content Placeholder 4">
            <a:extLst>
              <a:ext uri="{FF2B5EF4-FFF2-40B4-BE49-F238E27FC236}">
                <a16:creationId xmlns:a16="http://schemas.microsoft.com/office/drawing/2014/main" id="{3CA56077-F4F1-E692-212D-BBDBDA5F071F}"/>
              </a:ext>
            </a:extLst>
          </p:cNvPr>
          <p:cNvSpPr>
            <a:spLocks noGrp="1"/>
          </p:cNvSpPr>
          <p:nvPr>
            <p:ph idx="1"/>
          </p:nvPr>
        </p:nvSpPr>
        <p:spPr/>
        <p:txBody>
          <a:bodyPr>
            <a:normAutofit fontScale="55000" lnSpcReduction="20000"/>
          </a:bodyPr>
          <a:lstStyle/>
          <a:p>
            <a:r>
              <a:rPr lang="en-GB" dirty="0"/>
              <a:t>SP-251428 (REPORT) SA WG4 Status Report to TSG SA#110 (Source: SA WG4 Chair)</a:t>
            </a:r>
            <a:br>
              <a:rPr lang="en-GB" dirty="0"/>
            </a:br>
            <a:r>
              <a:rPr lang="en-GB" b="1" dirty="0"/>
              <a:t>Document for:</a:t>
            </a:r>
            <a:r>
              <a:rPr lang="en-GB" dirty="0"/>
              <a:t> Presentation</a:t>
            </a:r>
            <a:br>
              <a:rPr lang="en-GB" dirty="0"/>
            </a:br>
            <a:r>
              <a:rPr lang="en-GB" b="1" dirty="0"/>
              <a:t>Abstract:</a:t>
            </a:r>
            <a:br>
              <a:rPr lang="en-GB" dirty="0"/>
            </a:br>
            <a:r>
              <a:rPr lang="en-GB" dirty="0"/>
              <a:t>SA WG4 Status Report to TSG SA#110.</a:t>
            </a:r>
            <a:endParaRPr lang="fr-FR" dirty="0"/>
          </a:p>
          <a:p>
            <a:r>
              <a:rPr lang="en-GB" u="sng" dirty="0">
                <a:hlinkClick r:id="rId2"/>
              </a:rPr>
              <a:t>https://www.3gpp.org/ftp/tsg_sa/TSG_SA/TSGS_110_Baltimore_2025-12/Docs/SP-251428.zip</a:t>
            </a:r>
            <a:endParaRPr lang="fr-FR" dirty="0"/>
          </a:p>
          <a:p>
            <a:r>
              <a:rPr lang="en-GB" b="1" dirty="0"/>
              <a:t>Plenary Discussion:</a:t>
            </a:r>
            <a:endParaRPr lang="fr-FR" dirty="0"/>
          </a:p>
          <a:p>
            <a:r>
              <a:rPr lang="en-GB" dirty="0"/>
              <a:t>Slide 40:	The TSG SA Chair asked that information on 6G planning is provided for the next TSG SA meeting.</a:t>
            </a:r>
            <a:endParaRPr lang="fr-FR" dirty="0"/>
          </a:p>
          <a:p>
            <a:r>
              <a:rPr lang="en-GB" dirty="0"/>
              <a:t>Slide 22:	Verizon commented that there are a large number of TRs proposed for SA WG4 and asked whether they had the capacity for all the work, as the FS_ULBC study has slow progress dur to lack of time. The SA WG4 Chair explained that the slow progress is not due to the SA WG4 workload, but due to related dependencies and issues. </a:t>
            </a:r>
            <a:r>
              <a:rPr lang="en-GB" b="1" dirty="0"/>
              <a:t>The TSG SA Chair asked companies with issues with SA WG4 work to prepare contributions on this rather than raise it in the SA WG4 Chair report to TSG SA.</a:t>
            </a:r>
            <a:endParaRPr lang="fr-FR" dirty="0"/>
          </a:p>
          <a:p>
            <a:r>
              <a:rPr lang="en-GB" dirty="0"/>
              <a:t>	MediaTek commented that the SA WG4 </a:t>
            </a:r>
            <a:r>
              <a:rPr lang="en-GB" dirty="0" err="1"/>
              <a:t>ToR</a:t>
            </a:r>
            <a:r>
              <a:rPr lang="en-GB" dirty="0"/>
              <a:t> has been postponed and care should be taken that SA WG4 can progress work on their AI related studies. The TSG SA Chair replied that the SA WG4 </a:t>
            </a:r>
            <a:r>
              <a:rPr lang="en-GB" dirty="0" err="1"/>
              <a:t>ToR</a:t>
            </a:r>
            <a:r>
              <a:rPr lang="en-GB" dirty="0"/>
              <a:t> will need consensus within SA WG4 before being presented to TSG SA for approval, which is why it was postponed this time.</a:t>
            </a:r>
            <a:endParaRPr lang="fr-FR" dirty="0"/>
          </a:p>
          <a:p>
            <a:r>
              <a:rPr lang="en-GB" dirty="0"/>
              <a:t>The SA WG4 Chair was thanked for this report, which was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64709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D8343-9283-202D-4532-B47C605AC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BFD3FD-6340-9B45-E5F8-62451B4D98BB}"/>
              </a:ext>
            </a:extLst>
          </p:cNvPr>
          <p:cNvSpPr>
            <a:spLocks noGrp="1"/>
          </p:cNvSpPr>
          <p:nvPr>
            <p:ph type="title"/>
          </p:nvPr>
        </p:nvSpPr>
        <p:spPr/>
        <p:txBody>
          <a:bodyPr/>
          <a:lstStyle/>
          <a:p>
            <a:r>
              <a:rPr lang="sv-SE" sz="4000" dirty="0"/>
              <a:t>Outcome of SA4 submissions (SWG </a:t>
            </a:r>
            <a:r>
              <a:rPr lang="sv-SE" sz="4000" dirty="0" err="1"/>
              <a:t>reports</a:t>
            </a:r>
            <a:r>
              <a:rPr lang="sv-SE" sz="4000" dirty="0"/>
              <a:t>)</a:t>
            </a:r>
          </a:p>
        </p:txBody>
      </p:sp>
      <p:sp>
        <p:nvSpPr>
          <p:cNvPr id="5" name="Content Placeholder 4">
            <a:extLst>
              <a:ext uri="{FF2B5EF4-FFF2-40B4-BE49-F238E27FC236}">
                <a16:creationId xmlns:a16="http://schemas.microsoft.com/office/drawing/2014/main" id="{304C6DC4-EE49-20E7-A374-D06182DCA99C}"/>
              </a:ext>
            </a:extLst>
          </p:cNvPr>
          <p:cNvSpPr>
            <a:spLocks noGrp="1"/>
          </p:cNvSpPr>
          <p:nvPr>
            <p:ph idx="1"/>
          </p:nvPr>
        </p:nvSpPr>
        <p:spPr/>
        <p:txBody>
          <a:bodyPr>
            <a:normAutofit/>
          </a:bodyPr>
          <a:lstStyle/>
          <a:p>
            <a:r>
              <a:rPr lang="en-GB" dirty="0"/>
              <a:t>SP-251541 (REPORT) SA WG4 SWG reports (Source: SA WG4)</a:t>
            </a:r>
            <a:br>
              <a:rPr lang="en-GB" dirty="0"/>
            </a:br>
            <a:r>
              <a:rPr lang="en-GB" b="1" dirty="0"/>
              <a:t>Document for:</a:t>
            </a:r>
            <a:r>
              <a:rPr lang="en-GB" dirty="0"/>
              <a:t> Information</a:t>
            </a:r>
            <a:br>
              <a:rPr lang="en-GB" dirty="0"/>
            </a:br>
            <a:r>
              <a:rPr lang="en-GB" b="1" dirty="0"/>
              <a:t>Abstract:</a:t>
            </a:r>
            <a:br>
              <a:rPr lang="en-GB" dirty="0"/>
            </a:br>
            <a:r>
              <a:rPr lang="en-GB" dirty="0"/>
              <a:t>This zip file contains 16 SA WG4 SWG Ad-hoc reports approved in S4#134 meeting.</a:t>
            </a:r>
            <a:endParaRPr lang="fr-FR" dirty="0"/>
          </a:p>
          <a:p>
            <a:r>
              <a:rPr lang="en-GB" b="1" dirty="0"/>
              <a:t>Plenary Discussion:</a:t>
            </a:r>
            <a:endParaRPr lang="fr-FR" dirty="0"/>
          </a:p>
          <a:p>
            <a:r>
              <a:rPr lang="en-GB" dirty="0"/>
              <a:t>These reports were provided for information and were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indent="0">
              <a:buNone/>
            </a:pP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213689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4F5EC-247B-E021-FA3D-ACD43416D5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42A0AD-04D5-97DC-2B5B-97B123DFB67E}"/>
              </a:ext>
            </a:extLst>
          </p:cNvPr>
          <p:cNvSpPr>
            <a:spLocks noGrp="1"/>
          </p:cNvSpPr>
          <p:nvPr>
            <p:ph type="title"/>
          </p:nvPr>
        </p:nvSpPr>
        <p:spPr/>
        <p:txBody>
          <a:bodyPr/>
          <a:lstStyle/>
          <a:p>
            <a:r>
              <a:rPr lang="sv-SE" sz="4000" dirty="0"/>
              <a:t>Outcome of SA4 submissions (Test </a:t>
            </a:r>
            <a:r>
              <a:rPr lang="sv-SE" sz="4000" dirty="0" err="1"/>
              <a:t>labs</a:t>
            </a:r>
            <a:r>
              <a:rPr lang="sv-SE" sz="4000" dirty="0"/>
              <a:t> </a:t>
            </a:r>
            <a:r>
              <a:rPr lang="sv-SE" sz="4000" dirty="0" err="1"/>
              <a:t>reports</a:t>
            </a:r>
            <a:r>
              <a:rPr lang="sv-SE" sz="4000" dirty="0"/>
              <a:t>)</a:t>
            </a:r>
          </a:p>
        </p:txBody>
      </p:sp>
      <p:sp>
        <p:nvSpPr>
          <p:cNvPr id="5" name="Content Placeholder 4">
            <a:extLst>
              <a:ext uri="{FF2B5EF4-FFF2-40B4-BE49-F238E27FC236}">
                <a16:creationId xmlns:a16="http://schemas.microsoft.com/office/drawing/2014/main" id="{5787DF0E-3664-1186-9E00-6137F5924681}"/>
              </a:ext>
            </a:extLst>
          </p:cNvPr>
          <p:cNvSpPr>
            <a:spLocks noGrp="1"/>
          </p:cNvSpPr>
          <p:nvPr>
            <p:ph idx="1"/>
          </p:nvPr>
        </p:nvSpPr>
        <p:spPr>
          <a:xfrm>
            <a:off x="838199" y="1825625"/>
            <a:ext cx="5257801" cy="4351338"/>
          </a:xfrm>
        </p:spPr>
        <p:txBody>
          <a:bodyPr>
            <a:normAutofit fontScale="55000" lnSpcReduction="20000"/>
          </a:bodyPr>
          <a:lstStyle/>
          <a:p>
            <a:r>
              <a:rPr lang="en-GB" dirty="0"/>
              <a:t>SP-251447 (REPORT) </a:t>
            </a:r>
            <a:r>
              <a:rPr lang="en-GB" dirty="0" err="1"/>
              <a:t>MESAQIN.com</a:t>
            </a:r>
            <a:r>
              <a:rPr lang="en-GB" dirty="0"/>
              <a:t> Listening Lab Report - IVAS Characterization Phase (Source: SA WG4)</a:t>
            </a:r>
            <a:br>
              <a:rPr lang="en-GB" dirty="0"/>
            </a:br>
            <a:r>
              <a:rPr lang="en-GB" b="1" dirty="0"/>
              <a:t>Document for:</a:t>
            </a:r>
            <a:r>
              <a:rPr lang="en-GB" dirty="0"/>
              <a:t> Approval</a:t>
            </a:r>
            <a:br>
              <a:rPr lang="en-GB" dirty="0"/>
            </a:br>
            <a:r>
              <a:rPr lang="en-GB" b="1" dirty="0"/>
              <a:t>Abstract:</a:t>
            </a:r>
            <a:br>
              <a:rPr lang="en-GB" dirty="0"/>
            </a:br>
            <a:r>
              <a:rPr lang="en-GB" dirty="0" err="1"/>
              <a:t>MESAQIN.com</a:t>
            </a:r>
            <a:r>
              <a:rPr lang="en-GB" dirty="0"/>
              <a:t> Listening Lab Report - IVAS Characterization Phase.</a:t>
            </a:r>
            <a:endParaRPr lang="fr-FR" dirty="0"/>
          </a:p>
          <a:p>
            <a:r>
              <a:rPr lang="en-GB" b="1" dirty="0"/>
              <a:t>Plenary Discussion:</a:t>
            </a:r>
            <a:endParaRPr lang="fr-FR" dirty="0"/>
          </a:p>
          <a:p>
            <a:r>
              <a:rPr lang="en-GB" dirty="0"/>
              <a:t>This report was approved.</a:t>
            </a:r>
            <a:endParaRPr lang="fr-FR" dirty="0"/>
          </a:p>
          <a:p>
            <a:r>
              <a:rPr lang="en-GB" b="1" dirty="0"/>
              <a:t>Status:</a:t>
            </a:r>
            <a:r>
              <a:rPr lang="en-GB" dirty="0"/>
              <a:t> </a:t>
            </a:r>
            <a:r>
              <a:rPr lang="en-GB" b="1" dirty="0">
                <a:solidFill>
                  <a:srgbClr val="FF0000"/>
                </a:solidFill>
              </a:rPr>
              <a:t>Approved</a:t>
            </a:r>
            <a:r>
              <a:rPr lang="en-GB" dirty="0"/>
              <a:t>.</a:t>
            </a:r>
          </a:p>
          <a:p>
            <a:endParaRPr lang="fr-FR" dirty="0"/>
          </a:p>
          <a:p>
            <a:r>
              <a:rPr lang="en-GB" dirty="0"/>
              <a:t>SP-251448 (REPORT) FORCE Technology Listening Lab Report - IVAS Characterization Phase (Source: SA WG4)</a:t>
            </a:r>
            <a:br>
              <a:rPr lang="en-GB" dirty="0"/>
            </a:br>
            <a:r>
              <a:rPr lang="en-GB" b="1" dirty="0"/>
              <a:t>Document for:</a:t>
            </a:r>
            <a:r>
              <a:rPr lang="en-GB" dirty="0"/>
              <a:t> Approval</a:t>
            </a:r>
            <a:br>
              <a:rPr lang="en-GB" dirty="0"/>
            </a:br>
            <a:r>
              <a:rPr lang="en-GB" b="1" dirty="0"/>
              <a:t>Abstract:</a:t>
            </a:r>
            <a:br>
              <a:rPr lang="en-GB" dirty="0"/>
            </a:br>
            <a:r>
              <a:rPr lang="en-GB" dirty="0"/>
              <a:t>FORCE Technology Listening Lab Report - IVAS Characterization Phase.</a:t>
            </a:r>
            <a:endParaRPr lang="fr-FR" dirty="0"/>
          </a:p>
          <a:p>
            <a:r>
              <a:rPr lang="en-GB" b="1" dirty="0"/>
              <a:t>Plenary Discussion:</a:t>
            </a:r>
            <a:endParaRPr lang="fr-FR" dirty="0"/>
          </a:p>
          <a:p>
            <a:r>
              <a:rPr lang="en-GB" dirty="0"/>
              <a:t>This report was approved.</a:t>
            </a:r>
            <a:endParaRPr lang="fr-FR" dirty="0"/>
          </a:p>
          <a:p>
            <a:r>
              <a:rPr lang="en-GB" b="1" dirty="0"/>
              <a:t>Status:</a:t>
            </a:r>
            <a:r>
              <a:rPr lang="en-GB" dirty="0"/>
              <a:t> </a:t>
            </a:r>
            <a:r>
              <a:rPr lang="en-GB" b="1" dirty="0">
                <a:solidFill>
                  <a:srgbClr val="FF0000"/>
                </a:solidFill>
              </a:rPr>
              <a:t>Approved</a:t>
            </a:r>
            <a:r>
              <a:rPr lang="en-GB" dirty="0"/>
              <a:t>.</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
        <p:nvSpPr>
          <p:cNvPr id="4" name="Content Placeholder 4">
            <a:extLst>
              <a:ext uri="{FF2B5EF4-FFF2-40B4-BE49-F238E27FC236}">
                <a16:creationId xmlns:a16="http://schemas.microsoft.com/office/drawing/2014/main" id="{71ABB2C9-6315-738F-8AE5-427B7AC6C0AF}"/>
              </a:ext>
            </a:extLst>
          </p:cNvPr>
          <p:cNvSpPr txBox="1">
            <a:spLocks/>
          </p:cNvSpPr>
          <p:nvPr/>
        </p:nvSpPr>
        <p:spPr bwMode="auto">
          <a:xfrm>
            <a:off x="6096000" y="1825625"/>
            <a:ext cx="52578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500" dirty="0"/>
              <a:t>SP-251449 (REPORT) IVAS Characterization Tests - Global Analysis Lab Report (Source: SA WG4)</a:t>
            </a:r>
            <a:br>
              <a:rPr lang="en-GB" sz="1500" dirty="0"/>
            </a:br>
            <a:r>
              <a:rPr lang="en-GB" sz="1500" b="1" dirty="0"/>
              <a:t>Document for:</a:t>
            </a:r>
            <a:br>
              <a:rPr lang="en-GB" sz="1500" dirty="0"/>
            </a:br>
            <a:r>
              <a:rPr lang="en-GB" sz="1500" b="1" dirty="0"/>
              <a:t>Abstract:</a:t>
            </a:r>
            <a:br>
              <a:rPr lang="en-GB" sz="1500" dirty="0"/>
            </a:br>
            <a:r>
              <a:rPr lang="en-GB" sz="1500" dirty="0"/>
              <a:t>IVAS Characterization Tests - Global Analysis Lab Report.</a:t>
            </a:r>
            <a:endParaRPr lang="fr-FR" sz="1500" dirty="0"/>
          </a:p>
          <a:p>
            <a:r>
              <a:rPr lang="en-GB" sz="1500" b="1" dirty="0"/>
              <a:t>Plenary Discussion:</a:t>
            </a:r>
            <a:endParaRPr lang="fr-FR" sz="1500" dirty="0"/>
          </a:p>
          <a:p>
            <a:r>
              <a:rPr lang="en-GB" sz="1500" dirty="0"/>
              <a:t>This report was approved.</a:t>
            </a:r>
            <a:endParaRPr lang="fr-FR" sz="1500" dirty="0"/>
          </a:p>
          <a:p>
            <a:r>
              <a:rPr lang="en-GB" sz="1500" b="1" dirty="0"/>
              <a:t>Status:</a:t>
            </a:r>
            <a:r>
              <a:rPr lang="en-GB" sz="1500" dirty="0"/>
              <a:t> </a:t>
            </a:r>
            <a:r>
              <a:rPr lang="en-GB" sz="1500" b="1" dirty="0">
                <a:solidFill>
                  <a:srgbClr val="FF0000"/>
                </a:solidFill>
              </a:rPr>
              <a:t>Approved</a:t>
            </a:r>
            <a:r>
              <a:rPr lang="en-GB" sz="1500" dirty="0"/>
              <a:t>.</a:t>
            </a:r>
            <a:endParaRPr lang="fr-FR" sz="1500" dirty="0"/>
          </a:p>
          <a:p>
            <a:pPr marL="0" indent="0">
              <a:buFontTx/>
              <a:buNone/>
            </a:pPr>
            <a:endParaRPr lang="fr-FR" sz="1500" dirty="0"/>
          </a:p>
          <a:p>
            <a:pPr marL="0" indent="0">
              <a:spcBef>
                <a:spcPts val="0"/>
              </a:spcBef>
              <a:spcAft>
                <a:spcPts val="900"/>
              </a:spcAft>
              <a:buFontTx/>
              <a:buNone/>
            </a:pPr>
            <a:endParaRPr lang="fr-FR" sz="15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95969764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3A83A-6796-8258-9EB2-DBF270C04A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FBBFD3-59C5-A595-D79A-1FD4775E82B2}"/>
              </a:ext>
            </a:extLst>
          </p:cNvPr>
          <p:cNvSpPr>
            <a:spLocks noGrp="1"/>
          </p:cNvSpPr>
          <p:nvPr>
            <p:ph type="title"/>
          </p:nvPr>
        </p:nvSpPr>
        <p:spPr>
          <a:xfrm>
            <a:off x="838200" y="365125"/>
            <a:ext cx="8607014" cy="1325563"/>
          </a:xfrm>
        </p:spPr>
        <p:txBody>
          <a:bodyPr/>
          <a:lstStyle/>
          <a:p>
            <a:r>
              <a:rPr lang="sv-SE" sz="3200" dirty="0"/>
              <a:t>Outcome of SA4 submissions – (New Rel-20 </a:t>
            </a:r>
            <a:r>
              <a:rPr lang="sv-SE" sz="3200" dirty="0" err="1"/>
              <a:t>WIDs</a:t>
            </a:r>
            <a:r>
              <a:rPr lang="sv-SE" sz="3200" dirty="0"/>
              <a:t>)</a:t>
            </a:r>
          </a:p>
        </p:txBody>
      </p:sp>
      <p:sp>
        <p:nvSpPr>
          <p:cNvPr id="5" name="Content Placeholder 4">
            <a:extLst>
              <a:ext uri="{FF2B5EF4-FFF2-40B4-BE49-F238E27FC236}">
                <a16:creationId xmlns:a16="http://schemas.microsoft.com/office/drawing/2014/main" id="{07B131D3-B295-7C57-55FA-898C86FF0566}"/>
              </a:ext>
            </a:extLst>
          </p:cNvPr>
          <p:cNvSpPr>
            <a:spLocks noGrp="1"/>
          </p:cNvSpPr>
          <p:nvPr>
            <p:ph idx="1"/>
          </p:nvPr>
        </p:nvSpPr>
        <p:spPr/>
        <p:txBody>
          <a:bodyPr>
            <a:normAutofit/>
          </a:bodyPr>
          <a:lstStyle/>
          <a:p>
            <a:r>
              <a:rPr lang="en-GB" dirty="0"/>
              <a:t>SP-251352 (WID NEW) WID on Terminal Audio quality performance and Test methods for (Source: SA WG4)</a:t>
            </a:r>
            <a:br>
              <a:rPr lang="en-GB" dirty="0"/>
            </a:br>
            <a:r>
              <a:rPr lang="en-GB" b="1" dirty="0"/>
              <a:t>Document for:</a:t>
            </a:r>
            <a:r>
              <a:rPr lang="en-GB" dirty="0"/>
              <a:t> Approval</a:t>
            </a:r>
            <a:br>
              <a:rPr lang="en-GB" dirty="0"/>
            </a:br>
            <a:r>
              <a:rPr lang="en-GB" b="1" dirty="0"/>
              <a:t>Abstract:</a:t>
            </a:r>
            <a:br>
              <a:rPr lang="en-GB" dirty="0"/>
            </a:br>
            <a:r>
              <a:rPr lang="en-GB" dirty="0"/>
              <a:t>WID on Terminal Audio quality performance and Test methods for.</a:t>
            </a:r>
            <a:endParaRPr lang="fr-FR" dirty="0"/>
          </a:p>
          <a:p>
            <a:r>
              <a:rPr lang="en-GB" b="1" dirty="0"/>
              <a:t>Plenary Discussion:</a:t>
            </a:r>
            <a:endParaRPr lang="fr-FR" dirty="0"/>
          </a:p>
          <a:p>
            <a:r>
              <a:rPr lang="en-GB" dirty="0"/>
              <a:t>This new WID was reviewed and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160465242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941EF-0879-2204-F861-BB255F80E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63436-E6D2-3702-CA8B-8BBBD312418F}"/>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1253533F-AC89-FB02-37D3-3D7BE5687F10}"/>
              </a:ext>
            </a:extLst>
          </p:cNvPr>
          <p:cNvSpPr>
            <a:spLocks noGrp="1"/>
          </p:cNvSpPr>
          <p:nvPr>
            <p:ph idx="1"/>
          </p:nvPr>
        </p:nvSpPr>
        <p:spPr/>
        <p:txBody>
          <a:bodyPr>
            <a:normAutofit fontScale="92500" lnSpcReduction="10000"/>
          </a:bodyPr>
          <a:lstStyle/>
          <a:p>
            <a:r>
              <a:rPr lang="en-GB" dirty="0"/>
              <a:t>SP-251353 (SID NEW) Study on evaluation of QUIC-based protocols for on-demand and live video services (</a:t>
            </a:r>
            <a:r>
              <a:rPr lang="en-GB" dirty="0" err="1"/>
              <a:t>FS_QStream</a:t>
            </a:r>
            <a:r>
              <a:rPr lang="en-GB" dirty="0"/>
              <a:t>-MED) (Source: SA WG4)</a:t>
            </a:r>
            <a:br>
              <a:rPr lang="en-GB" dirty="0"/>
            </a:br>
            <a:r>
              <a:rPr lang="en-GB" b="1" dirty="0"/>
              <a:t>Document for:</a:t>
            </a:r>
            <a:r>
              <a:rPr lang="en-GB" dirty="0"/>
              <a:t> Approval</a:t>
            </a:r>
            <a:br>
              <a:rPr lang="en-GB" dirty="0"/>
            </a:br>
            <a:r>
              <a:rPr lang="en-GB" b="1" dirty="0"/>
              <a:t>Abstract:</a:t>
            </a:r>
            <a:br>
              <a:rPr lang="en-GB" dirty="0"/>
            </a:br>
            <a:r>
              <a:rPr lang="en-GB" dirty="0"/>
              <a:t>Study on evaluation of QUIC-based protocols for on-demand and live video services (</a:t>
            </a:r>
            <a:r>
              <a:rPr lang="en-GB" dirty="0" err="1"/>
              <a:t>FS_QStream</a:t>
            </a:r>
            <a:r>
              <a:rPr lang="en-GB" dirty="0"/>
              <a:t>-MED).</a:t>
            </a:r>
            <a:endParaRPr lang="fr-FR" dirty="0"/>
          </a:p>
          <a:p>
            <a:r>
              <a:rPr lang="en-GB" b="1" dirty="0"/>
              <a:t>Plenary Discussion:</a:t>
            </a:r>
            <a:endParaRPr lang="fr-FR" dirty="0"/>
          </a:p>
          <a:p>
            <a:r>
              <a:rPr lang="en-GB" dirty="0"/>
              <a:t>This was revised, to add the allocated TR 26.835 and TR 26.934 numbers, to SP-251659. </a:t>
            </a:r>
            <a:endParaRPr lang="fr-FR" dirty="0"/>
          </a:p>
          <a:p>
            <a:r>
              <a:rPr lang="en-GB" dirty="0"/>
              <a:t>This new SID was approved.</a:t>
            </a:r>
            <a:endParaRPr lang="fr-FR" dirty="0"/>
          </a:p>
          <a:p>
            <a:r>
              <a:rPr lang="en-GB" b="1" dirty="0"/>
              <a:t>Status:</a:t>
            </a:r>
            <a:r>
              <a:rPr lang="en-GB" dirty="0"/>
              <a:t> </a:t>
            </a:r>
            <a:r>
              <a:rPr lang="en-GB" b="1" dirty="0">
                <a:solidFill>
                  <a:srgbClr val="FF0000"/>
                </a:solidFill>
              </a:rPr>
              <a:t>Approved</a:t>
            </a:r>
            <a:r>
              <a:rPr lang="en-GB" dirty="0"/>
              <a:t>.</a:t>
            </a:r>
            <a:endParaRPr lang="fr-FR" dirty="0"/>
          </a:p>
        </p:txBody>
      </p:sp>
    </p:spTree>
    <p:extLst>
      <p:ext uri="{BB962C8B-B14F-4D97-AF65-F5344CB8AC3E}">
        <p14:creationId xmlns:p14="http://schemas.microsoft.com/office/powerpoint/2010/main" val="35931078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6532</TotalTime>
  <Words>4257</Words>
  <Application>Microsoft Macintosh PowerPoint</Application>
  <PresentationFormat>Grand écran</PresentationFormat>
  <Paragraphs>532</Paragraphs>
  <Slides>29</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29</vt:i4>
      </vt:variant>
    </vt:vector>
  </HeadingPairs>
  <TitlesOfParts>
    <vt:vector size="37" baseType="lpstr">
      <vt:lpstr>MS Mincho</vt:lpstr>
      <vt:lpstr>华文细黑</vt:lpstr>
      <vt:lpstr>Arial</vt:lpstr>
      <vt:lpstr>Calibri</vt:lpstr>
      <vt:lpstr>Calibri Light</vt:lpstr>
      <vt:lpstr>Montserrat</vt:lpstr>
      <vt:lpstr>Times New Roman</vt:lpstr>
      <vt:lpstr>Office Theme</vt:lpstr>
      <vt:lpstr>Brief report from SA#110 on SA4 topics</vt:lpstr>
      <vt:lpstr>Outline</vt:lpstr>
      <vt:lpstr>General information</vt:lpstr>
      <vt:lpstr>Outcome of SA4 submissions (Summary)</vt:lpstr>
      <vt:lpstr>Outcome of SA4 submissions (WG report)</vt:lpstr>
      <vt:lpstr>Outcome of SA4 submissions (SWG reports)</vt:lpstr>
      <vt:lpstr>Outcome of SA4 submissions (Test labs reports)</vt:lpstr>
      <vt:lpstr>Outcome of SA4 submissions – (New Rel-20 WIDs)</vt:lpstr>
      <vt:lpstr>Outcome of SA4 submissions – (New Rel-20 SIDs)</vt:lpstr>
      <vt:lpstr>Outcome of SA4 submissions – (New Rel-20 SIDs)</vt:lpstr>
      <vt:lpstr>Outcome of SA4 submissions – (New Rel-20 SIDs)</vt:lpstr>
      <vt:lpstr>Outcome of SA4 submissions – (New Rel-20 SIDs)</vt:lpstr>
      <vt:lpstr>Outcome of SA4 submissions – (New Rel-20 SIDs)</vt:lpstr>
      <vt:lpstr>Outcome of SA4 submissions – (New Rel-20 SIDs)</vt:lpstr>
      <vt:lpstr>Outcome of SA4 submissions – Specifications for approval </vt:lpstr>
      <vt:lpstr>Outcome of SA4 submissions – CRs</vt:lpstr>
      <vt:lpstr>Outcome of SA4 submissions  (Liaisons)</vt:lpstr>
      <vt:lpstr>Outcome of SA4 submissions  (Liaisons)</vt:lpstr>
      <vt:lpstr>Outcome of SA4 submissions – WI summaries</vt:lpstr>
      <vt:lpstr>AOB</vt:lpstr>
      <vt:lpstr>AI Traffic Characteristics</vt:lpstr>
      <vt:lpstr>Guidance and actions to SA4</vt:lpstr>
      <vt:lpstr>Présentation PowerPoint</vt:lpstr>
      <vt:lpstr>Présentation PowerPoint</vt:lpstr>
      <vt:lpstr>Présentation PowerPoint</vt:lpstr>
      <vt:lpstr>Présentation PowerPoint</vt:lpstr>
      <vt:lpstr>Présentation PowerPoint</vt:lpstr>
      <vt:lpstr>Release 21</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Gilles Teniou</cp:lastModifiedBy>
  <cp:revision>13</cp:revision>
  <dcterms:created xsi:type="dcterms:W3CDTF">2019-05-22T07:33:39Z</dcterms:created>
  <dcterms:modified xsi:type="dcterms:W3CDTF">2026-02-03T12:03:52Z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