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6"/>
  </p:notesMasterIdLst>
  <p:handoutMasterIdLst>
    <p:handoutMasterId r:id="rId27"/>
  </p:handoutMasterIdLst>
  <p:sldIdLst>
    <p:sldId id="303" r:id="rId5"/>
    <p:sldId id="705" r:id="rId6"/>
    <p:sldId id="1168" r:id="rId7"/>
    <p:sldId id="1205" r:id="rId8"/>
    <p:sldId id="1198" r:id="rId9"/>
    <p:sldId id="1200" r:id="rId10"/>
    <p:sldId id="926" r:id="rId11"/>
    <p:sldId id="1196" r:id="rId12"/>
    <p:sldId id="1207" r:id="rId13"/>
    <p:sldId id="1195" r:id="rId14"/>
    <p:sldId id="1206" r:id="rId15"/>
    <p:sldId id="1197" r:id="rId16"/>
    <p:sldId id="1199" r:id="rId17"/>
    <p:sldId id="1208" r:id="rId18"/>
    <p:sldId id="1204" r:id="rId19"/>
    <p:sldId id="1203" r:id="rId20"/>
    <p:sldId id="1194" r:id="rId21"/>
    <p:sldId id="1201" r:id="rId22"/>
    <p:sldId id="1202" r:id="rId23"/>
    <p:sldId id="1209" r:id="rId24"/>
    <p:sldId id="1170" r:id="rId25"/>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CC00"/>
    <a:srgbClr val="0000FF"/>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52" autoAdjust="0"/>
    <p:restoredTop sz="96370" autoAdjust="0"/>
  </p:normalViewPr>
  <p:slideViewPr>
    <p:cSldViewPr snapToGrid="0">
      <p:cViewPr varScale="1">
        <p:scale>
          <a:sx n="127" d="100"/>
          <a:sy n="127" d="100"/>
        </p:scale>
        <p:origin x="624" y="192"/>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2/9/26</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2/9/26</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SA4#135</a:t>
            </a:r>
          </a:p>
          <a:p>
            <a:pPr eaLnBrk="1" hangingPunct="1">
              <a:defRPr/>
            </a:pPr>
            <a:r>
              <a:rPr lang="en-US" altLang="en-US" sz="1200" b="1" dirty="0">
                <a:latin typeface="Arial "/>
              </a:rPr>
              <a:t>Goa, IN, 9-13 Feb. 2026</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S4-260005</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SA4#135, 9-13 February 2026</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‹N°›</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59456" y="222252"/>
            <a:ext cx="208848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TSG_SA/TSGS_108_Prague_2025-06/Docs/SP-250636.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TSG_SA/TSGS_109_Beijing_2025-09/Docs/SP-250937.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TSG_SA/TSGS_109_Beijing_2025-09/Docs/SP-250938.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9_Beijing_2025-09/Docs/SP-25119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sa/WG4_CODEC/TSGS4_135_India/Docs/S4-260054.zip" TargetMode="External"/><Relationship Id="rId13" Type="http://schemas.openxmlformats.org/officeDocument/2006/relationships/hyperlink" Target="https://www.3gpp.org/ftp/tsg_sa/WG4_CODEC/TSGS4_135_India/Docs/S4-260240.zip" TargetMode="External"/><Relationship Id="rId3" Type="http://schemas.openxmlformats.org/officeDocument/2006/relationships/hyperlink" Target="https://www.3gpp.org/ftp/tsg_sa/WG4_CODEC/TSGS4_135_India/Docs/S4-260053.zip" TargetMode="External"/><Relationship Id="rId7" Type="http://schemas.openxmlformats.org/officeDocument/2006/relationships/hyperlink" Target="https://www.3gpp.org/ftp/tsg_sa/WG4_CODEC/TSGS4_135_India/Docs/S4-260052.zip" TargetMode="External"/><Relationship Id="rId12" Type="http://schemas.openxmlformats.org/officeDocument/2006/relationships/hyperlink" Target="https://www.3gpp.org/ftp/tsg_sa/WG4_CODEC/TSGS4_135_India/Docs/S4-260237.zip" TargetMode="External"/><Relationship Id="rId2" Type="http://schemas.openxmlformats.org/officeDocument/2006/relationships/hyperlink" Target="https://www.3gpp.org/ftp/tsg_sa/TSG_SA/TSGS_109_Beijing_2025-09/Docs/SP-251265.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35_India/Docs/S4-260049.zip" TargetMode="External"/><Relationship Id="rId11" Type="http://schemas.openxmlformats.org/officeDocument/2006/relationships/hyperlink" Target="https://www.3gpp.org/ftp/tsg_sa/WG4_CODEC/TSGS4_135_India/Docs/S4-260225.zip" TargetMode="External"/><Relationship Id="rId5" Type="http://schemas.openxmlformats.org/officeDocument/2006/relationships/hyperlink" Target="https://www.3gpp.org/ftp/tsg_sa/WG4_CODEC/TSGS4_135_India/Docs/S4-260048.zip" TargetMode="External"/><Relationship Id="rId15" Type="http://schemas.openxmlformats.org/officeDocument/2006/relationships/hyperlink" Target="https://www.3gpp.org/ftp/tsg_sa/WG4_CODEC/TSGS4_135_India/Docs/S4-260033.zip" TargetMode="External"/><Relationship Id="rId10" Type="http://schemas.openxmlformats.org/officeDocument/2006/relationships/hyperlink" Target="https://www.3gpp.org/ftp/tsg_sa/WG4_CODEC/TSGS4_135_India/Docs/S4-260206.zip" TargetMode="External"/><Relationship Id="rId4" Type="http://schemas.openxmlformats.org/officeDocument/2006/relationships/hyperlink" Target="https://www.3gpp.org/ftp/tsg_sa/WG4_CODEC/TSGS4_135_India/Docs/S4-260047.zip" TargetMode="External"/><Relationship Id="rId9" Type="http://schemas.openxmlformats.org/officeDocument/2006/relationships/hyperlink" Target="https://www.3gpp.org/ftp/tsg_sa/WG4_CODEC/TSGS4_135_India/Docs/S4-260055.zip" TargetMode="External"/><Relationship Id="rId14" Type="http://schemas.openxmlformats.org/officeDocument/2006/relationships/hyperlink" Target="https://www.3gpp.org/ftp/tsg_sa/WG4_CODEC/TSGS4_135_India/Docs/S4-260282.zip"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110_Baltimore_2025-12/Docs/SP-251660.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WG4_CODEC/3GPP_SA4_AHOC_MTGs/SA4_RTC/Docs/S4aR250221.zip" TargetMode="External"/><Relationship Id="rId2" Type="http://schemas.openxmlformats.org/officeDocument/2006/relationships/hyperlink" Target="https://www.3gpp.org/ftp/tsg_sa/TSG_SA/TSGS_110_Baltimore_2025-12/Docs/SP-251661.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110_Baltimore_2025-12/Docs/SP-251659.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www.3gpp.org/ftp/tsg_sa/WG4_CODEC/TSGS4_135_India/Docs/S4-260226.zip" TargetMode="External"/><Relationship Id="rId3" Type="http://schemas.openxmlformats.org/officeDocument/2006/relationships/hyperlink" Target="https://www.3gpp.org/ftp/tsg_sa/WG4_CODEC/TSGS4_135_India/Docs/S4-260075.zip" TargetMode="External"/><Relationship Id="rId7" Type="http://schemas.openxmlformats.org/officeDocument/2006/relationships/hyperlink" Target="https://www.3gpp.org/ftp/tsg_sa/WG4_CODEC/TSGS4_135_India/Docs/S4-260227.zip" TargetMode="External"/><Relationship Id="rId2" Type="http://schemas.openxmlformats.org/officeDocument/2006/relationships/hyperlink" Target="https://www.3gpp.org/ftp/tsg_sa/TSG_SA/TSGS_110_Baltimore_2025-12/Docs/SP-251663.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35_India/Docs/S4-260147.zip" TargetMode="External"/><Relationship Id="rId5" Type="http://schemas.openxmlformats.org/officeDocument/2006/relationships/hyperlink" Target="https://www.3gpp.org/ftp/TSG_SA/WG4_CODEC/3GPP_SA4_AHOC_MTGs/SA4_VIDEO/Docs/S4aV260006.zip" TargetMode="External"/><Relationship Id="rId4" Type="http://schemas.openxmlformats.org/officeDocument/2006/relationships/hyperlink" Target="https://www.3gpp.org/ftp/TSG_SA/WG4_CODEC/3GPP_SA4_AHOC_MTGs/SA4_VIDEO/Docs/S4aV260004.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WG4_CODEC/TSGS4_135_India/Docs/S4-260264.zip" TargetMode="External"/><Relationship Id="rId7" Type="http://schemas.openxmlformats.org/officeDocument/2006/relationships/hyperlink" Target="https://www.3gpp.org/ftp/tsg_sa/WG4_CODEC/TSGS4_135_India/Docs/S4-260270.zip" TargetMode="External"/><Relationship Id="rId2" Type="http://schemas.openxmlformats.org/officeDocument/2006/relationships/hyperlink" Target="https://www.3gpp.org/ftp/tsg_sa/TSG_SA/TSGS_110_Baltimore_2025-12/Docs/SP-251662.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35_India/Docs/S4-260267.zip" TargetMode="External"/><Relationship Id="rId5" Type="http://schemas.openxmlformats.org/officeDocument/2006/relationships/hyperlink" Target="https://www.3gpp.org/ftp/tsg_sa/WG4_CODEC/TSGS4_135_India/Docs/S4-260266.zip" TargetMode="External"/><Relationship Id="rId4" Type="http://schemas.openxmlformats.org/officeDocument/2006/relationships/hyperlink" Target="https://www.3gpp.org/ftp/tsg_sa/WG4_CODEC/TSGS4_135_India/Docs/S4-260265.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WG4_CODEC/TSGS4_135_India/Docs/S4-260009.zip" TargetMode="External"/><Relationship Id="rId2" Type="http://schemas.openxmlformats.org/officeDocument/2006/relationships/hyperlink" Target="https://www.3gpp.org/ftp/tsg_sa/TSG_SA/TSGS_110_Baltimore_2025-12/Docs/SP-251652.zip" TargetMode="External"/><Relationship Id="rId1" Type="http://schemas.openxmlformats.org/officeDocument/2006/relationships/slideLayout" Target="../slideLayouts/slideLayout2.xml"/><Relationship Id="rId4" Type="http://schemas.openxmlformats.org/officeDocument/2006/relationships/hyperlink" Target="https://www.3gpp.org/ftp/tsg_sa/WG4_CODEC/TSGS4_135_India/Docs/S4-260010.zip"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6_Madrid_2024-12/Docs/SP-241962.zip" TargetMode="External"/><Relationship Id="rId2" Type="http://schemas.openxmlformats.org/officeDocument/2006/relationships/hyperlink" Target="https://www.3gpp.org/ftp/tsg_sa/TSG_SA/TSGS_108_Prague_2025-06/Docs/SP-250878.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10_Baltimore_2025-12/Docs/SP-251352.zi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78.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tsg_sa/TSGS_106_Madrid_2024-12/Docs/SP-241962.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2.zip" TargetMode="External"/><Relationship Id="rId2" Type="http://schemas.openxmlformats.org/officeDocument/2006/relationships/hyperlink" Target="https://www.3gpp.org/ftp/tsg_sa/WG4_CODEC/TSGS4_135_India/Docs/S4-260109.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sa/TSG_SA/TSGS_109_Beijing_2025-09/Docs/SP-251265.zip" TargetMode="External"/><Relationship Id="rId13" Type="http://schemas.openxmlformats.org/officeDocument/2006/relationships/hyperlink" Target="https://www.3gpp.org/ftp/tsg_sa/TSG_SA/TSGS_110_Baltimore_2025-12/Docs/SP-251662.zip" TargetMode="External"/><Relationship Id="rId3" Type="http://schemas.openxmlformats.org/officeDocument/2006/relationships/hyperlink" Target="https://www.3gpp.org/ftp/tsg_sa/TSG_SA/TSGS_108_Prague_2025-06/Docs/SP-250635.zip" TargetMode="External"/><Relationship Id="rId7" Type="http://schemas.openxmlformats.org/officeDocument/2006/relationships/hyperlink" Target="https://www.3gpp.org/ftp/tsg_sa/TSG_SA/TSGS_109_Beijing_2025-09/Docs/SP-251190.zip" TargetMode="External"/><Relationship Id="rId12" Type="http://schemas.openxmlformats.org/officeDocument/2006/relationships/hyperlink" Target="https://www.3gpp.org/ftp/tsg_sa/TSG_SA/TSGS_110_Baltimore_2025-12/Docs/SP-251663.zip" TargetMode="External"/><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9_Beijing_2025-09/Docs/SP-250938.zip" TargetMode="External"/><Relationship Id="rId11" Type="http://schemas.openxmlformats.org/officeDocument/2006/relationships/hyperlink" Target="https://www.3gpp.org/ftp/tsg_sa/TSG_SA/TSGS_110_Baltimore_2025-12/Docs/SP-251659.zip" TargetMode="External"/><Relationship Id="rId5" Type="http://schemas.openxmlformats.org/officeDocument/2006/relationships/hyperlink" Target="https://www.3gpp.org/ftp/tsg_sa/TSG_SA/TSGS_109_Beijing_2025-09/Docs/SP-250937.zip" TargetMode="External"/><Relationship Id="rId10" Type="http://schemas.openxmlformats.org/officeDocument/2006/relationships/hyperlink" Target="https://www.3gpp.org/ftp/tsg_sa/TSG_SA/TSGS_110_Baltimore_2025-12/Docs/SP-251661.zip" TargetMode="External"/><Relationship Id="rId4" Type="http://schemas.openxmlformats.org/officeDocument/2006/relationships/hyperlink" Target="https://www.3gpp.org/ftp/tsg_sa/TSG_SA/TSGS_108_Prague_2025-06/Docs/SP-250636.zip" TargetMode="External"/><Relationship Id="rId9" Type="http://schemas.openxmlformats.org/officeDocument/2006/relationships/hyperlink" Target="https://www.3gpp.org/ftp/tsg_sa/TSG_SA/TSGS_110_Baltimore_2025-12/Docs/SP-251660.zip" TargetMode="External"/><Relationship Id="rId14" Type="http://schemas.openxmlformats.org/officeDocument/2006/relationships/hyperlink" Target="https://www.3gpp.org/ftp/tsg_sa/TSG_SA/TSGS_110_Baltimore_2025-12/Docs/SP-251652.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WG4_CODEC/TSGS4_135_India/Docs/S4-260194.zip" TargetMode="External"/><Relationship Id="rId2" Type="http://schemas.openxmlformats.org/officeDocument/2006/relationships/hyperlink" Target="https://www.3gpp.org/ftp/tsg_sa/WG4_CODEC/TSGS4_135_India/Docs/S4-260193.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3_Maastricht_2024-03/Docs/SP-240480.zip" TargetMode="Externa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sa/TSG_SA/TSGS_108_Prague_2025-06/Docs/SP-250635.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529389" y="1671639"/>
            <a:ext cx="1121343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US" sz="5300" b="1" dirty="0"/>
              <a:t>SA4 Work and Study Items Status at the start of SA4#135</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sz="2000" dirty="0">
                <a:latin typeface="Arial" panose="020B0604020202020204" pitchFamily="34" charset="0"/>
              </a:rPr>
              <a:t>Gilles Teniou, SA4 Chair (Tencent)</a:t>
            </a:r>
          </a:p>
          <a:p>
            <a:pPr>
              <a:lnSpc>
                <a:spcPct val="80000"/>
              </a:lnSpc>
            </a:pPr>
            <a:r>
              <a:rPr lang="en-US" altLang="en-US" sz="2000" dirty="0">
                <a:latin typeface="Arial" panose="020B0604020202020204" pitchFamily="34" charset="0"/>
              </a:rPr>
              <a:t>and all SA4 WID/SID Rapporteurs</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5.1)</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7CD71-BD6D-DCD0-05D9-955A13B59871}"/>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D4BC800F-5B36-0A63-C5E4-FA8CEC1723EC}"/>
              </a:ext>
            </a:extLst>
          </p:cNvPr>
          <p:cNvSpPr>
            <a:spLocks noGrp="1"/>
          </p:cNvSpPr>
          <p:nvPr>
            <p:ph type="title"/>
          </p:nvPr>
        </p:nvSpPr>
        <p:spPr>
          <a:xfrm>
            <a:off x="568171" y="196850"/>
            <a:ext cx="9250532" cy="1143000"/>
          </a:xfrm>
        </p:spPr>
        <p:txBody>
          <a:bodyPr/>
          <a:lstStyle/>
          <a:p>
            <a:r>
              <a:rPr lang="en-US" sz="3200" dirty="0"/>
              <a:t>Study on </a:t>
            </a:r>
            <a:r>
              <a:rPr lang="en-US" dirty="0"/>
              <a:t>Media Energy Consumption Exposure and Evaluation Framework phase 2</a:t>
            </a:r>
            <a:br>
              <a:rPr lang="en-US" dirty="0"/>
            </a:br>
            <a:r>
              <a:rPr lang="en-US" dirty="0"/>
              <a:t>(</a:t>
            </a:r>
            <a:r>
              <a:rPr lang="en-GB" dirty="0"/>
              <a:t>FS_Energy_Ph2-MED</a:t>
            </a:r>
            <a:r>
              <a:rPr lang="fr-FR" dirty="0"/>
              <a:t> </a:t>
            </a:r>
            <a:r>
              <a:rPr lang="en-US" dirty="0"/>
              <a:t>)</a:t>
            </a:r>
            <a:endParaRPr lang="en-US" altLang="en-US" dirty="0"/>
          </a:p>
        </p:txBody>
      </p:sp>
      <p:graphicFrame>
        <p:nvGraphicFramePr>
          <p:cNvPr id="2" name="Table 1">
            <a:extLst>
              <a:ext uri="{FF2B5EF4-FFF2-40B4-BE49-F238E27FC236}">
                <a16:creationId xmlns:a16="http://schemas.microsoft.com/office/drawing/2014/main" id="{B8871F90-27FA-D79E-0D77-01CAE65932C8}"/>
              </a:ext>
            </a:extLst>
          </p:cNvPr>
          <p:cNvGraphicFramePr>
            <a:graphicFrameLocks noGrp="1"/>
          </p:cNvGraphicFramePr>
          <p:nvPr/>
        </p:nvGraphicFramePr>
        <p:xfrm>
          <a:off x="647700" y="1506105"/>
          <a:ext cx="10084901" cy="68605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en-GB" sz="1100" b="1" kern="1200" noProof="0" dirty="0">
                          <a:solidFill>
                            <a:schemeClr val="lt1"/>
                          </a:solidFill>
                          <a:latin typeface="+mn-lt"/>
                          <a:ea typeface="+mn-ea"/>
                          <a:cs typeface="+mn-cs"/>
                        </a:rPr>
                        <a:t>1080050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energy consumption exposure and evaluation framework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FS_Energy_Ph2_MED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SP-250636</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9EDCD0F8-A0EA-D6A4-EEDE-D62758AE0FC2}"/>
              </a:ext>
            </a:extLst>
          </p:cNvPr>
          <p:cNvSpPr>
            <a:spLocks noGrp="1"/>
          </p:cNvSpPr>
          <p:nvPr>
            <p:ph idx="1"/>
          </p:nvPr>
        </p:nvSpPr>
        <p:spPr>
          <a:xfrm>
            <a:off x="647700" y="2232856"/>
            <a:ext cx="11068050" cy="4384421"/>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200" dirty="0" err="1">
                <a:cs typeface="Arial" panose="020B0604020202020204" pitchFamily="34" charset="0"/>
              </a:rPr>
              <a:t>Rapporteur</a:t>
            </a:r>
            <a:r>
              <a:rPr lang="es-ES" altLang="zh-CN" sz="12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200" dirty="0">
                <a:cs typeface="Arial" panose="020B0604020202020204" pitchFamily="34" charset="0"/>
              </a:rPr>
              <a:t>Julien </a:t>
            </a:r>
            <a:r>
              <a:rPr lang="fi-FI" sz="1200" dirty="0" err="1">
                <a:cs typeface="Arial" panose="020B0604020202020204" pitchFamily="34" charset="0"/>
              </a:rPr>
              <a:t>Lemotheux</a:t>
            </a:r>
            <a:r>
              <a:rPr lang="fi-FI" sz="1200" dirty="0">
                <a:cs typeface="Arial" panose="020B0604020202020204" pitchFamily="34" charset="0"/>
              </a:rPr>
              <a:t>, </a:t>
            </a:r>
            <a:r>
              <a:rPr lang="fi-FI" sz="1200" dirty="0" err="1">
                <a:cs typeface="Arial" panose="020B0604020202020204" pitchFamily="34" charset="0"/>
              </a:rPr>
              <a:t>Orange</a:t>
            </a:r>
            <a:r>
              <a:rPr lang="fi-FI" sz="1200" dirty="0">
                <a:cs typeface="Arial" panose="020B0604020202020204" pitchFamily="34" charset="0"/>
              </a:rPr>
              <a:t>, julien.lemotheux@orange.com</a:t>
            </a:r>
          </a:p>
          <a:p>
            <a:pPr defTabSz="0">
              <a:lnSpc>
                <a:spcPct val="93000"/>
              </a:lnSpc>
              <a:spcBef>
                <a:spcPct val="15000"/>
              </a:spcBef>
              <a:spcAft>
                <a:spcPct val="15000"/>
              </a:spcAft>
              <a:buSzPct val="100000"/>
              <a:buFont typeface="Arial" panose="020B0604020202020204" pitchFamily="34" charset="0"/>
              <a:buChar char="•"/>
              <a:tabLst>
                <a:tab pos="285750" algn="l"/>
              </a:tabLst>
              <a:defRPr/>
            </a:pPr>
            <a:endParaRPr lang="en-GB" sz="1200" b="1" u="sng"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200" b="1" u="sng" dirty="0">
                <a:cs typeface="Arial" panose="020B0604020202020204" pitchFamily="34" charset="0"/>
              </a:rPr>
              <a:t>Progress since last SA4 meeting</a:t>
            </a:r>
            <a:endParaRPr lang="en-GB" sz="12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What happened during the </a:t>
            </a:r>
            <a:r>
              <a:rPr lang="en-US" altLang="zh-CN" sz="1200" dirty="0" err="1">
                <a:cs typeface="Arial" pitchFamily="34" charset="0"/>
              </a:rPr>
              <a:t>Adhoc</a:t>
            </a:r>
            <a:r>
              <a:rPr lang="en-US" altLang="zh-CN" sz="12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  During the 2 offline and 2 MBS calls:  </a:t>
            </a:r>
          </a:p>
          <a:p>
            <a:pPr marL="1087438" lvl="2" indent="-287338">
              <a:lnSpc>
                <a:spcPct val="93000"/>
              </a:lnSpc>
              <a:spcBef>
                <a:spcPct val="15000"/>
              </a:spcBef>
              <a:spcAft>
                <a:spcPct val="15000"/>
              </a:spcAft>
              <a:buSzPct val="100000"/>
              <a:tabLst>
                <a:tab pos="285750" algn="l"/>
              </a:tabLst>
              <a:defRPr/>
            </a:pPr>
            <a:r>
              <a:rPr lang="en-US" altLang="zh-CN" sz="900" dirty="0">
                <a:cs typeface="Arial" pitchFamily="34" charset="0"/>
              </a:rPr>
              <a:t>A template for candidate solutions submitted in phase 2 has been agreed.</a:t>
            </a:r>
          </a:p>
          <a:p>
            <a:pPr marL="1087438" lvl="2" indent="-287338">
              <a:lnSpc>
                <a:spcPct val="93000"/>
              </a:lnSpc>
              <a:spcBef>
                <a:spcPct val="15000"/>
              </a:spcBef>
              <a:spcAft>
                <a:spcPct val="15000"/>
              </a:spcAft>
              <a:buSzPct val="100000"/>
              <a:tabLst>
                <a:tab pos="285750" algn="l"/>
              </a:tabLst>
              <a:defRPr/>
            </a:pPr>
            <a:r>
              <a:rPr lang="en-US" altLang="zh-CN" sz="900" dirty="0">
                <a:cs typeface="Arial" pitchFamily="34" charset="0"/>
              </a:rPr>
              <a:t>2 CRs to TR 26.942 have been agreed: S4aI260009 (Update summary of Energy Information Function) and S4aI260010 (Principles for documenting Candidate Solutions).</a:t>
            </a:r>
          </a:p>
          <a:p>
            <a:pPr marL="1087438" lvl="2" indent="-287338">
              <a:lnSpc>
                <a:spcPct val="93000"/>
              </a:lnSpc>
              <a:spcBef>
                <a:spcPct val="15000"/>
              </a:spcBef>
              <a:spcAft>
                <a:spcPct val="15000"/>
              </a:spcAft>
              <a:buSzPct val="100000"/>
              <a:tabLst>
                <a:tab pos="285750" algn="l"/>
              </a:tabLst>
              <a:defRPr/>
            </a:pPr>
            <a:r>
              <a:rPr lang="en-US" altLang="zh-CN" sz="900" dirty="0">
                <a:cs typeface="Arial" pitchFamily="34" charset="0"/>
              </a:rPr>
              <a:t>Several candidate solutions have been extensively discussed and improved but still under discussions.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50" dirty="0">
                <a:cs typeface="Arial" pitchFamily="34" charset="0"/>
              </a:rPr>
              <a:t>Agree the new version of the merged CR (S4-260066) including the 2 CRs agreed during MBS calls. </a:t>
            </a:r>
          </a:p>
          <a:p>
            <a:pPr marL="687388" lvl="1" indent="-287338">
              <a:lnSpc>
                <a:spcPct val="93000"/>
              </a:lnSpc>
              <a:spcBef>
                <a:spcPct val="15000"/>
              </a:spcBef>
              <a:spcAft>
                <a:spcPct val="15000"/>
              </a:spcAft>
              <a:buSzPct val="100000"/>
              <a:tabLst>
                <a:tab pos="285750" algn="l"/>
              </a:tabLst>
              <a:defRPr/>
            </a:pPr>
            <a:r>
              <a:rPr lang="en-US" altLang="zh-CN" sz="1050" dirty="0">
                <a:cs typeface="Arial" pitchFamily="34" charset="0"/>
              </a:rPr>
              <a:t>Given the volume of contributions, along with the various key points, conclusions, and recommendations to be discussed, it is proposed to delay the completion of the study by one SA meeting. A discussion paper has been submitted on this topic (S4-260068).</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Schedule an offline meeting at the beginning of this week to assess which general mechanisms could reach a consensus. This will help identify the candidate solutions worth investing time in for further refinement.</a:t>
            </a:r>
          </a:p>
          <a:p>
            <a:pPr marL="687388" lvl="1" indent="-287338">
              <a:lnSpc>
                <a:spcPct val="93000"/>
              </a:lnSpc>
              <a:spcBef>
                <a:spcPct val="15000"/>
              </a:spcBef>
              <a:spcAft>
                <a:spcPct val="15000"/>
              </a:spcAft>
              <a:buSzPct val="100000"/>
              <a:tabLst>
                <a:tab pos="285750" algn="l"/>
              </a:tabLst>
              <a:defRPr/>
            </a:pPr>
            <a:r>
              <a:rPr lang="en-US" altLang="zh-CN" sz="1050" dirty="0">
                <a:cs typeface="Arial" pitchFamily="34" charset="0"/>
              </a:rPr>
              <a:t>Review the 20 contributions with those main objectives:</a:t>
            </a:r>
          </a:p>
          <a:p>
            <a:pPr marL="1087438" lvl="2" indent="-287338">
              <a:lnSpc>
                <a:spcPct val="93000"/>
              </a:lnSpc>
              <a:spcBef>
                <a:spcPct val="15000"/>
              </a:spcBef>
              <a:spcAft>
                <a:spcPct val="15000"/>
              </a:spcAft>
              <a:buSzPct val="100000"/>
              <a:tabLst>
                <a:tab pos="285750" algn="l"/>
              </a:tabLst>
              <a:defRPr/>
            </a:pPr>
            <a:r>
              <a:rPr lang="en-US" altLang="zh-CN" sz="900" dirty="0">
                <a:cs typeface="Arial" pitchFamily="34" charset="0"/>
              </a:rPr>
              <a:t>Confirm the delay the completion of the study by one SA meeting, and the potential planning for the following normative work.</a:t>
            </a:r>
          </a:p>
          <a:p>
            <a:pPr marL="1087438" lvl="2" indent="-287338">
              <a:lnSpc>
                <a:spcPct val="93000"/>
              </a:lnSpc>
              <a:spcBef>
                <a:spcPct val="15000"/>
              </a:spcBef>
              <a:spcAft>
                <a:spcPct val="15000"/>
              </a:spcAft>
              <a:buSzPct val="100000"/>
              <a:tabLst>
                <a:tab pos="285750" algn="l"/>
              </a:tabLst>
              <a:defRPr/>
            </a:pPr>
            <a:r>
              <a:rPr lang="en-US" altLang="zh-CN" sz="900" dirty="0">
                <a:cs typeface="Arial" pitchFamily="34" charset="0"/>
              </a:rPr>
              <a:t>Finalize work on candidate solutions.</a:t>
            </a:r>
          </a:p>
          <a:p>
            <a:pPr marL="1087438" lvl="2" indent="-287338">
              <a:lnSpc>
                <a:spcPct val="93000"/>
              </a:lnSpc>
              <a:spcBef>
                <a:spcPct val="15000"/>
              </a:spcBef>
              <a:spcAft>
                <a:spcPct val="15000"/>
              </a:spcAft>
              <a:buSzPct val="100000"/>
              <a:tabLst>
                <a:tab pos="285750" algn="l"/>
              </a:tabLst>
              <a:defRPr/>
            </a:pPr>
            <a:r>
              <a:rPr lang="en-US" altLang="zh-CN" sz="900" dirty="0">
                <a:cs typeface="Arial" pitchFamily="34" charset="0"/>
              </a:rPr>
              <a:t>Progress on the conclusions (including the selection of candidate solutions to address key issues) and recommendations (listing the proposed normative changes).</a:t>
            </a:r>
          </a:p>
          <a:p>
            <a:pPr marL="687705" lvl="1" indent="-287655">
              <a:lnSpc>
                <a:spcPct val="100000"/>
              </a:lnSpc>
              <a:spcBef>
                <a:spcPct val="15000"/>
              </a:spcBef>
              <a:spcAft>
                <a:spcPct val="15000"/>
              </a:spcAft>
              <a:buSzPct val="100000"/>
              <a:tabLst>
                <a:tab pos="285750" algn="l"/>
              </a:tabLst>
              <a:defRPr/>
            </a:pPr>
            <a:endParaRPr lang="en-US" altLang="zh-CN" sz="1100" dirty="0">
              <a:cs typeface="Arial" pitchFamily="34" charset="0"/>
            </a:endParaRPr>
          </a:p>
        </p:txBody>
      </p:sp>
    </p:spTree>
    <p:extLst>
      <p:ext uri="{BB962C8B-B14F-4D97-AF65-F5344CB8AC3E}">
        <p14:creationId xmlns:p14="http://schemas.microsoft.com/office/powerpoint/2010/main" val="208205212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17850-0C30-712C-9F65-03D6F792F91E}"/>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086F72D8-D0B7-83DE-31AE-2A42ACD89AF1}"/>
              </a:ext>
            </a:extLst>
          </p:cNvPr>
          <p:cNvSpPr>
            <a:spLocks noGrp="1"/>
          </p:cNvSpPr>
          <p:nvPr>
            <p:ph type="title"/>
          </p:nvPr>
        </p:nvSpPr>
        <p:spPr>
          <a:xfrm>
            <a:off x="568171" y="196850"/>
            <a:ext cx="9250532" cy="1143000"/>
          </a:xfrm>
        </p:spPr>
        <p:txBody>
          <a:bodyPr/>
          <a:lstStyle/>
          <a:p>
            <a:r>
              <a:rPr lang="fr-FR" sz="2400" kern="1200" dirty="0" err="1"/>
              <a:t>Study</a:t>
            </a:r>
            <a:r>
              <a:rPr lang="fr-FR" sz="2400" kern="1200" dirty="0"/>
              <a:t>  on Usage of </a:t>
            </a:r>
            <a:r>
              <a:rPr lang="fr-FR" sz="2400" kern="1200" dirty="0" err="1"/>
              <a:t>Dynamically</a:t>
            </a:r>
            <a:r>
              <a:rPr lang="fr-FR" sz="2400" kern="1200" dirty="0"/>
              <a:t> </a:t>
            </a:r>
            <a:r>
              <a:rPr lang="fr-FR" sz="2400" kern="1200" dirty="0" err="1"/>
              <a:t>Changing</a:t>
            </a:r>
            <a:r>
              <a:rPr lang="fr-FR" sz="2400" kern="1200" dirty="0"/>
              <a:t> Traffic </a:t>
            </a:r>
            <a:r>
              <a:rPr lang="fr-FR" sz="2400" kern="1200" dirty="0" err="1"/>
              <a:t>Characteristics</a:t>
            </a:r>
            <a:r>
              <a:rPr lang="fr-FR" sz="2400" kern="1200" dirty="0"/>
              <a:t> and </a:t>
            </a:r>
            <a:r>
              <a:rPr lang="fr-FR" sz="2400" kern="1200" dirty="0" err="1"/>
              <a:t>Enhanced</a:t>
            </a:r>
            <a:r>
              <a:rPr lang="fr-FR" sz="2400" kern="1200" dirty="0"/>
              <a:t> QoS support in Media Applications and Services</a:t>
            </a:r>
            <a:br>
              <a:rPr lang="fr-FR" kern="1200" dirty="0">
                <a:solidFill>
                  <a:schemeClr val="dk1"/>
                </a:solidFill>
              </a:rPr>
            </a:br>
            <a:r>
              <a:rPr lang="en-US" dirty="0"/>
              <a:t>(</a:t>
            </a:r>
            <a:r>
              <a:rPr lang="en-US" dirty="0" err="1"/>
              <a:t>FS_DCTC_eQOS_MED</a:t>
            </a:r>
            <a:r>
              <a:rPr lang="en-US" dirty="0"/>
              <a:t>)</a:t>
            </a:r>
            <a:endParaRPr lang="en-US" altLang="en-US" dirty="0"/>
          </a:p>
        </p:txBody>
      </p:sp>
      <p:graphicFrame>
        <p:nvGraphicFramePr>
          <p:cNvPr id="2" name="Table 1">
            <a:extLst>
              <a:ext uri="{FF2B5EF4-FFF2-40B4-BE49-F238E27FC236}">
                <a16:creationId xmlns:a16="http://schemas.microsoft.com/office/drawing/2014/main" id="{B751E4D9-351C-FC4C-48C8-7E075A152217}"/>
              </a:ext>
            </a:extLst>
          </p:cNvPr>
          <p:cNvGraphicFramePr>
            <a:graphicFrameLocks noGrp="1"/>
          </p:cNvGraphicFramePr>
          <p:nvPr/>
        </p:nvGraphicFramePr>
        <p:xfrm>
          <a:off x="647700" y="1454150"/>
          <a:ext cx="10084901" cy="68605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en-GB" sz="1100" b="1" kern="1200" noProof="0" dirty="0">
                          <a:solidFill>
                            <a:schemeClr val="lt1"/>
                          </a:solidFill>
                          <a:latin typeface="+mn-lt"/>
                          <a:ea typeface="+mn-ea"/>
                          <a:cs typeface="+mn-cs"/>
                        </a:rPr>
                        <a:t>1090041</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Usage of Dynamically Changing Traffic Characteristics and Enhanced QoS support in Media Applications and Services</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SP-250937</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12%</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AE417B22-CA38-49F6-7C30-782BEC745AD7}"/>
              </a:ext>
            </a:extLst>
          </p:cNvPr>
          <p:cNvSpPr>
            <a:spLocks noGrp="1"/>
          </p:cNvSpPr>
          <p:nvPr>
            <p:ph idx="1"/>
          </p:nvPr>
        </p:nvSpPr>
        <p:spPr>
          <a:xfrm>
            <a:off x="647700" y="2149728"/>
            <a:ext cx="11068050" cy="4384421"/>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err="1">
                <a:cs typeface="Arial" panose="020B0604020202020204" pitchFamily="34" charset="0"/>
              </a:rPr>
              <a:t>Rufael</a:t>
            </a:r>
            <a:r>
              <a:rPr lang="fi-FI" sz="1600" dirty="0">
                <a:cs typeface="Arial" panose="020B0604020202020204" pitchFamily="34" charset="0"/>
              </a:rPr>
              <a:t> </a:t>
            </a:r>
            <a:r>
              <a:rPr lang="fi-FI" sz="1600" dirty="0" err="1">
                <a:cs typeface="Arial" panose="020B0604020202020204" pitchFamily="34" charset="0"/>
              </a:rPr>
              <a:t>Mekuria</a:t>
            </a:r>
            <a:r>
              <a:rPr lang="fi-FI" sz="1600" dirty="0">
                <a:cs typeface="Arial" panose="020B0604020202020204" pitchFamily="34" charset="0"/>
              </a:rPr>
              <a:t>, Huawei, </a:t>
            </a:r>
            <a:r>
              <a:rPr lang="en-US" sz="1600" dirty="0" err="1"/>
              <a:t>Rufael.mekuria@huawei.com</a:t>
            </a:r>
            <a:endParaRPr lang="fi-FI" sz="1600" dirty="0">
              <a:cs typeface="Arial" panose="020B0604020202020204" pitchFamily="34" charset="0"/>
            </a:endParaRPr>
          </a:p>
          <a:p>
            <a:pPr defTabSz="0">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 Discussion on TR/review of TR </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 Discussion on testing and evaluation</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  progress the work during the meeting</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Review and refine the papers, discuss test conditions proposed in parallel with 6G MED study</a:t>
            </a:r>
          </a:p>
        </p:txBody>
      </p:sp>
    </p:spTree>
    <p:extLst>
      <p:ext uri="{BB962C8B-B14F-4D97-AF65-F5344CB8AC3E}">
        <p14:creationId xmlns:p14="http://schemas.microsoft.com/office/powerpoint/2010/main" val="386865669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7D3E5-544A-0EE5-3EFD-CB789646D3FE}"/>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8E6B565E-2591-9938-7572-1798975A8DFD}"/>
              </a:ext>
            </a:extLst>
          </p:cNvPr>
          <p:cNvSpPr>
            <a:spLocks noGrp="1"/>
          </p:cNvSpPr>
          <p:nvPr>
            <p:ph type="title"/>
          </p:nvPr>
        </p:nvSpPr>
        <p:spPr>
          <a:xfrm>
            <a:off x="568171" y="196850"/>
            <a:ext cx="9250532" cy="1143000"/>
          </a:xfrm>
        </p:spPr>
        <p:txBody>
          <a:bodyPr/>
          <a:lstStyle/>
          <a:p>
            <a:r>
              <a:rPr lang="en-US" sz="3200" dirty="0"/>
              <a:t>Study on Advanced Video Formats and Operation Points</a:t>
            </a:r>
            <a:br>
              <a:rPr lang="en-US" sz="3200" dirty="0"/>
            </a:br>
            <a:r>
              <a:rPr lang="en-US" dirty="0"/>
              <a:t>(</a:t>
            </a:r>
            <a:r>
              <a:rPr lang="en-GB" dirty="0"/>
              <a:t>FS_</a:t>
            </a:r>
            <a:r>
              <a:rPr lang="fr-FR" dirty="0"/>
              <a:t>AVFOPS_MED</a:t>
            </a:r>
            <a:r>
              <a:rPr lang="en-US" dirty="0"/>
              <a:t>)</a:t>
            </a:r>
            <a:endParaRPr lang="en-US" altLang="en-US" dirty="0"/>
          </a:p>
        </p:txBody>
      </p:sp>
      <p:graphicFrame>
        <p:nvGraphicFramePr>
          <p:cNvPr id="2" name="Table 1">
            <a:extLst>
              <a:ext uri="{FF2B5EF4-FFF2-40B4-BE49-F238E27FC236}">
                <a16:creationId xmlns:a16="http://schemas.microsoft.com/office/drawing/2014/main" id="{9E5C103F-A7F0-E520-7E5C-D0E953114B95}"/>
              </a:ext>
            </a:extLst>
          </p:cNvPr>
          <p:cNvGraphicFramePr>
            <a:graphicFrameLocks noGrp="1"/>
          </p:cNvGraphicFramePr>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en-GB" sz="1100" b="1" kern="1200" noProof="0" dirty="0">
                          <a:solidFill>
                            <a:schemeClr val="lt1"/>
                          </a:solidFill>
                          <a:latin typeface="+mn-lt"/>
                          <a:ea typeface="+mn-ea"/>
                          <a:cs typeface="+mn-cs"/>
                        </a:rPr>
                        <a:t>1090042</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Video Formats and Operation Points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FS_AVFOPS_MED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194216CF-3E0A-C5A9-FF64-B258B14BA1FE}"/>
              </a:ext>
            </a:extLst>
          </p:cNvPr>
          <p:cNvSpPr>
            <a:spLocks noGrp="1"/>
          </p:cNvSpPr>
          <p:nvPr>
            <p:ph idx="1"/>
          </p:nvPr>
        </p:nvSpPr>
        <p:spPr>
          <a:xfrm>
            <a:off x="647700" y="2149728"/>
            <a:ext cx="11068050" cy="4384421"/>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 </a:t>
            </a:r>
            <a:r>
              <a:rPr lang="en-GB" sz="1600" dirty="0"/>
              <a:t>Emmanuel Thomas, Xiaomi, thomase@xiaomi.com</a:t>
            </a:r>
          </a:p>
          <a:p>
            <a:pPr marL="287655" indent="-287655" defTabSz="0">
              <a:lnSpc>
                <a:spcPct val="93000"/>
              </a:lnSpc>
              <a:spcBef>
                <a:spcPct val="15000"/>
              </a:spcBef>
              <a:spcAft>
                <a:spcPct val="15000"/>
              </a:spcAft>
              <a:buSzPct val="100000"/>
              <a:buNone/>
              <a:tabLst>
                <a:tab pos="285750" algn="l"/>
              </a:tabLst>
              <a:defRPr/>
            </a:pP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  During the VIDEO SWG telco report after 16th December 2025:</a:t>
            </a:r>
          </a:p>
          <a:p>
            <a:pPr marL="1087755" lvl="2"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3 CRs to 26.966: revised CR1 (S4aV250069), revised CR2(S4aV250071), and new scenario endorsed  on video with segmentation maps CR3 (S4aV250072)</a:t>
            </a:r>
          </a:p>
          <a:p>
            <a:pPr marL="1087755" lvl="2"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Agreement on a first proposal annotation-</a:t>
            </a:r>
            <a:r>
              <a:rPr lang="en-US" altLang="zh-CN" sz="1400" dirty="0" err="1">
                <a:cs typeface="Arial" panose="020B0604020202020204" pitchFamily="34" charset="0"/>
              </a:rPr>
              <a:t>schema.json</a:t>
            </a:r>
            <a:r>
              <a:rPr lang="en-US" altLang="zh-CN" sz="1400" dirty="0">
                <a:cs typeface="Arial" panose="020B0604020202020204" pitchFamily="34" charset="0"/>
              </a:rPr>
              <a:t> for the video signals (S4aV250070)</a:t>
            </a:r>
            <a:endParaRPr lang="en-US" altLang="zh-CN" sz="10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a:cs typeface="Arial" panose="020B0604020202020204" pitchFamily="34" charset="0"/>
              </a:rPr>
              <a:t>Using the 3 </a:t>
            </a:r>
            <a:r>
              <a:rPr lang="en-US" altLang="zh-CN" sz="1400" dirty="0">
                <a:cs typeface="Arial" panose="020B0604020202020204" pitchFamily="34" charset="0"/>
              </a:rPr>
              <a:t>endorsed CRs as basis for further work.</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Progress test video signals collection with the proposed JSON schema annotation.</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Scenarios: Refine the current 3 CR scenarios (0130, 0131, 0143).</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Produce a first CR on mapping of the new scenarios with possible solutions based on (MV-)HEVC (0224).</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Update the conformance PD, review status of conformance SW and sequences, and define next steps.</a:t>
            </a:r>
          </a:p>
        </p:txBody>
      </p:sp>
    </p:spTree>
    <p:extLst>
      <p:ext uri="{BB962C8B-B14F-4D97-AF65-F5344CB8AC3E}">
        <p14:creationId xmlns:p14="http://schemas.microsoft.com/office/powerpoint/2010/main" val="226595244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BF077-6590-0191-2020-453E01031F55}"/>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2D8756A0-4E31-3086-A660-3605E1EF23AC}"/>
              </a:ext>
            </a:extLst>
          </p:cNvPr>
          <p:cNvSpPr>
            <a:spLocks noGrp="1"/>
          </p:cNvSpPr>
          <p:nvPr>
            <p:ph type="title"/>
          </p:nvPr>
        </p:nvSpPr>
        <p:spPr>
          <a:xfrm>
            <a:off x="568171" y="196850"/>
            <a:ext cx="9250532" cy="1143000"/>
          </a:xfrm>
        </p:spPr>
        <p:txBody>
          <a:bodyPr/>
          <a:lstStyle/>
          <a:p>
            <a:r>
              <a:rPr lang="fr-FR" kern="1200" dirty="0" err="1"/>
              <a:t>Study</a:t>
            </a:r>
            <a:r>
              <a:rPr lang="fr-FR" kern="1200" dirty="0"/>
              <a:t> on 3D </a:t>
            </a:r>
            <a:r>
              <a:rPr lang="fr-FR" kern="1200" dirty="0" err="1"/>
              <a:t>Gaussian</a:t>
            </a:r>
            <a:r>
              <a:rPr lang="fr-FR" kern="1200" dirty="0"/>
              <a:t> </a:t>
            </a:r>
            <a:r>
              <a:rPr lang="fr-FR" kern="1200" dirty="0" err="1"/>
              <a:t>splats</a:t>
            </a:r>
            <a:r>
              <a:rPr lang="fr-FR" kern="1200" dirty="0"/>
              <a:t> for mobile</a:t>
            </a:r>
            <a:br>
              <a:rPr lang="en-US" dirty="0"/>
            </a:br>
            <a:r>
              <a:rPr lang="en-US" dirty="0"/>
              <a:t>(</a:t>
            </a:r>
            <a:r>
              <a:rPr lang="en-GB" dirty="0"/>
              <a:t>FS_3DGS_MED</a:t>
            </a:r>
            <a:r>
              <a:rPr lang="fr-FR" dirty="0"/>
              <a:t> </a:t>
            </a:r>
            <a:r>
              <a:rPr lang="en-US" dirty="0"/>
              <a:t>)</a:t>
            </a:r>
            <a:endParaRPr lang="en-US" altLang="en-US" dirty="0"/>
          </a:p>
        </p:txBody>
      </p:sp>
      <p:graphicFrame>
        <p:nvGraphicFramePr>
          <p:cNvPr id="2" name="Table 1">
            <a:extLst>
              <a:ext uri="{FF2B5EF4-FFF2-40B4-BE49-F238E27FC236}">
                <a16:creationId xmlns:a16="http://schemas.microsoft.com/office/drawing/2014/main" id="{314F43C2-573A-6FE1-A82D-69B6B90AEE15}"/>
              </a:ext>
            </a:extLst>
          </p:cNvPr>
          <p:cNvGraphicFramePr>
            <a:graphicFrameLocks noGrp="1"/>
          </p:cNvGraphicFramePr>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en-GB" sz="1100" b="1" kern="1200" noProof="0" dirty="0">
                          <a:solidFill>
                            <a:schemeClr val="lt1"/>
                          </a:solidFill>
                          <a:latin typeface="+mn-lt"/>
                          <a:ea typeface="+mn-ea"/>
                          <a:cs typeface="+mn-cs"/>
                        </a:rPr>
                        <a:t>1090043</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3D Gaussian splats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FS_3DGS_MED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E71F6228-FB63-60CF-08AA-E63FCFFAABE1}"/>
              </a:ext>
            </a:extLst>
          </p:cNvPr>
          <p:cNvSpPr>
            <a:spLocks noGrp="1"/>
          </p:cNvSpPr>
          <p:nvPr>
            <p:ph idx="1"/>
          </p:nvPr>
        </p:nvSpPr>
        <p:spPr>
          <a:xfrm>
            <a:off x="647700" y="2149728"/>
            <a:ext cx="11068050" cy="4150587"/>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lvl="1"/>
            <a:r>
              <a:rPr lang="en-US" sz="1600" dirty="0"/>
              <a:t>Ricard Julien, Tencent, jricard@global.tencent.com </a:t>
            </a: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No </a:t>
            </a:r>
            <a:r>
              <a:rPr lang="en-US" altLang="zh-CN" sz="1400" dirty="0" err="1">
                <a:cs typeface="Arial" panose="020B0604020202020204" pitchFamily="34" charset="0"/>
              </a:rPr>
              <a:t>Adhoc</a:t>
            </a:r>
            <a:r>
              <a:rPr lang="en-US" altLang="zh-CN" sz="1400" dirty="0">
                <a:cs typeface="Arial" panose="020B0604020202020204" pitchFamily="34" charset="0"/>
              </a:rPr>
              <a:t> call was made. </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 No</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spcBef>
                <a:spcPct val="15000"/>
              </a:spcBef>
              <a:spcAft>
                <a:spcPct val="15000"/>
              </a:spcAft>
              <a:buSzPct val="100000"/>
              <a:tabLst>
                <a:tab pos="285750" algn="l"/>
              </a:tabLst>
              <a:defRPr/>
            </a:pPr>
            <a:r>
              <a:rPr lang="en-US" altLang="zh-CN" sz="1400" dirty="0">
                <a:cs typeface="Arial" pitchFamily="34" charset="0"/>
              </a:rPr>
              <a:t>Received: 18 TDocs</a:t>
            </a:r>
          </a:p>
          <a:p>
            <a:pPr marL="687705" lvl="1" indent="-287655">
              <a:spcBef>
                <a:spcPct val="15000"/>
              </a:spcBef>
              <a:spcAft>
                <a:spcPct val="15000"/>
              </a:spcAft>
              <a:buSzPct val="100000"/>
              <a:tabLst>
                <a:tab pos="285750" algn="l"/>
              </a:tabLst>
              <a:defRPr/>
            </a:pPr>
            <a:r>
              <a:rPr lang="en-US" altLang="zh-CN" sz="1400" dirty="0"/>
              <a:t>Use c</a:t>
            </a:r>
            <a:r>
              <a:rPr lang="en-US" sz="1400" dirty="0"/>
              <a:t>ases </a:t>
            </a:r>
            <a:r>
              <a:rPr lang="en-US" altLang="zh-CN" sz="1400" dirty="0"/>
              <a:t>(4)</a:t>
            </a:r>
          </a:p>
          <a:p>
            <a:pPr marL="1087755" lvl="2" indent="-287655">
              <a:spcBef>
                <a:spcPct val="15000"/>
              </a:spcBef>
              <a:spcAft>
                <a:spcPct val="15000"/>
              </a:spcAft>
              <a:buSzPct val="100000"/>
              <a:tabLst>
                <a:tab pos="285750" algn="l"/>
              </a:tabLst>
              <a:defRPr/>
            </a:pPr>
            <a:r>
              <a:rPr lang="en-US" altLang="zh-CN" sz="1200" dirty="0"/>
              <a:t>Sport, Dance, Avatar</a:t>
            </a:r>
          </a:p>
          <a:p>
            <a:pPr marL="687705" lvl="1" indent="-287655">
              <a:spcBef>
                <a:spcPct val="15000"/>
              </a:spcBef>
              <a:spcAft>
                <a:spcPct val="15000"/>
              </a:spcAft>
              <a:buSzPct val="100000"/>
              <a:tabLst>
                <a:tab pos="285750" algn="l"/>
              </a:tabLst>
              <a:defRPr/>
            </a:pPr>
            <a:r>
              <a:rPr lang="en-US" altLang="zh-CN" sz="1400" dirty="0"/>
              <a:t>Editorial (2) 	</a:t>
            </a:r>
          </a:p>
          <a:p>
            <a:pPr marL="1087755" lvl="2" indent="-287655">
              <a:spcBef>
                <a:spcPct val="15000"/>
              </a:spcBef>
              <a:spcAft>
                <a:spcPct val="15000"/>
              </a:spcAft>
              <a:buSzPct val="100000"/>
              <a:tabLst>
                <a:tab pos="285750" algn="l"/>
              </a:tabLst>
              <a:defRPr/>
            </a:pPr>
            <a:r>
              <a:rPr lang="en-US" altLang="zh-CN" sz="1200" dirty="0">
                <a:cs typeface="Arial" panose="020B0604020202020204" pitchFamily="34" charset="0"/>
              </a:rPr>
              <a:t>Tiles</a:t>
            </a:r>
            <a:r>
              <a:rPr lang="en-US" altLang="zh-CN" sz="1000" dirty="0">
                <a:cs typeface="Arial" panose="020B0604020202020204" pitchFamily="34" charset="0"/>
              </a:rPr>
              <a:t>, LOD</a:t>
            </a:r>
          </a:p>
          <a:p>
            <a:pPr marL="687705" lvl="1" indent="-287655">
              <a:spcBef>
                <a:spcPct val="15000"/>
              </a:spcBef>
              <a:spcAft>
                <a:spcPct val="15000"/>
              </a:spcAft>
              <a:buSzPct val="100000"/>
              <a:tabLst>
                <a:tab pos="285750" algn="l"/>
              </a:tabLst>
              <a:defRPr/>
            </a:pPr>
            <a:endParaRPr lang="en-US" altLang="zh-CN" sz="1400" dirty="0"/>
          </a:p>
          <a:p>
            <a:pPr marL="687705" lvl="1" indent="-287655">
              <a:lnSpc>
                <a:spcPct val="100000"/>
              </a:lnSpc>
              <a:spcBef>
                <a:spcPct val="15000"/>
              </a:spcBef>
              <a:spcAft>
                <a:spcPct val="15000"/>
              </a:spcAft>
              <a:buSzPct val="100000"/>
              <a:tabLst>
                <a:tab pos="285750" algn="l"/>
              </a:tabLst>
              <a:defRPr/>
            </a:pPr>
            <a:endParaRPr lang="en-US" altLang="zh-CN" sz="1400" dirty="0">
              <a:cs typeface="Arial" panose="020B0604020202020204" pitchFamily="34" charset="0"/>
            </a:endParaRPr>
          </a:p>
        </p:txBody>
      </p:sp>
      <p:sp>
        <p:nvSpPr>
          <p:cNvPr id="3" name="Espace réservé du contenu 2">
            <a:extLst>
              <a:ext uri="{FF2B5EF4-FFF2-40B4-BE49-F238E27FC236}">
                <a16:creationId xmlns:a16="http://schemas.microsoft.com/office/drawing/2014/main" id="{464F937B-BD2E-9711-0FE0-87346C4F8035}"/>
              </a:ext>
            </a:extLst>
          </p:cNvPr>
          <p:cNvSpPr txBox="1">
            <a:spLocks/>
          </p:cNvSpPr>
          <p:nvPr/>
        </p:nvSpPr>
        <p:spPr bwMode="auto">
          <a:xfrm>
            <a:off x="2905520" y="4458378"/>
            <a:ext cx="3516922" cy="155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687705" lvl="1" indent="-287655">
              <a:spcBef>
                <a:spcPct val="15000"/>
              </a:spcBef>
              <a:spcAft>
                <a:spcPct val="15000"/>
              </a:spcAft>
              <a:buSzPct val="100000"/>
              <a:tabLst>
                <a:tab pos="285750" algn="l"/>
              </a:tabLst>
              <a:defRPr/>
            </a:pPr>
            <a:r>
              <a:rPr lang="en-US" altLang="zh-CN" sz="1400" kern="0" dirty="0"/>
              <a:t>Performance and software (4)</a:t>
            </a:r>
          </a:p>
          <a:p>
            <a:pPr marL="1087755" lvl="2" indent="-287655">
              <a:spcBef>
                <a:spcPct val="15000"/>
              </a:spcBef>
              <a:spcAft>
                <a:spcPct val="15000"/>
              </a:spcAft>
              <a:buSzPct val="100000"/>
              <a:tabLst>
                <a:tab pos="285750" algn="l"/>
              </a:tabLst>
              <a:defRPr/>
            </a:pPr>
            <a:r>
              <a:rPr lang="en-US" altLang="zh-CN" sz="1200" kern="0" dirty="0"/>
              <a:t>State of the art software</a:t>
            </a:r>
          </a:p>
          <a:p>
            <a:pPr marL="1087755" lvl="2" indent="-287655">
              <a:spcBef>
                <a:spcPct val="15000"/>
              </a:spcBef>
              <a:spcAft>
                <a:spcPct val="15000"/>
              </a:spcAft>
              <a:buSzPct val="100000"/>
              <a:tabLst>
                <a:tab pos="285750" algn="l"/>
              </a:tabLst>
              <a:defRPr/>
            </a:pPr>
            <a:r>
              <a:rPr lang="en-US" altLang="zh-CN" sz="1200" kern="0" dirty="0"/>
              <a:t>Complexity analysis</a:t>
            </a:r>
          </a:p>
          <a:p>
            <a:pPr marL="1087755" lvl="2" indent="-287655">
              <a:spcBef>
                <a:spcPct val="15000"/>
              </a:spcBef>
              <a:spcAft>
                <a:spcPct val="15000"/>
              </a:spcAft>
              <a:buSzPct val="100000"/>
              <a:tabLst>
                <a:tab pos="285750" algn="l"/>
              </a:tabLst>
              <a:defRPr/>
            </a:pPr>
            <a:r>
              <a:rPr lang="en-US" altLang="zh-CN" sz="1200" kern="0" dirty="0"/>
              <a:t>Objective metrics</a:t>
            </a:r>
          </a:p>
          <a:p>
            <a:pPr marL="1087755" lvl="2" indent="-287655">
              <a:spcBef>
                <a:spcPct val="15000"/>
              </a:spcBef>
              <a:spcAft>
                <a:spcPct val="15000"/>
              </a:spcAft>
              <a:buSzPct val="100000"/>
              <a:tabLst>
                <a:tab pos="285750" algn="l"/>
              </a:tabLst>
              <a:defRPr/>
            </a:pPr>
            <a:r>
              <a:rPr lang="en-US" altLang="zh-CN" sz="1200" kern="0" dirty="0"/>
              <a:t>UE rendering benchmark</a:t>
            </a:r>
          </a:p>
          <a:p>
            <a:pPr marL="687705" lvl="1" indent="-287655">
              <a:spcBef>
                <a:spcPct val="15000"/>
              </a:spcBef>
              <a:spcAft>
                <a:spcPct val="15000"/>
              </a:spcAft>
              <a:buSzPct val="100000"/>
              <a:tabLst>
                <a:tab pos="285750" algn="l"/>
              </a:tabLst>
              <a:defRPr/>
            </a:pPr>
            <a:endParaRPr lang="en-US" altLang="zh-CN" sz="1400" kern="0" dirty="0">
              <a:cs typeface="Arial" panose="020B0604020202020204" pitchFamily="34" charset="0"/>
            </a:endParaRPr>
          </a:p>
        </p:txBody>
      </p:sp>
      <p:sp>
        <p:nvSpPr>
          <p:cNvPr id="4" name="Espace réservé du contenu 2">
            <a:extLst>
              <a:ext uri="{FF2B5EF4-FFF2-40B4-BE49-F238E27FC236}">
                <a16:creationId xmlns:a16="http://schemas.microsoft.com/office/drawing/2014/main" id="{3EEEC943-B8CE-0F5C-9FF2-BAA7B4D990DF}"/>
              </a:ext>
            </a:extLst>
          </p:cNvPr>
          <p:cNvSpPr txBox="1">
            <a:spLocks/>
          </p:cNvSpPr>
          <p:nvPr/>
        </p:nvSpPr>
        <p:spPr bwMode="auto">
          <a:xfrm>
            <a:off x="5713647" y="4458378"/>
            <a:ext cx="3273443" cy="155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687705" lvl="1" indent="-287655">
              <a:spcBef>
                <a:spcPct val="15000"/>
              </a:spcBef>
              <a:spcAft>
                <a:spcPct val="15000"/>
              </a:spcAft>
              <a:buSzPct val="100000"/>
              <a:tabLst>
                <a:tab pos="285750" algn="l"/>
              </a:tabLst>
              <a:defRPr/>
            </a:pPr>
            <a:r>
              <a:rPr lang="en-US" altLang="zh-CN" sz="1400" kern="0" dirty="0"/>
              <a:t>Workflow (8)</a:t>
            </a:r>
          </a:p>
          <a:p>
            <a:pPr marL="1087755" lvl="2" indent="-287655">
              <a:spcBef>
                <a:spcPct val="15000"/>
              </a:spcBef>
              <a:spcAft>
                <a:spcPct val="15000"/>
              </a:spcAft>
              <a:buSzPct val="100000"/>
              <a:tabLst>
                <a:tab pos="285750" algn="l"/>
              </a:tabLst>
              <a:defRPr/>
            </a:pPr>
            <a:r>
              <a:rPr lang="en-US" sz="1200" dirty="0"/>
              <a:t>3GPP Mapping</a:t>
            </a:r>
          </a:p>
          <a:p>
            <a:pPr marL="1087755" lvl="2" indent="-287655">
              <a:spcBef>
                <a:spcPct val="15000"/>
              </a:spcBef>
              <a:spcAft>
                <a:spcPct val="15000"/>
              </a:spcAft>
              <a:buSzPct val="100000"/>
              <a:tabLst>
                <a:tab pos="285750" algn="l"/>
              </a:tabLst>
              <a:defRPr/>
            </a:pPr>
            <a:r>
              <a:rPr lang="en-US" sz="1200" dirty="0"/>
              <a:t>Adaptive workflows</a:t>
            </a:r>
          </a:p>
          <a:p>
            <a:pPr marL="1087755" lvl="2" indent="-287655">
              <a:spcBef>
                <a:spcPct val="15000"/>
              </a:spcBef>
              <a:spcAft>
                <a:spcPct val="15000"/>
              </a:spcAft>
              <a:buSzPct val="100000"/>
              <a:tabLst>
                <a:tab pos="285750" algn="l"/>
              </a:tabLst>
              <a:defRPr/>
            </a:pPr>
            <a:r>
              <a:rPr lang="en-US" sz="1200" dirty="0"/>
              <a:t>Client-Server</a:t>
            </a:r>
          </a:p>
          <a:p>
            <a:pPr marL="687705" lvl="1" indent="-287655">
              <a:spcBef>
                <a:spcPct val="15000"/>
              </a:spcBef>
              <a:spcAft>
                <a:spcPct val="15000"/>
              </a:spcAft>
              <a:buSzPct val="100000"/>
              <a:tabLst>
                <a:tab pos="285750" algn="l"/>
              </a:tabLst>
              <a:defRPr/>
            </a:pPr>
            <a:r>
              <a:rPr lang="en-US" altLang="zh-CN" sz="1400" kern="0" dirty="0"/>
              <a:t>Compression format (1)</a:t>
            </a:r>
          </a:p>
          <a:p>
            <a:pPr marL="1087755" lvl="2" indent="-287655">
              <a:spcBef>
                <a:spcPct val="15000"/>
              </a:spcBef>
              <a:spcAft>
                <a:spcPct val="15000"/>
              </a:spcAft>
              <a:buSzPct val="100000"/>
              <a:tabLst>
                <a:tab pos="285750" algn="l"/>
              </a:tabLst>
              <a:defRPr/>
            </a:pPr>
            <a:r>
              <a:rPr lang="en-US" sz="1200" dirty="0" err="1"/>
              <a:t>glTF</a:t>
            </a:r>
            <a:r>
              <a:rPr lang="en-US" sz="1000" dirty="0"/>
              <a:t> </a:t>
            </a:r>
            <a:endParaRPr lang="en-US" altLang="zh-CN" sz="1000" kern="0" dirty="0"/>
          </a:p>
        </p:txBody>
      </p:sp>
      <p:sp>
        <p:nvSpPr>
          <p:cNvPr id="5" name="Espace réservé du contenu 2">
            <a:extLst>
              <a:ext uri="{FF2B5EF4-FFF2-40B4-BE49-F238E27FC236}">
                <a16:creationId xmlns:a16="http://schemas.microsoft.com/office/drawing/2014/main" id="{6E3050E2-671B-292E-D535-A5F37169A362}"/>
              </a:ext>
            </a:extLst>
          </p:cNvPr>
          <p:cNvSpPr txBox="1">
            <a:spLocks/>
          </p:cNvSpPr>
          <p:nvPr/>
        </p:nvSpPr>
        <p:spPr bwMode="auto">
          <a:xfrm>
            <a:off x="7975299" y="4423635"/>
            <a:ext cx="3447375" cy="155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687705" lvl="1" indent="-287655">
              <a:spcBef>
                <a:spcPct val="15000"/>
              </a:spcBef>
              <a:spcAft>
                <a:spcPct val="15000"/>
              </a:spcAft>
              <a:buSzPct val="100000"/>
              <a:tabLst>
                <a:tab pos="285750" algn="l"/>
              </a:tabLst>
              <a:defRPr/>
            </a:pPr>
            <a:r>
              <a:rPr lang="en-US" altLang="zh-CN" sz="1400" kern="0" dirty="0"/>
              <a:t>Plans for the meeting</a:t>
            </a:r>
          </a:p>
          <a:p>
            <a:pPr marL="1087755" lvl="2" indent="-287655">
              <a:spcBef>
                <a:spcPct val="15000"/>
              </a:spcBef>
              <a:spcAft>
                <a:spcPct val="15000"/>
              </a:spcAft>
              <a:buSzPct val="100000"/>
              <a:tabLst>
                <a:tab pos="285750" algn="l"/>
              </a:tabLst>
              <a:defRPr/>
            </a:pPr>
            <a:r>
              <a:rPr lang="en-US" altLang="zh-CN" sz="1200" kern="0" dirty="0"/>
              <a:t>Reference implementation</a:t>
            </a:r>
          </a:p>
          <a:p>
            <a:pPr marL="1087755" lvl="2" indent="-287655">
              <a:spcBef>
                <a:spcPct val="15000"/>
              </a:spcBef>
              <a:spcAft>
                <a:spcPct val="15000"/>
              </a:spcAft>
              <a:buSzPct val="100000"/>
              <a:tabLst>
                <a:tab pos="285750" algn="l"/>
              </a:tabLst>
              <a:defRPr/>
            </a:pPr>
            <a:r>
              <a:rPr lang="en-US" altLang="zh-CN" sz="1200" kern="0" dirty="0"/>
              <a:t>Evaluation processes</a:t>
            </a:r>
          </a:p>
          <a:p>
            <a:pPr marL="1087755" lvl="2" indent="-287655">
              <a:spcBef>
                <a:spcPct val="15000"/>
              </a:spcBef>
              <a:spcAft>
                <a:spcPct val="15000"/>
              </a:spcAft>
              <a:buSzPct val="100000"/>
              <a:tabLst>
                <a:tab pos="285750" algn="l"/>
              </a:tabLst>
              <a:defRPr/>
            </a:pPr>
            <a:r>
              <a:rPr lang="en-US" altLang="zh-CN" sz="1200" kern="0" dirty="0"/>
              <a:t>Use cases </a:t>
            </a:r>
          </a:p>
          <a:p>
            <a:pPr marL="1087755" lvl="2" indent="-287655">
              <a:spcBef>
                <a:spcPct val="15000"/>
              </a:spcBef>
              <a:spcAft>
                <a:spcPct val="15000"/>
              </a:spcAft>
              <a:buSzPct val="100000"/>
              <a:tabLst>
                <a:tab pos="285750" algn="l"/>
              </a:tabLst>
              <a:defRPr/>
            </a:pPr>
            <a:r>
              <a:rPr lang="en-US" altLang="zh-CN" sz="1200" kern="0" dirty="0"/>
              <a:t>Workflows </a:t>
            </a:r>
          </a:p>
        </p:txBody>
      </p:sp>
    </p:spTree>
    <p:extLst>
      <p:ext uri="{BB962C8B-B14F-4D97-AF65-F5344CB8AC3E}">
        <p14:creationId xmlns:p14="http://schemas.microsoft.com/office/powerpoint/2010/main" val="102504404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3B84D-E82A-7F70-79C9-EE610055732D}"/>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D19CB6FF-15EC-4469-5C47-F98CE49E231B}"/>
              </a:ext>
            </a:extLst>
          </p:cNvPr>
          <p:cNvSpPr>
            <a:spLocks noGrp="1"/>
          </p:cNvSpPr>
          <p:nvPr>
            <p:ph type="title"/>
          </p:nvPr>
        </p:nvSpPr>
        <p:spPr>
          <a:xfrm>
            <a:off x="568171" y="196850"/>
            <a:ext cx="9250532" cy="1143000"/>
          </a:xfrm>
        </p:spPr>
        <p:txBody>
          <a:bodyPr/>
          <a:lstStyle/>
          <a:p>
            <a:r>
              <a:rPr lang="en-GB" dirty="0"/>
              <a:t>Study on Advanced Media Delivery Phase 2</a:t>
            </a:r>
            <a:r>
              <a:rPr lang="fr-FR" dirty="0"/>
              <a:t> </a:t>
            </a:r>
            <a:r>
              <a:rPr lang="en-US" dirty="0"/>
              <a:t>(</a:t>
            </a:r>
            <a:r>
              <a:rPr lang="en-GB" dirty="0"/>
              <a:t>FS_AMD_Ph2</a:t>
            </a:r>
            <a:r>
              <a:rPr lang="en-US" dirty="0"/>
              <a:t>)</a:t>
            </a:r>
            <a:endParaRPr lang="en-US" altLang="en-US" dirty="0"/>
          </a:p>
        </p:txBody>
      </p:sp>
      <p:graphicFrame>
        <p:nvGraphicFramePr>
          <p:cNvPr id="2" name="Table 1">
            <a:extLst>
              <a:ext uri="{FF2B5EF4-FFF2-40B4-BE49-F238E27FC236}">
                <a16:creationId xmlns:a16="http://schemas.microsoft.com/office/drawing/2014/main" id="{B4578535-1BE6-22B9-ED5C-0E814C4B09CF}"/>
              </a:ext>
            </a:extLst>
          </p:cNvPr>
          <p:cNvGraphicFramePr>
            <a:graphicFrameLocks noGrp="1"/>
          </p:cNvGraphicFramePr>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en-GB" sz="1100" b="1" kern="1200" noProof="0" dirty="0">
                          <a:solidFill>
                            <a:schemeClr val="lt1"/>
                          </a:solidFill>
                          <a:latin typeface="+mn-lt"/>
                          <a:ea typeface="+mn-ea"/>
                          <a:cs typeface="+mn-cs"/>
                        </a:rPr>
                        <a:t>1090046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FS_AMD_Ph2</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81A0B02A-A0D7-ACD4-0FA1-BF57AEE25F73}"/>
              </a:ext>
            </a:extLst>
          </p:cNvPr>
          <p:cNvSpPr>
            <a:spLocks noGrp="1"/>
          </p:cNvSpPr>
          <p:nvPr>
            <p:ph idx="1"/>
          </p:nvPr>
        </p:nvSpPr>
        <p:spPr>
          <a:xfrm>
            <a:off x="647700" y="2114103"/>
            <a:ext cx="11058630" cy="4156068"/>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anose="020B0604020202020204" pitchFamily="34" charset="0"/>
              </a:rPr>
              <a:t>Thomas Stockhammer, </a:t>
            </a:r>
            <a:r>
              <a:rPr lang="fi-FI" sz="1600" dirty="0" err="1">
                <a:cs typeface="Arial" panose="020B0604020202020204" pitchFamily="34" charset="0"/>
              </a:rPr>
              <a:t>Qualcomm</a:t>
            </a:r>
            <a:r>
              <a:rPr lang="fi-FI" sz="1600" dirty="0">
                <a:cs typeface="Arial" panose="020B0604020202020204" pitchFamily="34" charset="0"/>
              </a:rPr>
              <a:t>, tsto@qti.qualcomm.com.</a:t>
            </a: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  Only one document was treated and noted, others were noted w/o presentation due to lack of time and focus on FS_Energy_Ph2_MED</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None</a:t>
            </a:r>
            <a:r>
              <a:rPr lang="en-US" altLang="zh-CN" sz="1400" dirty="0">
                <a:cs typeface="Arial" panose="020B0604020202020204" pitchFamily="34" charset="0"/>
              </a:rPr>
              <a:t>  </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 (12 docs for all work topics)</a:t>
            </a:r>
            <a:endParaRPr lang="en-US" altLang="zh-CN" sz="1400"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600" dirty="0">
              <a:cs typeface="Arial" panose="020B0604020202020204" pitchFamily="34" charset="0"/>
            </a:endParaRPr>
          </a:p>
        </p:txBody>
      </p:sp>
      <p:graphicFrame>
        <p:nvGraphicFramePr>
          <p:cNvPr id="3" name="Table 2">
            <a:extLst>
              <a:ext uri="{FF2B5EF4-FFF2-40B4-BE49-F238E27FC236}">
                <a16:creationId xmlns:a16="http://schemas.microsoft.com/office/drawing/2014/main" id="{5EAC9495-5E73-1127-DB51-CA78F5BC58EB}"/>
              </a:ext>
            </a:extLst>
          </p:cNvPr>
          <p:cNvGraphicFramePr>
            <a:graphicFrameLocks noGrp="1"/>
          </p:cNvGraphicFramePr>
          <p:nvPr/>
        </p:nvGraphicFramePr>
        <p:xfrm>
          <a:off x="760910" y="4192137"/>
          <a:ext cx="8409724" cy="1981200"/>
        </p:xfrm>
        <a:graphic>
          <a:graphicData uri="http://schemas.openxmlformats.org/drawingml/2006/table">
            <a:tbl>
              <a:tblPr bandRow="1">
                <a:tableStyleId>{C083E6E3-FA7D-4D7B-A595-EF9225AFEA82}</a:tableStyleId>
              </a:tblPr>
              <a:tblGrid>
                <a:gridCol w="654913">
                  <a:extLst>
                    <a:ext uri="{9D8B030D-6E8A-4147-A177-3AD203B41FA5}">
                      <a16:colId xmlns:a16="http://schemas.microsoft.com/office/drawing/2014/main" val="3071549682"/>
                    </a:ext>
                  </a:extLst>
                </a:gridCol>
                <a:gridCol w="5793098">
                  <a:extLst>
                    <a:ext uri="{9D8B030D-6E8A-4147-A177-3AD203B41FA5}">
                      <a16:colId xmlns:a16="http://schemas.microsoft.com/office/drawing/2014/main" val="1771358982"/>
                    </a:ext>
                  </a:extLst>
                </a:gridCol>
                <a:gridCol w="1961713">
                  <a:extLst>
                    <a:ext uri="{9D8B030D-6E8A-4147-A177-3AD203B41FA5}">
                      <a16:colId xmlns:a16="http://schemas.microsoft.com/office/drawing/2014/main" val="4164937195"/>
                    </a:ext>
                  </a:extLst>
                </a:gridCol>
              </a:tblGrid>
              <a:tr h="95051">
                <a:tc>
                  <a:txBody>
                    <a:bodyPr/>
                    <a:lstStyle/>
                    <a:p>
                      <a:pPr algn="l" fontAlgn="t">
                        <a:buNone/>
                      </a:pPr>
                      <a:r>
                        <a:rPr lang="en-US" sz="1000" b="1" u="sng" strike="noStrike">
                          <a:solidFill>
                            <a:srgbClr val="0000FF"/>
                          </a:solidFill>
                          <a:effectLst/>
                          <a:hlinkClick r:id="rId3"/>
                        </a:rPr>
                        <a:t>S4-260053</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[FS_AMD_Ph2] WT#2a - Common server- and network-assisted streaming</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Qualcomm Germany</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303435009"/>
                  </a:ext>
                </a:extLst>
              </a:tr>
              <a:tr h="95051">
                <a:tc>
                  <a:txBody>
                    <a:bodyPr/>
                    <a:lstStyle/>
                    <a:p>
                      <a:pPr algn="l" fontAlgn="t">
                        <a:buNone/>
                      </a:pPr>
                      <a:r>
                        <a:rPr lang="en-US" sz="1000" b="1" u="sng" strike="noStrike">
                          <a:solidFill>
                            <a:srgbClr val="0000FF"/>
                          </a:solidFill>
                          <a:effectLst/>
                          <a:hlinkClick r:id="rId4"/>
                        </a:rPr>
                        <a:t>S4-260047</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[FS_AMD_Ph2] WT#6: Latency Measurement and control</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Qualcomm Germany</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233306238"/>
                  </a:ext>
                </a:extLst>
              </a:tr>
              <a:tr h="95051">
                <a:tc>
                  <a:txBody>
                    <a:bodyPr/>
                    <a:lstStyle/>
                    <a:p>
                      <a:pPr algn="l" fontAlgn="t">
                        <a:buNone/>
                      </a:pPr>
                      <a:r>
                        <a:rPr lang="en-US" sz="1000" b="1" u="sng" strike="noStrike">
                          <a:solidFill>
                            <a:srgbClr val="0000FF"/>
                          </a:solidFill>
                          <a:effectLst/>
                          <a:hlinkClick r:id="rId5"/>
                        </a:rPr>
                        <a:t>S4-260048</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[FS_AMD_Ph2] WT#5: 5G System-independent media streaming</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Qualcomm Germany</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644864400"/>
                  </a:ext>
                </a:extLst>
              </a:tr>
              <a:tr h="95051">
                <a:tc>
                  <a:txBody>
                    <a:bodyPr/>
                    <a:lstStyle/>
                    <a:p>
                      <a:pPr algn="l" fontAlgn="t">
                        <a:buNone/>
                      </a:pPr>
                      <a:r>
                        <a:rPr lang="en-US" sz="1000" b="1" u="sng" strike="noStrike">
                          <a:solidFill>
                            <a:srgbClr val="0000FF"/>
                          </a:solidFill>
                          <a:effectLst/>
                          <a:hlinkClick r:id="rId6"/>
                        </a:rPr>
                        <a:t>S4-260049</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[FS_AMD_Ph2] WT#1: Common Client Metadata phase 2</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Qualcomm Germany</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130903388"/>
                  </a:ext>
                </a:extLst>
              </a:tr>
              <a:tr h="95051">
                <a:tc>
                  <a:txBody>
                    <a:bodyPr/>
                    <a:lstStyle/>
                    <a:p>
                      <a:pPr algn="l" fontAlgn="t">
                        <a:buNone/>
                      </a:pPr>
                      <a:r>
                        <a:rPr lang="en-US" sz="1000" b="0" u="none" strike="noStrike">
                          <a:solidFill>
                            <a:srgbClr val="000000"/>
                          </a:solidFill>
                          <a:effectLst/>
                        </a:rPr>
                        <a:t>S4-260050</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[FS_AMD_Ph2] Time and Work Plan</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Qualcomm Germany</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613669230"/>
                  </a:ext>
                </a:extLst>
              </a:tr>
              <a:tr h="95377">
                <a:tc>
                  <a:txBody>
                    <a:bodyPr/>
                    <a:lstStyle/>
                    <a:p>
                      <a:pPr algn="l" fontAlgn="t">
                        <a:buNone/>
                      </a:pPr>
                      <a:r>
                        <a:rPr lang="en-US" sz="1000" b="1" u="sng" strike="noStrike">
                          <a:solidFill>
                            <a:srgbClr val="0000FF"/>
                          </a:solidFill>
                          <a:effectLst/>
                          <a:hlinkClick r:id="rId7"/>
                        </a:rPr>
                        <a:t>S4-260052</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[FS_AMD_Ph2] WT2c: Updates to Secure Communication of Network Properties (SCONE-PRO)</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Qualcomm Germany</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918534067"/>
                  </a:ext>
                </a:extLst>
              </a:tr>
              <a:tr h="95051">
                <a:tc>
                  <a:txBody>
                    <a:bodyPr/>
                    <a:lstStyle/>
                    <a:p>
                      <a:pPr algn="l" fontAlgn="t">
                        <a:buNone/>
                      </a:pPr>
                      <a:r>
                        <a:rPr lang="en-US" sz="1000" b="1" u="sng" strike="noStrike">
                          <a:solidFill>
                            <a:srgbClr val="0000FF"/>
                          </a:solidFill>
                          <a:effectLst/>
                          <a:hlinkClick r:id="rId8"/>
                        </a:rPr>
                        <a:t>S4-260054</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[FS_AMD_Ph2] WT2: Rate limits in 5G Media Streaming</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Qualcomm Korea</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431249229"/>
                  </a:ext>
                </a:extLst>
              </a:tr>
              <a:tr h="95051">
                <a:tc>
                  <a:txBody>
                    <a:bodyPr/>
                    <a:lstStyle/>
                    <a:p>
                      <a:pPr algn="l" fontAlgn="t">
                        <a:buNone/>
                      </a:pPr>
                      <a:r>
                        <a:rPr lang="en-US" sz="1000" b="1" u="sng" strike="noStrike">
                          <a:solidFill>
                            <a:srgbClr val="0000FF"/>
                          </a:solidFill>
                          <a:effectLst/>
                          <a:hlinkClick r:id="rId9"/>
                        </a:rPr>
                        <a:t>S4-260055</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[FS_AMD_Ph2] WT#4: Combined Unicast-Multicast-Broadcast</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Qualcomm Germany</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241017020"/>
                  </a:ext>
                </a:extLst>
              </a:tr>
              <a:tr h="125509">
                <a:tc>
                  <a:txBody>
                    <a:bodyPr/>
                    <a:lstStyle/>
                    <a:p>
                      <a:pPr algn="l" fontAlgn="t">
                        <a:buNone/>
                      </a:pPr>
                      <a:r>
                        <a:rPr lang="en-US" sz="1000" b="1" u="sng" strike="noStrike">
                          <a:solidFill>
                            <a:srgbClr val="0000FF"/>
                          </a:solidFill>
                          <a:effectLst/>
                          <a:hlinkClick r:id="rId10"/>
                        </a:rPr>
                        <a:t>S4-260206</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FS_AMD_Ph2] Baseline procedure for establishment of a multi-access uplink media streaming session </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Nokia</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761325106"/>
                  </a:ext>
                </a:extLst>
              </a:tr>
              <a:tr h="125509">
                <a:tc>
                  <a:txBody>
                    <a:bodyPr/>
                    <a:lstStyle/>
                    <a:p>
                      <a:pPr algn="l" fontAlgn="t">
                        <a:buNone/>
                      </a:pPr>
                      <a:r>
                        <a:rPr lang="en-US" sz="1000" b="1" u="sng" strike="noStrike">
                          <a:solidFill>
                            <a:srgbClr val="0000FF"/>
                          </a:solidFill>
                          <a:effectLst/>
                          <a:hlinkClick r:id="rId11"/>
                        </a:rPr>
                        <a:t>S4-260225</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[FS_AMD_Ph2] WT#8: pCR for application-layer approaches to enable multi-access media delivery</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Dolby Laboratories Inc.</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069455991"/>
                  </a:ext>
                </a:extLst>
              </a:tr>
              <a:tr h="95051">
                <a:tc>
                  <a:txBody>
                    <a:bodyPr/>
                    <a:lstStyle/>
                    <a:p>
                      <a:pPr algn="l" fontAlgn="t">
                        <a:buNone/>
                      </a:pPr>
                      <a:r>
                        <a:rPr lang="en-US" sz="1000" b="1" u="sng" strike="noStrike">
                          <a:solidFill>
                            <a:srgbClr val="0000FF"/>
                          </a:solidFill>
                          <a:effectLst/>
                          <a:hlinkClick r:id="rId12"/>
                        </a:rPr>
                        <a:t>S4-260237</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en-US" sz="1000" b="0" u="none" strike="noStrike" dirty="0">
                          <a:solidFill>
                            <a:srgbClr val="000000"/>
                          </a:solidFill>
                          <a:effectLst/>
                        </a:rPr>
                        <a:t>[FS_AMD_Ph2] Network Assistance for multi-access media delivery</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Samsung Electronics Co. Ltd., Nokia</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963718980"/>
                  </a:ext>
                </a:extLst>
              </a:tr>
              <a:tr h="95051">
                <a:tc>
                  <a:txBody>
                    <a:bodyPr/>
                    <a:lstStyle/>
                    <a:p>
                      <a:pPr algn="l" fontAlgn="t">
                        <a:buNone/>
                      </a:pPr>
                      <a:r>
                        <a:rPr lang="en-US" sz="1000" b="1" u="sng" strike="noStrike">
                          <a:solidFill>
                            <a:srgbClr val="0000FF"/>
                          </a:solidFill>
                          <a:effectLst/>
                          <a:hlinkClick r:id="rId13"/>
                        </a:rPr>
                        <a:t>S4-260240</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[FS_AMD_Ph2] AF requested modification of set of Network Slice(s) for a UE</a:t>
                      </a:r>
                      <a:endParaRPr lang="en-US"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a:solidFill>
                            <a:srgbClr val="000000"/>
                          </a:solidFill>
                          <a:effectLst/>
                        </a:rPr>
                        <a:t>Samsung Electronics Co. Ltd.,</a:t>
                      </a:r>
                      <a:endParaRPr lang="en-US" sz="1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426392472"/>
                  </a:ext>
                </a:extLst>
              </a:tr>
              <a:tr h="95051">
                <a:tc>
                  <a:txBody>
                    <a:bodyPr/>
                    <a:lstStyle/>
                    <a:p>
                      <a:pPr algn="l" fontAlgn="t">
                        <a:buNone/>
                      </a:pPr>
                      <a:r>
                        <a:rPr lang="en-US" sz="1000" b="1" u="sng" strike="noStrike">
                          <a:solidFill>
                            <a:srgbClr val="0000FF"/>
                          </a:solidFill>
                          <a:effectLst/>
                          <a:hlinkClick r:id="rId14"/>
                        </a:rPr>
                        <a:t>S4-260282</a:t>
                      </a:r>
                      <a:endParaRPr lang="en-US" sz="10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it-IT" sz="1000" b="0" u="none" strike="noStrike">
                          <a:solidFill>
                            <a:srgbClr val="000000"/>
                          </a:solidFill>
                          <a:effectLst/>
                        </a:rPr>
                        <a:t>[FS_AMD_Ph2] WT#8: Multi-access media delivery</a:t>
                      </a:r>
                      <a:endParaRPr lang="it-IT" sz="10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en-US" sz="1000" b="0" u="none" strike="noStrike" dirty="0">
                          <a:solidFill>
                            <a:srgbClr val="000000"/>
                          </a:solidFill>
                          <a:effectLst/>
                        </a:rPr>
                        <a:t>LG Electronics UK</a:t>
                      </a:r>
                      <a:endParaRPr lang="en-US" sz="10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404235383"/>
                  </a:ext>
                </a:extLst>
              </a:tr>
            </a:tbl>
          </a:graphicData>
        </a:graphic>
      </p:graphicFrame>
      <p:graphicFrame>
        <p:nvGraphicFramePr>
          <p:cNvPr id="5" name="Table 4">
            <a:extLst>
              <a:ext uri="{FF2B5EF4-FFF2-40B4-BE49-F238E27FC236}">
                <a16:creationId xmlns:a16="http://schemas.microsoft.com/office/drawing/2014/main" id="{5C801758-BDB9-5DB6-30A7-426E4899E95C}"/>
              </a:ext>
            </a:extLst>
          </p:cNvPr>
          <p:cNvGraphicFramePr>
            <a:graphicFrameLocks noGrp="1"/>
          </p:cNvGraphicFramePr>
          <p:nvPr/>
        </p:nvGraphicFramePr>
        <p:xfrm>
          <a:off x="9685538" y="4192137"/>
          <a:ext cx="1953087" cy="738664"/>
        </p:xfrm>
        <a:graphic>
          <a:graphicData uri="http://schemas.openxmlformats.org/drawingml/2006/table">
            <a:tbl>
              <a:tblPr/>
              <a:tblGrid>
                <a:gridCol w="1953087">
                  <a:extLst>
                    <a:ext uri="{9D8B030D-6E8A-4147-A177-3AD203B41FA5}">
                      <a16:colId xmlns:a16="http://schemas.microsoft.com/office/drawing/2014/main" val="3796171707"/>
                    </a:ext>
                  </a:extLst>
                </a:gridCol>
              </a:tblGrid>
              <a:tr h="738664">
                <a:tc>
                  <a:txBody>
                    <a:bodyPr/>
                    <a:lstStyle/>
                    <a:p>
                      <a:pPr algn="ctr" fontAlgn="t">
                        <a:buNone/>
                      </a:pPr>
                      <a:r>
                        <a:rPr lang="en-US" sz="1400" b="1" i="0" u="sng" strike="noStrike" dirty="0">
                          <a:solidFill>
                            <a:srgbClr val="0000FF"/>
                          </a:solidFill>
                          <a:effectLst/>
                          <a:latin typeface="Arial" panose="020B0604020202020204" pitchFamily="34" charset="0"/>
                          <a:hlinkClick r:id="rId15"/>
                        </a:rPr>
                        <a:t>LS from CTA WAVE on CMCDv2 received in S4-260033</a:t>
                      </a:r>
                      <a:endParaRPr lang="en-US" sz="14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54582207"/>
                  </a:ext>
                </a:extLst>
              </a:tr>
            </a:tbl>
          </a:graphicData>
        </a:graphic>
      </p:graphicFrame>
      <p:sp>
        <p:nvSpPr>
          <p:cNvPr id="7" name="TextBox 6">
            <a:extLst>
              <a:ext uri="{FF2B5EF4-FFF2-40B4-BE49-F238E27FC236}">
                <a16:creationId xmlns:a16="http://schemas.microsoft.com/office/drawing/2014/main" id="{F7387A28-F8A0-242A-62E5-3FAD8CA75D7F}"/>
              </a:ext>
            </a:extLst>
          </p:cNvPr>
          <p:cNvSpPr txBox="1"/>
          <p:nvPr/>
        </p:nvSpPr>
        <p:spPr>
          <a:xfrm>
            <a:off x="9685538" y="5034518"/>
            <a:ext cx="1953087" cy="523220"/>
          </a:xfrm>
          <a:prstGeom prst="rect">
            <a:avLst/>
          </a:prstGeom>
          <a:solidFill>
            <a:srgbClr val="FFFF00"/>
          </a:solidFill>
        </p:spPr>
        <p:txBody>
          <a:bodyPr wrap="square" rtlCol="0">
            <a:spAutoFit/>
          </a:bodyPr>
          <a:lstStyle/>
          <a:p>
            <a:pPr algn="ctr"/>
            <a:r>
              <a:rPr lang="en-US" sz="1400" dirty="0"/>
              <a:t>Issue draft CRs</a:t>
            </a:r>
            <a:br>
              <a:rPr lang="en-US" sz="1400" dirty="0"/>
            </a:br>
            <a:r>
              <a:rPr lang="en-US" sz="1400" dirty="0"/>
              <a:t>for each work topic</a:t>
            </a:r>
          </a:p>
        </p:txBody>
      </p:sp>
      <p:sp>
        <p:nvSpPr>
          <p:cNvPr id="8" name="TextBox 7">
            <a:extLst>
              <a:ext uri="{FF2B5EF4-FFF2-40B4-BE49-F238E27FC236}">
                <a16:creationId xmlns:a16="http://schemas.microsoft.com/office/drawing/2014/main" id="{AF4B9657-B84E-8384-B40E-AAD6BEF51A3B}"/>
              </a:ext>
            </a:extLst>
          </p:cNvPr>
          <p:cNvSpPr txBox="1"/>
          <p:nvPr/>
        </p:nvSpPr>
        <p:spPr>
          <a:xfrm>
            <a:off x="9685538" y="5661455"/>
            <a:ext cx="1953087" cy="738664"/>
          </a:xfrm>
          <a:prstGeom prst="rect">
            <a:avLst/>
          </a:prstGeom>
          <a:solidFill>
            <a:srgbClr val="FF0000"/>
          </a:solidFill>
        </p:spPr>
        <p:txBody>
          <a:bodyPr wrap="square" rtlCol="0">
            <a:spAutoFit/>
          </a:bodyPr>
          <a:lstStyle/>
          <a:p>
            <a:pPr algn="ctr"/>
            <a:r>
              <a:rPr lang="en-US" sz="1400" dirty="0"/>
              <a:t>Complete stage-2 recommendations only until May 2026</a:t>
            </a:r>
          </a:p>
        </p:txBody>
      </p:sp>
    </p:spTree>
    <p:extLst>
      <p:ext uri="{BB962C8B-B14F-4D97-AF65-F5344CB8AC3E}">
        <p14:creationId xmlns:p14="http://schemas.microsoft.com/office/powerpoint/2010/main" val="141448380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37296-7531-86BE-A4FC-189C5CAC4F4A}"/>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27C493B2-C0E4-3DA5-846B-0E5591BA4025}"/>
              </a:ext>
            </a:extLst>
          </p:cNvPr>
          <p:cNvSpPr>
            <a:spLocks noGrp="1"/>
          </p:cNvSpPr>
          <p:nvPr>
            <p:ph type="title"/>
          </p:nvPr>
        </p:nvSpPr>
        <p:spPr>
          <a:xfrm>
            <a:off x="568171" y="196850"/>
            <a:ext cx="9250532" cy="1143000"/>
          </a:xfrm>
        </p:spPr>
        <p:txBody>
          <a:bodyPr/>
          <a:lstStyle/>
          <a:p>
            <a:r>
              <a:rPr lang="fr-FR" kern="1200" dirty="0" err="1"/>
              <a:t>Study</a:t>
            </a:r>
            <a:r>
              <a:rPr lang="fr-FR" kern="1200" dirty="0"/>
              <a:t> on IMS DC </a:t>
            </a:r>
            <a:r>
              <a:rPr lang="fr-FR" kern="1200" dirty="0" err="1"/>
              <a:t>Enhancements</a:t>
            </a:r>
            <a:r>
              <a:rPr lang="fr-FR" kern="1200" dirty="0"/>
              <a:t> </a:t>
            </a:r>
            <a:br>
              <a:rPr lang="fr-FR" kern="1200" dirty="0"/>
            </a:br>
            <a:r>
              <a:rPr lang="en-US" dirty="0"/>
              <a:t>(</a:t>
            </a:r>
            <a:r>
              <a:rPr lang="en-GB" dirty="0"/>
              <a:t>FS_DCE_MED</a:t>
            </a:r>
            <a:r>
              <a:rPr lang="en-US" dirty="0"/>
              <a:t>)</a:t>
            </a:r>
            <a:endParaRPr lang="en-US" altLang="en-US" dirty="0"/>
          </a:p>
        </p:txBody>
      </p:sp>
      <p:graphicFrame>
        <p:nvGraphicFramePr>
          <p:cNvPr id="2" name="Table 1">
            <a:extLst>
              <a:ext uri="{FF2B5EF4-FFF2-40B4-BE49-F238E27FC236}">
                <a16:creationId xmlns:a16="http://schemas.microsoft.com/office/drawing/2014/main" id="{75997673-80BC-7E99-901E-F8959714F2E6}"/>
              </a:ext>
            </a:extLst>
          </p:cNvPr>
          <p:cNvGraphicFramePr>
            <a:graphicFrameLocks noGrp="1"/>
          </p:cNvGraphicFramePr>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fr-FR" sz="1100" b="1" kern="1200" dirty="0">
                          <a:solidFill>
                            <a:schemeClr val="lt1"/>
                          </a:solidFill>
                          <a:latin typeface="+mn-lt"/>
                          <a:ea typeface="+mn-ea"/>
                          <a:cs typeface="+mn-cs"/>
                        </a:rPr>
                        <a:t>1100006</a:t>
                      </a:r>
                    </a:p>
                  </a:txBody>
                  <a:tcPr marL="0" marR="0" marT="0" marB="0" anchor="ctr"/>
                </a:tc>
                <a:tc>
                  <a:txBody>
                    <a:bodyPr/>
                    <a:lstStyle/>
                    <a:p>
                      <a:pPr marL="0" algn="l" defTabSz="914400" rtl="0" eaLnBrk="1" fontAlgn="b" latinLnBrk="0" hangingPunct="1">
                        <a:buNone/>
                      </a:pPr>
                      <a:r>
                        <a:rPr lang="fr-FR" sz="1100" kern="1200" dirty="0" err="1">
                          <a:solidFill>
                            <a:schemeClr val="tx1"/>
                          </a:solidFill>
                          <a:latin typeface="+mn-lt"/>
                          <a:ea typeface="+mn-ea"/>
                          <a:cs typeface="+mn-cs"/>
                        </a:rPr>
                        <a:t>Study</a:t>
                      </a:r>
                      <a:r>
                        <a:rPr lang="fr-FR" sz="1100" kern="1200" dirty="0">
                          <a:solidFill>
                            <a:schemeClr val="tx1"/>
                          </a:solidFill>
                          <a:latin typeface="+mn-lt"/>
                          <a:ea typeface="+mn-ea"/>
                          <a:cs typeface="+mn-cs"/>
                        </a:rPr>
                        <a:t> on IMS DC </a:t>
                      </a:r>
                      <a:r>
                        <a:rPr lang="fr-FR" sz="1100" kern="1200" dirty="0" err="1">
                          <a:solidFill>
                            <a:schemeClr val="tx1"/>
                          </a:solidFill>
                          <a:latin typeface="+mn-lt"/>
                          <a:ea typeface="+mn-ea"/>
                          <a:cs typeface="+mn-cs"/>
                        </a:rPr>
                        <a:t>Enhancements</a:t>
                      </a:r>
                      <a:r>
                        <a:rPr lang="fr-FR" sz="1100" kern="1200" dirty="0">
                          <a:solidFill>
                            <a:schemeClr val="tx1"/>
                          </a:solidFill>
                          <a:latin typeface="+mn-lt"/>
                          <a:ea typeface="+mn-ea"/>
                          <a:cs typeface="+mn-cs"/>
                        </a:rPr>
                        <a:t> </a:t>
                      </a:r>
                    </a:p>
                  </a:txBody>
                  <a:tcPr marL="0" marR="0" marT="0" marB="0" anchor="ctr"/>
                </a:tc>
                <a:tc>
                  <a:txBody>
                    <a:bodyPr/>
                    <a:lstStyle/>
                    <a:p>
                      <a:pPr marL="0" algn="l" defTabSz="914400" rtl="0" eaLnBrk="1" fontAlgn="b" latinLnBrk="0" hangingPunct="1">
                        <a:buNone/>
                      </a:pPr>
                      <a:r>
                        <a:rPr lang="fr-FR" sz="1100" kern="1200">
                          <a:solidFill>
                            <a:schemeClr val="tx1"/>
                          </a:solidFill>
                          <a:latin typeface="+mn-lt"/>
                          <a:ea typeface="+mn-ea"/>
                          <a:cs typeface="+mn-cs"/>
                        </a:rPr>
                        <a:t>FS_DCE_MED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SP-251660</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69B6807E-55C7-658B-1968-7FD81ADB4F91}"/>
              </a:ext>
            </a:extLst>
          </p:cNvPr>
          <p:cNvSpPr>
            <a:spLocks noGrp="1"/>
          </p:cNvSpPr>
          <p:nvPr>
            <p:ph idx="1"/>
          </p:nvPr>
        </p:nvSpPr>
        <p:spPr>
          <a:xfrm>
            <a:off x="647700" y="2114103"/>
            <a:ext cx="11058630" cy="4156068"/>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err="1">
                <a:cs typeface="Arial" panose="020B0604020202020204" pitchFamily="34" charset="0"/>
              </a:rPr>
              <a:t>Imed</a:t>
            </a:r>
            <a:r>
              <a:rPr lang="fi-FI" sz="1600" dirty="0">
                <a:cs typeface="Arial" panose="020B0604020202020204" pitchFamily="34" charset="0"/>
              </a:rPr>
              <a:t> </a:t>
            </a:r>
            <a:r>
              <a:rPr lang="fi-FI" sz="1600" dirty="0" err="1">
                <a:cs typeface="Arial" panose="020B0604020202020204" pitchFamily="34" charset="0"/>
              </a:rPr>
              <a:t>Bouazizi</a:t>
            </a:r>
            <a:r>
              <a:rPr lang="fi-FI" sz="1600" dirty="0">
                <a:cs typeface="Arial" panose="020B0604020202020204" pitchFamily="34" charset="0"/>
              </a:rPr>
              <a:t>, </a:t>
            </a:r>
            <a:r>
              <a:rPr lang="fi-FI" sz="1600" dirty="0" err="1">
                <a:cs typeface="Arial" panose="020B0604020202020204" pitchFamily="34" charset="0"/>
              </a:rPr>
              <a:t>Qualcomm</a:t>
            </a:r>
            <a:r>
              <a:rPr lang="fi-FI" sz="1600" dirty="0">
                <a:cs typeface="Arial" panose="020B0604020202020204" pitchFamily="34" charset="0"/>
              </a:rPr>
              <a:t>, </a:t>
            </a:r>
            <a:r>
              <a:rPr lang="fi-FI" sz="1600" dirty="0" err="1">
                <a:cs typeface="Arial" panose="020B0604020202020204" pitchFamily="34" charset="0"/>
              </a:rPr>
              <a:t>bouazizi@qti.qualcomm.com</a:t>
            </a:r>
            <a:r>
              <a:rPr lang="fi-FI" sz="1600" dirty="0">
                <a:cs typeface="Arial" panose="020B0604020202020204" pitchFamily="34" charset="0"/>
              </a:rPr>
              <a:t>.</a:t>
            </a: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  No inputs to the study during </a:t>
            </a:r>
            <a:r>
              <a:rPr lang="en-US" altLang="zh-CN" sz="1400" dirty="0" err="1">
                <a:cs typeface="Arial" panose="020B0604020202020204" pitchFamily="34" charset="0"/>
              </a:rPr>
              <a:t>adhocs</a:t>
            </a:r>
            <a:r>
              <a:rPr lang="en-US" altLang="zh-CN" sz="1400" dirty="0">
                <a:cs typeface="Arial" panose="020B0604020202020204" pitchFamily="34" charset="0"/>
              </a:rPr>
              <a:t>.</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  No agreements were made.</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 Refine the key issues</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Address the incoming </a:t>
            </a:r>
            <a:r>
              <a:rPr lang="en-US" altLang="zh-CN" sz="1400" dirty="0" err="1">
                <a:cs typeface="Arial" pitchFamily="34" charset="0"/>
              </a:rPr>
              <a:t>LSs</a:t>
            </a:r>
            <a:r>
              <a:rPr lang="en-US" altLang="zh-CN" sz="1400" dirty="0">
                <a:cs typeface="Arial" pitchFamily="34" charset="0"/>
              </a:rPr>
              <a:t> on Data Channel</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Progress work and document key issues and </a:t>
            </a:r>
            <a:r>
              <a:rPr lang="en-US" altLang="zh-CN" sz="1400">
                <a:cs typeface="Arial" pitchFamily="34" charset="0"/>
              </a:rPr>
              <a:t>potential solutions in </a:t>
            </a:r>
            <a:r>
              <a:rPr lang="en-US" altLang="zh-CN" sz="1400" dirty="0">
                <a:cs typeface="Arial" pitchFamily="34" charset="0"/>
              </a:rPr>
              <a:t>the TR</a:t>
            </a:r>
          </a:p>
        </p:txBody>
      </p:sp>
    </p:spTree>
    <p:extLst>
      <p:ext uri="{BB962C8B-B14F-4D97-AF65-F5344CB8AC3E}">
        <p14:creationId xmlns:p14="http://schemas.microsoft.com/office/powerpoint/2010/main" val="145779431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C621D-57EC-B71C-B590-B432A3711A66}"/>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0ABA4CF3-8D9C-8868-5B0E-0547F0A8C067}"/>
              </a:ext>
            </a:extLst>
          </p:cNvPr>
          <p:cNvSpPr>
            <a:spLocks noGrp="1"/>
          </p:cNvSpPr>
          <p:nvPr>
            <p:ph type="title"/>
          </p:nvPr>
        </p:nvSpPr>
        <p:spPr>
          <a:xfrm>
            <a:off x="568171" y="196850"/>
            <a:ext cx="9250532" cy="1143000"/>
          </a:xfrm>
        </p:spPr>
        <p:txBody>
          <a:bodyPr/>
          <a:lstStyle/>
          <a:p>
            <a:r>
              <a:rPr lang="fr-FR" kern="1200" dirty="0" err="1"/>
              <a:t>Study</a:t>
            </a:r>
            <a:r>
              <a:rPr lang="fr-FR" kern="1200" dirty="0"/>
              <a:t> on QUIC-</a:t>
            </a:r>
            <a:r>
              <a:rPr lang="fr-FR" kern="1200" dirty="0" err="1"/>
              <a:t>based</a:t>
            </a:r>
            <a:r>
              <a:rPr lang="fr-FR" kern="1200" dirty="0"/>
              <a:t> Media Delivery for Real-time Communication </a:t>
            </a:r>
            <a:br>
              <a:rPr lang="fr-FR" kern="1200" dirty="0"/>
            </a:br>
            <a:r>
              <a:rPr lang="en-US" dirty="0"/>
              <a:t>(</a:t>
            </a:r>
            <a:r>
              <a:rPr lang="en-GB" dirty="0"/>
              <a:t>FS_Q4RTC_MED</a:t>
            </a:r>
            <a:r>
              <a:rPr lang="en-US" dirty="0"/>
              <a:t>)</a:t>
            </a:r>
            <a:endParaRPr lang="en-US" altLang="en-US" dirty="0"/>
          </a:p>
        </p:txBody>
      </p:sp>
      <p:graphicFrame>
        <p:nvGraphicFramePr>
          <p:cNvPr id="2" name="Table 1">
            <a:extLst>
              <a:ext uri="{FF2B5EF4-FFF2-40B4-BE49-F238E27FC236}">
                <a16:creationId xmlns:a16="http://schemas.microsoft.com/office/drawing/2014/main" id="{9B548BBF-791E-66C8-5BD5-F8193225786B}"/>
              </a:ext>
            </a:extLst>
          </p:cNvPr>
          <p:cNvGraphicFramePr>
            <a:graphicFrameLocks noGrp="1"/>
          </p:cNvGraphicFramePr>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fr-FR" sz="1100" b="1" kern="1200" dirty="0">
                          <a:solidFill>
                            <a:schemeClr val="lt1"/>
                          </a:solidFill>
                          <a:latin typeface="+mn-lt"/>
                          <a:ea typeface="+mn-ea"/>
                          <a:cs typeface="+mn-cs"/>
                        </a:rPr>
                        <a:t>1100007</a:t>
                      </a:r>
                    </a:p>
                  </a:txBody>
                  <a:tcPr marL="0" marR="0" marT="0" marB="0" anchor="ctr"/>
                </a:tc>
                <a:tc>
                  <a:txBody>
                    <a:bodyPr/>
                    <a:lstStyle/>
                    <a:p>
                      <a:pPr marL="0" algn="l" defTabSz="914400" rtl="0" eaLnBrk="1" fontAlgn="b" latinLnBrk="0" hangingPunct="1">
                        <a:buNone/>
                      </a:pPr>
                      <a:r>
                        <a:rPr lang="fr-FR" sz="1100" kern="1200" dirty="0" err="1">
                          <a:solidFill>
                            <a:schemeClr val="tx1"/>
                          </a:solidFill>
                          <a:latin typeface="+mn-lt"/>
                          <a:ea typeface="+mn-ea"/>
                          <a:cs typeface="+mn-cs"/>
                        </a:rPr>
                        <a:t>Study</a:t>
                      </a:r>
                      <a:r>
                        <a:rPr lang="fr-FR" sz="1100" kern="1200" dirty="0">
                          <a:solidFill>
                            <a:schemeClr val="tx1"/>
                          </a:solidFill>
                          <a:latin typeface="+mn-lt"/>
                          <a:ea typeface="+mn-ea"/>
                          <a:cs typeface="+mn-cs"/>
                        </a:rPr>
                        <a:t> on QUIC-</a:t>
                      </a:r>
                      <a:r>
                        <a:rPr lang="fr-FR" sz="1100" kern="1200" dirty="0" err="1">
                          <a:solidFill>
                            <a:schemeClr val="tx1"/>
                          </a:solidFill>
                          <a:latin typeface="+mn-lt"/>
                          <a:ea typeface="+mn-ea"/>
                          <a:cs typeface="+mn-cs"/>
                        </a:rPr>
                        <a:t>based</a:t>
                      </a:r>
                      <a:r>
                        <a:rPr lang="fr-FR" sz="1100" kern="1200" dirty="0">
                          <a:solidFill>
                            <a:schemeClr val="tx1"/>
                          </a:solidFill>
                          <a:latin typeface="+mn-lt"/>
                          <a:ea typeface="+mn-ea"/>
                          <a:cs typeface="+mn-cs"/>
                        </a:rPr>
                        <a:t> Media Delivery for Real-time Communication </a:t>
                      </a:r>
                    </a:p>
                  </a:txBody>
                  <a:tcPr marL="0" marR="0" marT="0" marB="0" anchor="ctr"/>
                </a:tc>
                <a:tc>
                  <a:txBody>
                    <a:bodyPr/>
                    <a:lstStyle/>
                    <a:p>
                      <a:pPr marL="0" algn="l" defTabSz="914400" rtl="0" eaLnBrk="1" fontAlgn="b" latinLnBrk="0" hangingPunct="1">
                        <a:buNone/>
                      </a:pPr>
                      <a:r>
                        <a:rPr lang="fr-FR" sz="1100" kern="1200" dirty="0">
                          <a:solidFill>
                            <a:schemeClr val="tx1"/>
                          </a:solidFill>
                          <a:latin typeface="+mn-lt"/>
                          <a:ea typeface="+mn-ea"/>
                          <a:cs typeface="+mn-cs"/>
                        </a:rPr>
                        <a:t>FS_Q4RTC_MED </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SP-251661</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NEW</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1B82F455-70A6-F5D6-C90D-C82ACA65FC4F}"/>
              </a:ext>
            </a:extLst>
          </p:cNvPr>
          <p:cNvSpPr>
            <a:spLocks noGrp="1"/>
          </p:cNvSpPr>
          <p:nvPr>
            <p:ph idx="1"/>
          </p:nvPr>
        </p:nvSpPr>
        <p:spPr>
          <a:xfrm>
            <a:off x="647700" y="2114103"/>
            <a:ext cx="11058630" cy="4156068"/>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err="1">
                <a:cs typeface="Arial" panose="020B0604020202020204" pitchFamily="34" charset="0"/>
              </a:rPr>
              <a:t>Serhan</a:t>
            </a:r>
            <a:r>
              <a:rPr lang="fi-FI" sz="1600" dirty="0">
                <a:cs typeface="Arial" panose="020B0604020202020204" pitchFamily="34" charset="0"/>
              </a:rPr>
              <a:t> </a:t>
            </a:r>
            <a:r>
              <a:rPr lang="fi-FI" sz="1600" dirty="0" err="1">
                <a:cs typeface="Arial" panose="020B0604020202020204" pitchFamily="34" charset="0"/>
              </a:rPr>
              <a:t>Gül</a:t>
            </a:r>
            <a:r>
              <a:rPr lang="fi-FI" sz="1600" dirty="0">
                <a:cs typeface="Arial" panose="020B0604020202020204" pitchFamily="34" charset="0"/>
              </a:rPr>
              <a:t>, Nokia, </a:t>
            </a:r>
            <a:r>
              <a:rPr lang="fr-FR" sz="1600" dirty="0" err="1">
                <a:cs typeface="Arial" panose="020B0604020202020204" pitchFamily="34" charset="0"/>
              </a:rPr>
              <a:t>serhan.guel@nokia.com</a:t>
            </a:r>
            <a:endParaRPr lang="en-GB" sz="1600"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An initial work plan was agreed in </a:t>
            </a:r>
            <a:r>
              <a:rPr lang="en-US" altLang="zh-CN" sz="1400" dirty="0">
                <a:cs typeface="Arial" panose="020B0604020202020204" pitchFamily="34" charset="0"/>
                <a:hlinkClick r:id="rId3"/>
              </a:rPr>
              <a:t>S4aR250221</a:t>
            </a:r>
            <a:endParaRPr lang="en-US" altLang="zh-CN" sz="1400" dirty="0">
              <a:cs typeface="Arial" panose="020B0604020202020204" pitchFamily="34" charset="0"/>
            </a:endParaRP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A draft TR skeleton and a contribution on a description of QUIC-based media protocols was discussed.</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 Take the agreed work plan as basis for work in SA4#135</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Agree TR skeleton</a:t>
            </a:r>
          </a:p>
          <a:p>
            <a:pPr marL="687705" lvl="1" indent="-287655">
              <a:spcBef>
                <a:spcPct val="15000"/>
              </a:spcBef>
              <a:spcAft>
                <a:spcPct val="15000"/>
              </a:spcAft>
              <a:buSzPct val="100000"/>
              <a:tabLst>
                <a:tab pos="285750" algn="l"/>
              </a:tabLst>
              <a:defRPr/>
            </a:pPr>
            <a:r>
              <a:rPr lang="en-US" altLang="zh-CN" sz="1400" dirty="0">
                <a:cs typeface="Arial" pitchFamily="34" charset="0"/>
              </a:rPr>
              <a:t>Progress description of QUIC-based media delivery protocols (4 contributions)</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Agree on a process for the test framework in alignment with FS_QStream_MED (3 contributions)</a:t>
            </a:r>
          </a:p>
          <a:p>
            <a:pPr marL="687705" lvl="1" indent="-287655">
              <a:spcBef>
                <a:spcPct val="15000"/>
              </a:spcBef>
              <a:spcAft>
                <a:spcPct val="15000"/>
              </a:spcAft>
              <a:buSzPct val="100000"/>
              <a:tabLst>
                <a:tab pos="285750" algn="l"/>
              </a:tabLst>
              <a:defRPr/>
            </a:pPr>
            <a:r>
              <a:rPr lang="en-US" altLang="zh-CN" sz="1400" dirty="0">
                <a:cs typeface="Arial" pitchFamily="34" charset="0"/>
              </a:rPr>
              <a:t>Agree on a template for application scenario definition</a:t>
            </a:r>
          </a:p>
          <a:p>
            <a:pPr marL="687705" lvl="1" indent="-287655">
              <a:spcBef>
                <a:spcPct val="15000"/>
              </a:spcBef>
              <a:spcAft>
                <a:spcPct val="15000"/>
              </a:spcAft>
              <a:buSzPct val="100000"/>
              <a:tabLst>
                <a:tab pos="285750" algn="l"/>
              </a:tabLst>
              <a:defRPr/>
            </a:pPr>
            <a:r>
              <a:rPr lang="en-US" altLang="zh-CN" sz="1400" dirty="0">
                <a:cs typeface="Arial" pitchFamily="34" charset="0"/>
              </a:rPr>
              <a:t>Progress definition of new application scenarios (3 contributions)</a:t>
            </a:r>
          </a:p>
        </p:txBody>
      </p:sp>
    </p:spTree>
    <p:extLst>
      <p:ext uri="{BB962C8B-B14F-4D97-AF65-F5344CB8AC3E}">
        <p14:creationId xmlns:p14="http://schemas.microsoft.com/office/powerpoint/2010/main" val="101323749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BA2981-8AB6-D6B5-1F23-47CF5B7A7FF1}"/>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1C140C9C-AD14-4245-1E10-C02BE599E08F}"/>
              </a:ext>
            </a:extLst>
          </p:cNvPr>
          <p:cNvSpPr>
            <a:spLocks noGrp="1"/>
          </p:cNvSpPr>
          <p:nvPr>
            <p:ph type="title"/>
          </p:nvPr>
        </p:nvSpPr>
        <p:spPr>
          <a:xfrm>
            <a:off x="568171" y="196850"/>
            <a:ext cx="9250532" cy="1143000"/>
          </a:xfrm>
        </p:spPr>
        <p:txBody>
          <a:bodyPr/>
          <a:lstStyle/>
          <a:p>
            <a:r>
              <a:rPr lang="fr-FR" kern="1200" dirty="0" err="1"/>
              <a:t>Study</a:t>
            </a:r>
            <a:r>
              <a:rPr lang="fr-FR" kern="1200" dirty="0"/>
              <a:t> on </a:t>
            </a:r>
            <a:r>
              <a:rPr lang="fr-FR" kern="1200" dirty="0" err="1"/>
              <a:t>evaluation</a:t>
            </a:r>
            <a:r>
              <a:rPr lang="fr-FR" kern="1200" dirty="0"/>
              <a:t> of QUIC-</a:t>
            </a:r>
            <a:r>
              <a:rPr lang="fr-FR" kern="1200" dirty="0" err="1"/>
              <a:t>based</a:t>
            </a:r>
            <a:r>
              <a:rPr lang="fr-FR" kern="1200" dirty="0"/>
              <a:t> </a:t>
            </a:r>
            <a:r>
              <a:rPr lang="fr-FR" kern="1200" dirty="0" err="1"/>
              <a:t>protocols</a:t>
            </a:r>
            <a:r>
              <a:rPr lang="fr-FR" kern="1200" dirty="0"/>
              <a:t> for on-</a:t>
            </a:r>
            <a:r>
              <a:rPr lang="fr-FR" kern="1200" dirty="0" err="1"/>
              <a:t>demand</a:t>
            </a:r>
            <a:r>
              <a:rPr lang="fr-FR" kern="1200" dirty="0"/>
              <a:t> and live </a:t>
            </a:r>
            <a:r>
              <a:rPr lang="fr-FR" kern="1200" dirty="0" err="1"/>
              <a:t>video</a:t>
            </a:r>
            <a:r>
              <a:rPr lang="fr-FR" kern="1200" dirty="0"/>
              <a:t> services </a:t>
            </a:r>
            <a:br>
              <a:rPr lang="fr-FR" kern="1200" dirty="0"/>
            </a:br>
            <a:r>
              <a:rPr lang="en-US" dirty="0"/>
              <a:t>(</a:t>
            </a:r>
            <a:r>
              <a:rPr lang="en-GB" dirty="0" err="1"/>
              <a:t>FS_QStream_MED</a:t>
            </a:r>
            <a:r>
              <a:rPr lang="en-US" dirty="0"/>
              <a:t>)</a:t>
            </a:r>
            <a:endParaRPr lang="en-US" altLang="en-US" dirty="0"/>
          </a:p>
        </p:txBody>
      </p:sp>
      <p:graphicFrame>
        <p:nvGraphicFramePr>
          <p:cNvPr id="2" name="Table 1">
            <a:extLst>
              <a:ext uri="{FF2B5EF4-FFF2-40B4-BE49-F238E27FC236}">
                <a16:creationId xmlns:a16="http://schemas.microsoft.com/office/drawing/2014/main" id="{7596450E-D1D6-C4F3-7076-8214937D6CC4}"/>
              </a:ext>
            </a:extLst>
          </p:cNvPr>
          <p:cNvGraphicFramePr>
            <a:graphicFrameLocks noGrp="1"/>
          </p:cNvGraphicFramePr>
          <p:nvPr/>
        </p:nvGraphicFramePr>
        <p:xfrm>
          <a:off x="647700" y="1454150"/>
          <a:ext cx="10084901" cy="68605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fr-FR" sz="1100" b="1" kern="1200" dirty="0">
                          <a:solidFill>
                            <a:schemeClr val="lt1"/>
                          </a:solidFill>
                          <a:latin typeface="+mn-lt"/>
                          <a:ea typeface="+mn-ea"/>
                          <a:cs typeface="+mn-cs"/>
                        </a:rPr>
                        <a:t>1100005</a:t>
                      </a:r>
                    </a:p>
                  </a:txBody>
                  <a:tcPr marL="0" marR="0" marT="0" marB="0" anchor="ctr"/>
                </a:tc>
                <a:tc>
                  <a:txBody>
                    <a:bodyPr/>
                    <a:lstStyle/>
                    <a:p>
                      <a:pPr marL="0" algn="l" defTabSz="914400" rtl="0" eaLnBrk="1" fontAlgn="b" latinLnBrk="0" hangingPunct="1">
                        <a:buNone/>
                      </a:pPr>
                      <a:r>
                        <a:rPr lang="fr-FR" sz="1100" kern="1200" dirty="0" err="1">
                          <a:solidFill>
                            <a:schemeClr val="tx1"/>
                          </a:solidFill>
                          <a:latin typeface="+mn-lt"/>
                          <a:ea typeface="+mn-ea"/>
                          <a:cs typeface="+mn-cs"/>
                        </a:rPr>
                        <a:t>Study</a:t>
                      </a:r>
                      <a:r>
                        <a:rPr lang="fr-FR" sz="1100" kern="1200" dirty="0">
                          <a:solidFill>
                            <a:schemeClr val="tx1"/>
                          </a:solidFill>
                          <a:latin typeface="+mn-lt"/>
                          <a:ea typeface="+mn-ea"/>
                          <a:cs typeface="+mn-cs"/>
                        </a:rPr>
                        <a:t> on </a:t>
                      </a:r>
                      <a:r>
                        <a:rPr lang="fr-FR" sz="1100" kern="1200" dirty="0" err="1">
                          <a:solidFill>
                            <a:schemeClr val="tx1"/>
                          </a:solidFill>
                          <a:latin typeface="+mn-lt"/>
                          <a:ea typeface="+mn-ea"/>
                          <a:cs typeface="+mn-cs"/>
                        </a:rPr>
                        <a:t>evaluation</a:t>
                      </a:r>
                      <a:r>
                        <a:rPr lang="fr-FR" sz="1100" kern="1200" dirty="0">
                          <a:solidFill>
                            <a:schemeClr val="tx1"/>
                          </a:solidFill>
                          <a:latin typeface="+mn-lt"/>
                          <a:ea typeface="+mn-ea"/>
                          <a:cs typeface="+mn-cs"/>
                        </a:rPr>
                        <a:t> of QUIC-</a:t>
                      </a:r>
                      <a:r>
                        <a:rPr lang="fr-FR" sz="1100" kern="1200" dirty="0" err="1">
                          <a:solidFill>
                            <a:schemeClr val="tx1"/>
                          </a:solidFill>
                          <a:latin typeface="+mn-lt"/>
                          <a:ea typeface="+mn-ea"/>
                          <a:cs typeface="+mn-cs"/>
                        </a:rPr>
                        <a:t>based</a:t>
                      </a:r>
                      <a:r>
                        <a:rPr lang="fr-FR" sz="1100" kern="1200" dirty="0">
                          <a:solidFill>
                            <a:schemeClr val="tx1"/>
                          </a:solidFill>
                          <a:latin typeface="+mn-lt"/>
                          <a:ea typeface="+mn-ea"/>
                          <a:cs typeface="+mn-cs"/>
                        </a:rPr>
                        <a:t> </a:t>
                      </a:r>
                      <a:r>
                        <a:rPr lang="fr-FR" sz="1100" kern="1200" dirty="0" err="1">
                          <a:solidFill>
                            <a:schemeClr val="tx1"/>
                          </a:solidFill>
                          <a:latin typeface="+mn-lt"/>
                          <a:ea typeface="+mn-ea"/>
                          <a:cs typeface="+mn-cs"/>
                        </a:rPr>
                        <a:t>protocols</a:t>
                      </a:r>
                      <a:r>
                        <a:rPr lang="fr-FR" sz="1100" kern="1200" dirty="0">
                          <a:solidFill>
                            <a:schemeClr val="tx1"/>
                          </a:solidFill>
                          <a:latin typeface="+mn-lt"/>
                          <a:ea typeface="+mn-ea"/>
                          <a:cs typeface="+mn-cs"/>
                        </a:rPr>
                        <a:t> for on-</a:t>
                      </a:r>
                      <a:r>
                        <a:rPr lang="fr-FR" sz="1100" kern="1200" dirty="0" err="1">
                          <a:solidFill>
                            <a:schemeClr val="tx1"/>
                          </a:solidFill>
                          <a:latin typeface="+mn-lt"/>
                          <a:ea typeface="+mn-ea"/>
                          <a:cs typeface="+mn-cs"/>
                        </a:rPr>
                        <a:t>demand</a:t>
                      </a:r>
                      <a:r>
                        <a:rPr lang="fr-FR" sz="1100" kern="1200" dirty="0">
                          <a:solidFill>
                            <a:schemeClr val="tx1"/>
                          </a:solidFill>
                          <a:latin typeface="+mn-lt"/>
                          <a:ea typeface="+mn-ea"/>
                          <a:cs typeface="+mn-cs"/>
                        </a:rPr>
                        <a:t> and live </a:t>
                      </a:r>
                      <a:r>
                        <a:rPr lang="fr-FR" sz="1100" kern="1200" dirty="0" err="1">
                          <a:solidFill>
                            <a:schemeClr val="tx1"/>
                          </a:solidFill>
                          <a:latin typeface="+mn-lt"/>
                          <a:ea typeface="+mn-ea"/>
                          <a:cs typeface="+mn-cs"/>
                        </a:rPr>
                        <a:t>video</a:t>
                      </a:r>
                      <a:r>
                        <a:rPr lang="fr-FR" sz="1100" kern="1200" dirty="0">
                          <a:solidFill>
                            <a:schemeClr val="tx1"/>
                          </a:solidFill>
                          <a:latin typeface="+mn-lt"/>
                          <a:ea typeface="+mn-ea"/>
                          <a:cs typeface="+mn-cs"/>
                        </a:rPr>
                        <a:t> services </a:t>
                      </a:r>
                    </a:p>
                  </a:txBody>
                  <a:tcPr marL="0" marR="0" marT="0" marB="0" anchor="ctr"/>
                </a:tc>
                <a:tc>
                  <a:txBody>
                    <a:bodyPr/>
                    <a:lstStyle/>
                    <a:p>
                      <a:pPr marL="0" algn="l" defTabSz="914400" rtl="0" eaLnBrk="1" fontAlgn="b" latinLnBrk="0" hangingPunct="1">
                        <a:buNone/>
                      </a:pPr>
                      <a:r>
                        <a:rPr lang="fr-FR" sz="1100" kern="1200">
                          <a:solidFill>
                            <a:schemeClr val="tx1"/>
                          </a:solidFill>
                          <a:latin typeface="+mn-lt"/>
                          <a:ea typeface="+mn-ea"/>
                          <a:cs typeface="+mn-cs"/>
                        </a:rPr>
                        <a:t>FS_QStream_MED </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SP-251659</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Calibri"/>
                          <a:ea typeface="+mn-ea"/>
                          <a:cs typeface="+mn-cs"/>
                        </a:rPr>
                        <a:t>NEW</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748335A9-7C9D-8D2A-2D08-07A75E3FC474}"/>
              </a:ext>
            </a:extLst>
          </p:cNvPr>
          <p:cNvSpPr>
            <a:spLocks noGrp="1"/>
          </p:cNvSpPr>
          <p:nvPr>
            <p:ph idx="1"/>
          </p:nvPr>
        </p:nvSpPr>
        <p:spPr>
          <a:xfrm>
            <a:off x="647700" y="2114103"/>
            <a:ext cx="11058630" cy="4156068"/>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err="1">
                <a:cs typeface="Arial" panose="020B0604020202020204" pitchFamily="34" charset="0"/>
              </a:rPr>
              <a:t>Emmanouil</a:t>
            </a:r>
            <a:r>
              <a:rPr lang="fi-FI" sz="1600" dirty="0">
                <a:cs typeface="Arial" panose="020B0604020202020204" pitchFamily="34" charset="0"/>
              </a:rPr>
              <a:t> </a:t>
            </a:r>
            <a:r>
              <a:rPr lang="fi-FI" sz="1600" dirty="0" err="1">
                <a:cs typeface="Arial" panose="020B0604020202020204" pitchFamily="34" charset="0"/>
              </a:rPr>
              <a:t>Potetsaniakis</a:t>
            </a:r>
            <a:r>
              <a:rPr lang="fi-FI" sz="1600" dirty="0">
                <a:cs typeface="Arial" panose="020B0604020202020204" pitchFamily="34" charset="0"/>
              </a:rPr>
              <a:t>, </a:t>
            </a:r>
            <a:r>
              <a:rPr lang="fi-FI" sz="1600" dirty="0" err="1">
                <a:cs typeface="Arial" panose="020B0604020202020204" pitchFamily="34" charset="0"/>
              </a:rPr>
              <a:t>Xiaomi</a:t>
            </a:r>
            <a:r>
              <a:rPr lang="fi-FI" sz="1600" dirty="0">
                <a:cs typeface="Arial" panose="020B0604020202020204" pitchFamily="34" charset="0"/>
              </a:rPr>
              <a:t>, </a:t>
            </a:r>
            <a:r>
              <a:rPr lang="fr-FR" sz="1600" dirty="0" err="1">
                <a:cs typeface="Arial" panose="020B0604020202020204" pitchFamily="34" charset="0"/>
              </a:rPr>
              <a:t>emmanouil@xiaomi.com</a:t>
            </a:r>
            <a:endParaRPr lang="en-GB" sz="1600"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  Agree on initial Work Plan (S4aI260024)</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  Use agreed Work Plan as basis</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To be discussed in joint session (MBS &amp; RTC) – 5 Input </a:t>
            </a:r>
            <a:r>
              <a:rPr lang="en-US" altLang="zh-CN" sz="1400" dirty="0" err="1">
                <a:cs typeface="Arial" pitchFamily="34" charset="0"/>
              </a:rPr>
              <a:t>TDocs</a:t>
            </a:r>
            <a:r>
              <a:rPr lang="en-US" altLang="zh-CN" sz="1400" dirty="0">
                <a:cs typeface="Arial" pitchFamily="34" charset="0"/>
              </a:rPr>
              <a:t>:</a:t>
            </a:r>
          </a:p>
          <a:p>
            <a:pPr marL="1087755" lvl="2" indent="-287655">
              <a:spcBef>
                <a:spcPct val="15000"/>
              </a:spcBef>
              <a:spcAft>
                <a:spcPct val="15000"/>
              </a:spcAft>
              <a:buSzPct val="100000"/>
              <a:tabLst>
                <a:tab pos="285750" algn="l"/>
              </a:tabLst>
              <a:defRPr/>
            </a:pPr>
            <a:r>
              <a:rPr lang="en-US" altLang="zh-CN" sz="1200" dirty="0">
                <a:cs typeface="Arial" pitchFamily="34" charset="0"/>
              </a:rPr>
              <a:t>Draft </a:t>
            </a:r>
            <a:r>
              <a:rPr lang="en-US" altLang="zh-CN" sz="1200">
                <a:cs typeface="Arial" pitchFamily="34" charset="0"/>
              </a:rPr>
              <a:t>first version </a:t>
            </a:r>
            <a:r>
              <a:rPr lang="en-US" altLang="zh-CN" sz="1200" dirty="0">
                <a:cs typeface="Arial" pitchFamily="34" charset="0"/>
              </a:rPr>
              <a:t>of TR26.934 (joint with FS_Q4RTC_MED)</a:t>
            </a:r>
          </a:p>
          <a:p>
            <a:pPr marL="1087755" lvl="2" indent="-287655">
              <a:spcBef>
                <a:spcPct val="15000"/>
              </a:spcBef>
              <a:spcAft>
                <a:spcPct val="15000"/>
              </a:spcAft>
              <a:buSzPct val="100000"/>
              <a:tabLst>
                <a:tab pos="285750" algn="l"/>
              </a:tabLst>
              <a:defRPr/>
            </a:pPr>
            <a:r>
              <a:rPr lang="en-US" altLang="zh-CN" sz="1200" dirty="0">
                <a:cs typeface="Arial" pitchFamily="34" charset="0"/>
              </a:rPr>
              <a:t>Agree on initial test platform design (TR26.934)</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Draft first version of TR26.835</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Agree on initial application scenarios (TR26.835)</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Start documenting streaming technologies (TR26.835)</a:t>
            </a:r>
          </a:p>
        </p:txBody>
      </p:sp>
    </p:spTree>
    <p:extLst>
      <p:ext uri="{BB962C8B-B14F-4D97-AF65-F5344CB8AC3E}">
        <p14:creationId xmlns:p14="http://schemas.microsoft.com/office/powerpoint/2010/main" val="207647107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1E531-2BB9-837A-EBDF-676BB77A3A44}"/>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03BCCA20-6527-1E89-1965-1A03597721E6}"/>
              </a:ext>
            </a:extLst>
          </p:cNvPr>
          <p:cNvSpPr>
            <a:spLocks noGrp="1"/>
          </p:cNvSpPr>
          <p:nvPr>
            <p:ph type="title"/>
          </p:nvPr>
        </p:nvSpPr>
        <p:spPr>
          <a:xfrm>
            <a:off x="568171" y="196850"/>
            <a:ext cx="9250532" cy="1143000"/>
          </a:xfrm>
        </p:spPr>
        <p:txBody>
          <a:bodyPr/>
          <a:lstStyle/>
          <a:p>
            <a:r>
              <a:rPr lang="fr-FR" kern="1200" dirty="0" err="1"/>
              <a:t>Study</a:t>
            </a:r>
            <a:r>
              <a:rPr lang="fr-FR" kern="1200" dirty="0"/>
              <a:t> on Avatar communication Phase 2 </a:t>
            </a:r>
            <a:br>
              <a:rPr lang="fr-FR" kern="1200" dirty="0"/>
            </a:br>
            <a:r>
              <a:rPr lang="en-US" dirty="0"/>
              <a:t>(</a:t>
            </a:r>
            <a:r>
              <a:rPr lang="en-GB" dirty="0"/>
              <a:t>FS_Avatar_Ph2_MED</a:t>
            </a:r>
            <a:r>
              <a:rPr lang="en-US" dirty="0"/>
              <a:t>)</a:t>
            </a:r>
            <a:endParaRPr lang="en-US" altLang="en-US" dirty="0"/>
          </a:p>
        </p:txBody>
      </p:sp>
      <p:graphicFrame>
        <p:nvGraphicFramePr>
          <p:cNvPr id="2" name="Table 1">
            <a:extLst>
              <a:ext uri="{FF2B5EF4-FFF2-40B4-BE49-F238E27FC236}">
                <a16:creationId xmlns:a16="http://schemas.microsoft.com/office/drawing/2014/main" id="{FBE22F44-A449-D8E9-5E38-7C9ACB1D98FA}"/>
              </a:ext>
            </a:extLst>
          </p:cNvPr>
          <p:cNvGraphicFramePr>
            <a:graphicFrameLocks noGrp="1"/>
          </p:cNvGraphicFramePr>
          <p:nvPr/>
        </p:nvGraphicFramePr>
        <p:xfrm>
          <a:off x="647700" y="1454150"/>
          <a:ext cx="10084901" cy="68605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fr-FR" sz="1100" b="1" kern="1200" dirty="0">
                          <a:solidFill>
                            <a:schemeClr val="lt1"/>
                          </a:solidFill>
                          <a:latin typeface="+mn-lt"/>
                          <a:ea typeface="+mn-ea"/>
                          <a:cs typeface="+mn-cs"/>
                        </a:rPr>
                        <a:t>1100009</a:t>
                      </a:r>
                    </a:p>
                  </a:txBody>
                  <a:tcPr marL="0" marR="0" marT="0" marB="0" anchor="ctr"/>
                </a:tc>
                <a:tc>
                  <a:txBody>
                    <a:bodyPr/>
                    <a:lstStyle/>
                    <a:p>
                      <a:pPr marL="0" algn="l" defTabSz="914400" rtl="0" eaLnBrk="1" fontAlgn="b" latinLnBrk="0" hangingPunct="1">
                        <a:buNone/>
                      </a:pPr>
                      <a:r>
                        <a:rPr lang="fr-FR" sz="1100" kern="1200" dirty="0" err="1">
                          <a:solidFill>
                            <a:schemeClr val="tx1"/>
                          </a:solidFill>
                          <a:latin typeface="+mn-lt"/>
                          <a:ea typeface="+mn-ea"/>
                          <a:cs typeface="+mn-cs"/>
                        </a:rPr>
                        <a:t>Study</a:t>
                      </a:r>
                      <a:r>
                        <a:rPr lang="fr-FR" sz="1100" kern="1200" dirty="0">
                          <a:solidFill>
                            <a:schemeClr val="tx1"/>
                          </a:solidFill>
                          <a:latin typeface="+mn-lt"/>
                          <a:ea typeface="+mn-ea"/>
                          <a:cs typeface="+mn-cs"/>
                        </a:rPr>
                        <a:t> on Avatar communication Phase 2 </a:t>
                      </a:r>
                    </a:p>
                  </a:txBody>
                  <a:tcPr marL="0" marR="0" marT="0" marB="0" anchor="ctr"/>
                </a:tc>
                <a:tc>
                  <a:txBody>
                    <a:bodyPr/>
                    <a:lstStyle/>
                    <a:p>
                      <a:pPr marL="0" algn="l" defTabSz="914400" rtl="0" eaLnBrk="1" fontAlgn="b" latinLnBrk="0" hangingPunct="1">
                        <a:buNone/>
                      </a:pPr>
                      <a:r>
                        <a:rPr lang="fr-FR" sz="1100" kern="1200">
                          <a:solidFill>
                            <a:schemeClr val="tx1"/>
                          </a:solidFill>
                          <a:latin typeface="+mn-lt"/>
                          <a:ea typeface="+mn-ea"/>
                          <a:cs typeface="+mn-cs"/>
                        </a:rPr>
                        <a:t>FS_Avatar_Ph2_MED </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SP-251663</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Calibri"/>
                          <a:ea typeface="+mn-ea"/>
                          <a:cs typeface="+mn-cs"/>
                        </a:rPr>
                        <a:t>NEW</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CDB023E4-552A-421E-0B19-5444AA168791}"/>
              </a:ext>
            </a:extLst>
          </p:cNvPr>
          <p:cNvSpPr>
            <a:spLocks noGrp="1"/>
          </p:cNvSpPr>
          <p:nvPr>
            <p:ph idx="1"/>
          </p:nvPr>
        </p:nvSpPr>
        <p:spPr>
          <a:xfrm>
            <a:off x="647700" y="2114103"/>
            <a:ext cx="11058630" cy="4156068"/>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err="1">
                <a:cs typeface="Arial" panose="020B0604020202020204" pitchFamily="34" charset="0"/>
              </a:rPr>
              <a:t>Gaëlle</a:t>
            </a:r>
            <a:r>
              <a:rPr lang="fi-FI" sz="1600" dirty="0">
                <a:cs typeface="Arial" panose="020B0604020202020204" pitchFamily="34" charset="0"/>
              </a:rPr>
              <a:t> Martin-</a:t>
            </a:r>
            <a:r>
              <a:rPr lang="fi-FI" sz="1600" dirty="0" err="1">
                <a:cs typeface="Arial" panose="020B0604020202020204" pitchFamily="34" charset="0"/>
              </a:rPr>
              <a:t>Cocher</a:t>
            </a:r>
            <a:r>
              <a:rPr lang="fi-FI" sz="1600" dirty="0">
                <a:cs typeface="Arial" panose="020B0604020202020204" pitchFamily="34" charset="0"/>
              </a:rPr>
              <a:t>, InterDigital, </a:t>
            </a:r>
            <a:r>
              <a:rPr lang="fr-FR" sz="1600" dirty="0" err="1">
                <a:cs typeface="Arial" panose="020B0604020202020204" pitchFamily="34" charset="0"/>
              </a:rPr>
              <a:t>gaelle.martin-cocher@interdigital.com</a:t>
            </a:r>
            <a:endParaRPr lang="en-GB" sz="1600"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 Corrective CR was endorsed, for approval at this meeting in </a:t>
            </a:r>
            <a:r>
              <a:rPr lang="fr-FR" sz="1400" u="sng" dirty="0">
                <a:hlinkClick r:id="rId3"/>
              </a:rPr>
              <a:t>S4-260075</a:t>
            </a:r>
            <a:endParaRPr lang="en-US" altLang="zh-CN" sz="1400" dirty="0">
              <a:cs typeface="Arial" panose="020B0604020202020204" pitchFamily="34" charset="0"/>
            </a:endParaRP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Working method and work plan in </a:t>
            </a:r>
            <a:r>
              <a:rPr lang="fr-FR" sz="1400" dirty="0">
                <a:hlinkClick r:id="rId4"/>
              </a:rPr>
              <a:t>S4aV260004</a:t>
            </a:r>
            <a:r>
              <a:rPr lang="fr-FR" sz="1400" dirty="0"/>
              <a:t> </a:t>
            </a:r>
            <a:r>
              <a:rPr lang="fr-FR" sz="1400" dirty="0" err="1"/>
              <a:t>were</a:t>
            </a:r>
            <a:r>
              <a:rPr lang="fr-FR" sz="1400" dirty="0"/>
              <a:t> </a:t>
            </a:r>
            <a:r>
              <a:rPr lang="fr-FR" sz="1400" dirty="0" err="1"/>
              <a:t>agreed</a:t>
            </a:r>
            <a:endParaRPr lang="en-US" altLang="zh-CN" sz="1400" dirty="0">
              <a:cs typeface="Arial" panose="020B0604020202020204" pitchFamily="34" charset="0"/>
            </a:endParaRP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Draft consolidated CR in </a:t>
            </a:r>
            <a:r>
              <a:rPr lang="fr-FR" sz="1400" dirty="0">
                <a:hlinkClick r:id="rId5"/>
              </a:rPr>
              <a:t>S4aV260006</a:t>
            </a:r>
            <a:r>
              <a:rPr lang="fr-FR" sz="1400" dirty="0"/>
              <a:t> </a:t>
            </a:r>
            <a:r>
              <a:rPr lang="fr-FR" sz="1400" dirty="0" err="1"/>
              <a:t>was</a:t>
            </a:r>
            <a:r>
              <a:rPr lang="fr-FR" sz="1400" dirty="0"/>
              <a:t> </a:t>
            </a:r>
            <a:r>
              <a:rPr lang="en-US" altLang="zh-CN" sz="1400" dirty="0">
                <a:cs typeface="Arial" panose="020B0604020202020204" pitchFamily="34" charset="0"/>
              </a:rPr>
              <a:t>endorsed </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  Approve </a:t>
            </a:r>
            <a:r>
              <a:rPr lang="fr-FR" sz="1400" u="sng" dirty="0">
                <a:hlinkClick r:id="rId3"/>
              </a:rPr>
              <a:t>S4-260075</a:t>
            </a:r>
            <a:endParaRPr lang="en-US" altLang="zh-CN" sz="14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7 contributions</a:t>
            </a:r>
          </a:p>
          <a:p>
            <a:pPr marL="687705" lvl="1" indent="-287655">
              <a:spcBef>
                <a:spcPct val="15000"/>
              </a:spcBef>
              <a:spcAft>
                <a:spcPct val="15000"/>
              </a:spcAft>
              <a:buSzPct val="100000"/>
              <a:tabLst>
                <a:tab pos="285750" algn="l"/>
              </a:tabLst>
              <a:defRPr/>
            </a:pPr>
            <a:r>
              <a:rPr lang="en-US" altLang="zh-CN" sz="1400" dirty="0">
                <a:cs typeface="Arial" pitchFamily="34" charset="0"/>
              </a:rPr>
              <a:t>1 contribution under 3DGS that may be better handled in Avatar phase 2 in </a:t>
            </a:r>
            <a:r>
              <a:rPr lang="fr-FR" sz="1400" u="sng" dirty="0">
                <a:hlinkClick r:id="rId6"/>
              </a:rPr>
              <a:t>S4-260147</a:t>
            </a:r>
            <a:endParaRPr lang="en-US" altLang="zh-CN" sz="1400" dirty="0">
              <a:cs typeface="Arial" pitchFamily="34" charset="0"/>
            </a:endParaRPr>
          </a:p>
          <a:p>
            <a:pPr marL="687705" lvl="1" indent="-287655">
              <a:spcBef>
                <a:spcPct val="15000"/>
              </a:spcBef>
              <a:spcAft>
                <a:spcPct val="15000"/>
              </a:spcAft>
              <a:buSzPct val="100000"/>
              <a:tabLst>
                <a:tab pos="285750" algn="l"/>
              </a:tabLst>
              <a:defRPr/>
            </a:pPr>
            <a:r>
              <a:rPr lang="en-US" altLang="zh-CN" sz="1400" dirty="0">
                <a:cs typeface="Arial" pitchFamily="34" charset="0"/>
              </a:rPr>
              <a:t>2 draft LS, one to SA2 which also related to IMS behavior for header handling, also applicable to XR  in </a:t>
            </a:r>
            <a:r>
              <a:rPr lang="fr-FR" sz="1400" u="sng" dirty="0">
                <a:hlinkClick r:id="rId7"/>
              </a:rPr>
              <a:t>S4-260227</a:t>
            </a:r>
            <a:r>
              <a:rPr lang="en-US" altLang="zh-CN" sz="1400" dirty="0">
                <a:cs typeface="Arial" pitchFamily="34" charset="0"/>
              </a:rPr>
              <a:t>, may need a joint discussion (Video/RTC) Related discussion paper in </a:t>
            </a:r>
            <a:r>
              <a:rPr lang="fr-FR" sz="1400" u="sng" dirty="0">
                <a:hlinkClick r:id="rId8"/>
              </a:rPr>
              <a:t>S4-260226</a:t>
            </a:r>
            <a:r>
              <a:rPr lang="en-US" altLang="zh-CN" sz="1400" dirty="0">
                <a:cs typeface="Arial" pitchFamily="34" charset="0"/>
              </a:rPr>
              <a:t>. One LS to MPEG on compression. </a:t>
            </a:r>
          </a:p>
        </p:txBody>
      </p:sp>
    </p:spTree>
    <p:extLst>
      <p:ext uri="{BB962C8B-B14F-4D97-AF65-F5344CB8AC3E}">
        <p14:creationId xmlns:p14="http://schemas.microsoft.com/office/powerpoint/2010/main" val="244423111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486BC-65F8-FF9F-0D52-30EC026C7901}"/>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3C77A3FD-959E-95EB-2A0B-FA453CE0849B}"/>
              </a:ext>
            </a:extLst>
          </p:cNvPr>
          <p:cNvSpPr>
            <a:spLocks noGrp="1"/>
          </p:cNvSpPr>
          <p:nvPr>
            <p:ph type="title"/>
          </p:nvPr>
        </p:nvSpPr>
        <p:spPr>
          <a:xfrm>
            <a:off x="568171" y="196850"/>
            <a:ext cx="9250532" cy="1143000"/>
          </a:xfrm>
        </p:spPr>
        <p:txBody>
          <a:bodyPr/>
          <a:lstStyle/>
          <a:p>
            <a:r>
              <a:rPr lang="fr-FR" kern="1200" dirty="0" err="1"/>
              <a:t>Study</a:t>
            </a:r>
            <a:r>
              <a:rPr lang="fr-FR" kern="1200" dirty="0"/>
              <a:t> on </a:t>
            </a:r>
            <a:r>
              <a:rPr lang="fr-FR" kern="1200" dirty="0" err="1"/>
              <a:t>advanced</a:t>
            </a:r>
            <a:r>
              <a:rPr lang="fr-FR" kern="1200" dirty="0"/>
              <a:t> image formats</a:t>
            </a:r>
            <a:br>
              <a:rPr lang="fr-FR" kern="1200" dirty="0"/>
            </a:br>
            <a:r>
              <a:rPr lang="en-US" dirty="0"/>
              <a:t>(</a:t>
            </a:r>
            <a:r>
              <a:rPr lang="en-GB" dirty="0"/>
              <a:t>FS_AIF_MED</a:t>
            </a:r>
            <a:r>
              <a:rPr lang="en-US" dirty="0"/>
              <a:t>)</a:t>
            </a:r>
            <a:endParaRPr lang="en-US" altLang="en-US" dirty="0"/>
          </a:p>
        </p:txBody>
      </p:sp>
      <p:graphicFrame>
        <p:nvGraphicFramePr>
          <p:cNvPr id="2" name="Table 1">
            <a:extLst>
              <a:ext uri="{FF2B5EF4-FFF2-40B4-BE49-F238E27FC236}">
                <a16:creationId xmlns:a16="http://schemas.microsoft.com/office/drawing/2014/main" id="{C67AFBC8-55EA-BB62-8620-074D7F4B7756}"/>
              </a:ext>
            </a:extLst>
          </p:cNvPr>
          <p:cNvGraphicFramePr>
            <a:graphicFrameLocks noGrp="1"/>
          </p:cNvGraphicFramePr>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fr-FR" sz="1100" b="1" kern="1200" dirty="0">
                          <a:solidFill>
                            <a:schemeClr val="lt1"/>
                          </a:solidFill>
                          <a:latin typeface="+mn-lt"/>
                          <a:ea typeface="+mn-ea"/>
                          <a:cs typeface="+mn-cs"/>
                        </a:rPr>
                        <a:t>1100008</a:t>
                      </a:r>
                    </a:p>
                  </a:txBody>
                  <a:tcPr marL="0" marR="0" marT="0" marB="0" anchor="ctr"/>
                </a:tc>
                <a:tc>
                  <a:txBody>
                    <a:bodyPr/>
                    <a:lstStyle/>
                    <a:p>
                      <a:pPr marL="0" algn="l" defTabSz="914400" rtl="0" eaLnBrk="1" fontAlgn="b" latinLnBrk="0" hangingPunct="1">
                        <a:buNone/>
                      </a:pPr>
                      <a:r>
                        <a:rPr lang="fr-FR" sz="1100" kern="1200" dirty="0" err="1">
                          <a:solidFill>
                            <a:schemeClr val="tx1"/>
                          </a:solidFill>
                          <a:latin typeface="+mn-lt"/>
                          <a:ea typeface="+mn-ea"/>
                          <a:cs typeface="+mn-cs"/>
                        </a:rPr>
                        <a:t>Study</a:t>
                      </a:r>
                      <a:r>
                        <a:rPr lang="fr-FR" sz="1100" kern="1200" dirty="0">
                          <a:solidFill>
                            <a:schemeClr val="tx1"/>
                          </a:solidFill>
                          <a:latin typeface="+mn-lt"/>
                          <a:ea typeface="+mn-ea"/>
                          <a:cs typeface="+mn-cs"/>
                        </a:rPr>
                        <a:t> on </a:t>
                      </a:r>
                      <a:r>
                        <a:rPr lang="fr-FR" sz="1100" kern="1200" dirty="0" err="1">
                          <a:solidFill>
                            <a:schemeClr val="tx1"/>
                          </a:solidFill>
                          <a:latin typeface="+mn-lt"/>
                          <a:ea typeface="+mn-ea"/>
                          <a:cs typeface="+mn-cs"/>
                        </a:rPr>
                        <a:t>advanced</a:t>
                      </a:r>
                      <a:r>
                        <a:rPr lang="fr-FR" sz="1100" kern="1200" dirty="0">
                          <a:solidFill>
                            <a:schemeClr val="tx1"/>
                          </a:solidFill>
                          <a:latin typeface="+mn-lt"/>
                          <a:ea typeface="+mn-ea"/>
                          <a:cs typeface="+mn-cs"/>
                        </a:rPr>
                        <a:t> image formats</a:t>
                      </a:r>
                    </a:p>
                  </a:txBody>
                  <a:tcPr marL="0" marR="0" marT="0" marB="0" anchor="ctr"/>
                </a:tc>
                <a:tc>
                  <a:txBody>
                    <a:bodyPr/>
                    <a:lstStyle/>
                    <a:p>
                      <a:pPr marL="0" algn="l" defTabSz="914400" rtl="0" eaLnBrk="1" fontAlgn="b" latinLnBrk="0" hangingPunct="1">
                        <a:buNone/>
                      </a:pPr>
                      <a:r>
                        <a:rPr lang="fr-FR" sz="1100" kern="1200" dirty="0">
                          <a:solidFill>
                            <a:schemeClr val="tx1"/>
                          </a:solidFill>
                          <a:latin typeface="+mn-lt"/>
                          <a:ea typeface="+mn-ea"/>
                          <a:cs typeface="+mn-cs"/>
                        </a:rPr>
                        <a:t>FS_AIF_MED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SP-251662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Calibri"/>
                          <a:ea typeface="+mn-ea"/>
                          <a:cs typeface="+mn-cs"/>
                        </a:rPr>
                        <a:t>NEW</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D4515D6E-3244-630C-AB1E-65BFAC2FD636}"/>
              </a:ext>
            </a:extLst>
          </p:cNvPr>
          <p:cNvSpPr>
            <a:spLocks noGrp="1"/>
          </p:cNvSpPr>
          <p:nvPr>
            <p:ph idx="1"/>
          </p:nvPr>
        </p:nvSpPr>
        <p:spPr>
          <a:xfrm>
            <a:off x="647700" y="2114103"/>
            <a:ext cx="11058630" cy="4156068"/>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r-FR" sz="1600" dirty="0" err="1">
                <a:cs typeface="Arial" panose="020B0604020202020204" pitchFamily="34" charset="0"/>
              </a:rPr>
              <a:t>Waqar</a:t>
            </a:r>
            <a:r>
              <a:rPr lang="fr-FR" sz="1600" dirty="0">
                <a:cs typeface="Arial" panose="020B0604020202020204" pitchFamily="34" charset="0"/>
              </a:rPr>
              <a:t> Zia, Apple, </a:t>
            </a:r>
            <a:r>
              <a:rPr lang="fr-FR" sz="1600" dirty="0" err="1">
                <a:cs typeface="Arial" panose="020B0604020202020204" pitchFamily="34" charset="0"/>
              </a:rPr>
              <a:t>waqar_zia@apple.com</a:t>
            </a:r>
            <a:endParaRPr lang="fr-FR" sz="1600" kern="1200" dirty="0"/>
          </a:p>
          <a:p>
            <a:pPr defTabSz="0">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Not included in Ad hoc period  </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  None</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 </a:t>
            </a:r>
            <a:r>
              <a:rPr lang="en-US" sz="1400" dirty="0">
                <a:hlinkClick r:id="rId3"/>
              </a:rPr>
              <a:t>S4-260264</a:t>
            </a:r>
            <a:r>
              <a:rPr lang="en-US" sz="1400" dirty="0"/>
              <a:t> on HDR images, </a:t>
            </a:r>
            <a:r>
              <a:rPr lang="en-US" sz="1400" dirty="0">
                <a:hlinkClick r:id="rId4"/>
              </a:rPr>
              <a:t>S4-260265</a:t>
            </a:r>
            <a:r>
              <a:rPr lang="en-US" sz="1400" dirty="0"/>
              <a:t> on live images, </a:t>
            </a:r>
            <a:r>
              <a:rPr lang="en-US" sz="1400" dirty="0">
                <a:hlinkClick r:id="rId5"/>
              </a:rPr>
              <a:t>S4-260266</a:t>
            </a:r>
            <a:r>
              <a:rPr lang="en-US" sz="1400" dirty="0"/>
              <a:t> on stereo images, and </a:t>
            </a:r>
            <a:r>
              <a:rPr lang="en-US" sz="1400" dirty="0">
                <a:hlinkClick r:id="rId6"/>
              </a:rPr>
              <a:t>S4-260267</a:t>
            </a:r>
            <a:r>
              <a:rPr lang="en-US" sz="1400" dirty="0"/>
              <a:t> providing the TR skeleton are available.</a:t>
            </a:r>
          </a:p>
          <a:p>
            <a:pPr marL="687705" lvl="1" indent="-287655">
              <a:spcBef>
                <a:spcPct val="15000"/>
              </a:spcBef>
              <a:spcAft>
                <a:spcPct val="15000"/>
              </a:spcAft>
              <a:buSzPct val="100000"/>
              <a:tabLst>
                <a:tab pos="285750" algn="l"/>
              </a:tabLst>
              <a:defRPr/>
            </a:pPr>
            <a:r>
              <a:rPr lang="en-US" sz="1400" dirty="0">
                <a:hlinkClick r:id="rId7"/>
              </a:rPr>
              <a:t>S4-260270</a:t>
            </a:r>
            <a:r>
              <a:rPr lang="en-US" sz="1400" dirty="0"/>
              <a:t> on procedural aspect of TR series classification is provided.</a:t>
            </a:r>
          </a:p>
          <a:p>
            <a:pPr marL="687705" lvl="1" indent="-287655">
              <a:spcBef>
                <a:spcPct val="15000"/>
              </a:spcBef>
              <a:spcAft>
                <a:spcPct val="15000"/>
              </a:spcAft>
              <a:buSzPct val="100000"/>
              <a:tabLst>
                <a:tab pos="285750" algn="l"/>
              </a:tabLst>
              <a:defRPr/>
            </a:pPr>
            <a:r>
              <a:rPr lang="en-US" sz="1400" dirty="0"/>
              <a:t>Propose to progress based on the inputs.</a:t>
            </a:r>
          </a:p>
          <a:p>
            <a:pPr marL="687705" lvl="1" indent="-287655">
              <a:lnSpc>
                <a:spcPct val="100000"/>
              </a:lnSpc>
              <a:spcBef>
                <a:spcPct val="15000"/>
              </a:spcBef>
              <a:spcAft>
                <a:spcPct val="15000"/>
              </a:spcAft>
              <a:buSzPct val="100000"/>
              <a:tabLst>
                <a:tab pos="285750" algn="l"/>
              </a:tabLst>
              <a:defRPr/>
            </a:pPr>
            <a:endParaRPr lang="en-US" altLang="zh-CN" sz="1400" dirty="0">
              <a:cs typeface="Arial" pitchFamily="34" charset="0"/>
            </a:endParaRPr>
          </a:p>
        </p:txBody>
      </p:sp>
    </p:spTree>
    <p:extLst>
      <p:ext uri="{BB962C8B-B14F-4D97-AF65-F5344CB8AC3E}">
        <p14:creationId xmlns:p14="http://schemas.microsoft.com/office/powerpoint/2010/main" val="212889321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dirty="0"/>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4000" dirty="0"/>
              <a:t> Rel-20 Work Items </a:t>
            </a:r>
          </a:p>
          <a:p>
            <a:pPr lvl="1">
              <a:lnSpc>
                <a:spcPct val="90000"/>
              </a:lnSpc>
              <a:spcBef>
                <a:spcPts val="500"/>
              </a:spcBef>
            </a:pPr>
            <a:r>
              <a:rPr lang="en-US" altLang="en-US" sz="3200" dirty="0"/>
              <a:t>Status at the end of SA#110 (and SA4#134) </a:t>
            </a:r>
          </a:p>
          <a:p>
            <a:pPr lvl="1">
              <a:lnSpc>
                <a:spcPct val="90000"/>
              </a:lnSpc>
              <a:spcBef>
                <a:spcPts val="500"/>
              </a:spcBef>
            </a:pPr>
            <a:r>
              <a:rPr lang="en-US" altLang="en-US" sz="3200" dirty="0"/>
              <a:t>Rapporteur’s progress report since SA4#134</a:t>
            </a:r>
            <a:endParaRPr lang="en-US" altLang="en-US" sz="4000" dirty="0"/>
          </a:p>
          <a:p>
            <a:pPr>
              <a:lnSpc>
                <a:spcPct val="90000"/>
              </a:lnSpc>
              <a:spcBef>
                <a:spcPts val="500"/>
              </a:spcBef>
            </a:pPr>
            <a:r>
              <a:rPr lang="en-US" altLang="en-US" sz="4000" dirty="0"/>
              <a:t> Study Items </a:t>
            </a:r>
          </a:p>
          <a:p>
            <a:pPr lvl="1">
              <a:lnSpc>
                <a:spcPct val="90000"/>
              </a:lnSpc>
              <a:spcBef>
                <a:spcPts val="500"/>
              </a:spcBef>
            </a:pPr>
            <a:r>
              <a:rPr lang="en-US" altLang="en-US" sz="3200" dirty="0"/>
              <a:t>Status at the end of SA#110 (and SA4#134) </a:t>
            </a:r>
          </a:p>
          <a:p>
            <a:pPr lvl="1">
              <a:lnSpc>
                <a:spcPct val="90000"/>
              </a:lnSpc>
              <a:spcBef>
                <a:spcPts val="500"/>
              </a:spcBef>
            </a:pPr>
            <a:r>
              <a:rPr lang="en-US" altLang="en-US" sz="3200" dirty="0"/>
              <a:t>Rapporteur’s progress report since SA4#134</a:t>
            </a:r>
            <a:endParaRPr lang="en-US" altLang="en-US" sz="4000"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3CECB-EBB5-75D0-3080-A50A9DDD0E15}"/>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29AD46B1-AC0C-7852-494A-87A32C6FC2C8}"/>
              </a:ext>
            </a:extLst>
          </p:cNvPr>
          <p:cNvSpPr>
            <a:spLocks noGrp="1"/>
          </p:cNvSpPr>
          <p:nvPr>
            <p:ph type="title"/>
          </p:nvPr>
        </p:nvSpPr>
        <p:spPr>
          <a:xfrm>
            <a:off x="568171" y="196850"/>
            <a:ext cx="9250532" cy="1143000"/>
          </a:xfrm>
        </p:spPr>
        <p:txBody>
          <a:bodyPr/>
          <a:lstStyle/>
          <a:p>
            <a:r>
              <a:rPr lang="fr-FR" kern="1200" dirty="0" err="1"/>
              <a:t>Study</a:t>
            </a:r>
            <a:r>
              <a:rPr lang="fr-FR" kern="1200" dirty="0"/>
              <a:t> on Media Aspects for 6G System</a:t>
            </a:r>
            <a:br>
              <a:rPr lang="fr-FR" kern="1200" dirty="0"/>
            </a:br>
            <a:r>
              <a:rPr lang="en-US" dirty="0"/>
              <a:t>(</a:t>
            </a:r>
            <a:r>
              <a:rPr lang="en-GB" dirty="0"/>
              <a:t>FS_6G_MED</a:t>
            </a:r>
            <a:r>
              <a:rPr lang="en-US" dirty="0"/>
              <a:t>)</a:t>
            </a:r>
            <a:endParaRPr lang="en-US" altLang="en-US" dirty="0"/>
          </a:p>
        </p:txBody>
      </p:sp>
      <p:graphicFrame>
        <p:nvGraphicFramePr>
          <p:cNvPr id="2" name="Table 1">
            <a:extLst>
              <a:ext uri="{FF2B5EF4-FFF2-40B4-BE49-F238E27FC236}">
                <a16:creationId xmlns:a16="http://schemas.microsoft.com/office/drawing/2014/main" id="{3064E2FA-1501-D02B-A2B0-89274E7CDA97}"/>
              </a:ext>
            </a:extLst>
          </p:cNvPr>
          <p:cNvGraphicFramePr>
            <a:graphicFrameLocks noGrp="1"/>
          </p:cNvGraphicFramePr>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fr-FR" sz="1100" b="1" kern="1200" dirty="0">
                          <a:solidFill>
                            <a:schemeClr val="lt1"/>
                          </a:solidFill>
                          <a:latin typeface="+mn-lt"/>
                          <a:ea typeface="+mn-ea"/>
                          <a:cs typeface="+mn-cs"/>
                        </a:rPr>
                        <a:t>1100010</a:t>
                      </a:r>
                    </a:p>
                  </a:txBody>
                  <a:tcPr marL="0" marR="0" marT="0" marB="0" anchor="ctr"/>
                </a:tc>
                <a:tc>
                  <a:txBody>
                    <a:bodyPr/>
                    <a:lstStyle/>
                    <a:p>
                      <a:pPr marL="0" algn="l" defTabSz="914400" rtl="0" eaLnBrk="1" fontAlgn="b" latinLnBrk="0" hangingPunct="1">
                        <a:buNone/>
                      </a:pPr>
                      <a:r>
                        <a:rPr lang="fr-FR" sz="1100" kern="1200" dirty="0" err="1">
                          <a:solidFill>
                            <a:schemeClr val="tx1"/>
                          </a:solidFill>
                          <a:latin typeface="+mn-lt"/>
                          <a:ea typeface="+mn-ea"/>
                          <a:cs typeface="+mn-cs"/>
                        </a:rPr>
                        <a:t>Study</a:t>
                      </a:r>
                      <a:r>
                        <a:rPr lang="fr-FR" sz="1100" kern="1200" dirty="0">
                          <a:solidFill>
                            <a:schemeClr val="tx1"/>
                          </a:solidFill>
                          <a:latin typeface="+mn-lt"/>
                          <a:ea typeface="+mn-ea"/>
                          <a:cs typeface="+mn-cs"/>
                        </a:rPr>
                        <a:t> on Media Aspects for 6G System</a:t>
                      </a:r>
                    </a:p>
                  </a:txBody>
                  <a:tcPr marL="0" marR="0" marT="0" marB="0" anchor="ctr"/>
                </a:tc>
                <a:tc>
                  <a:txBody>
                    <a:bodyPr/>
                    <a:lstStyle/>
                    <a:p>
                      <a:pPr marL="0" algn="l" defTabSz="914400" rtl="0" eaLnBrk="1" fontAlgn="b" latinLnBrk="0" hangingPunct="1">
                        <a:buNone/>
                      </a:pPr>
                      <a:r>
                        <a:rPr lang="fr-FR" sz="1100" kern="1200" dirty="0">
                          <a:solidFill>
                            <a:schemeClr val="tx1"/>
                          </a:solidFill>
                          <a:latin typeface="+mn-lt"/>
                          <a:ea typeface="+mn-ea"/>
                          <a:cs typeface="+mn-cs"/>
                        </a:rPr>
                        <a:t>FS_6G_MED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Calibri"/>
                          <a:ea typeface="+mn-ea"/>
                          <a:cs typeface="+mn-cs"/>
                        </a:rPr>
                        <a:t>NEW</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8067225A-CF23-79FF-F9E2-E5236D01C97E}"/>
              </a:ext>
            </a:extLst>
          </p:cNvPr>
          <p:cNvSpPr>
            <a:spLocks noGrp="1"/>
          </p:cNvSpPr>
          <p:nvPr>
            <p:ph idx="1"/>
          </p:nvPr>
        </p:nvSpPr>
        <p:spPr>
          <a:xfrm>
            <a:off x="647700" y="2114103"/>
            <a:ext cx="11058630" cy="4156068"/>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Rapporteurs</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r-FR" sz="1600" dirty="0">
                <a:cs typeface="Arial" panose="020B0604020202020204" pitchFamily="34" charset="0"/>
              </a:rPr>
              <a:t>Thomas Stockhammer, Qualcomm, </a:t>
            </a:r>
            <a:r>
              <a:rPr lang="fr-FR" sz="1600" dirty="0" err="1">
                <a:cs typeface="Arial" panose="020B0604020202020204" pitchFamily="34" charset="0"/>
              </a:rPr>
              <a:t>tsto@qti.qualcomm.com</a:t>
            </a:r>
            <a:endParaRPr lang="fr-FR" sz="1600" dirty="0">
              <a:cs typeface="Arial" panose="020B0604020202020204" pitchFamily="34" charset="0"/>
            </a:endParaRP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r-FR" sz="1600" kern="1200" dirty="0" err="1">
                <a:cs typeface="Arial" panose="020B0604020202020204" pitchFamily="34" charset="0"/>
              </a:rPr>
              <a:t>Elimira</a:t>
            </a:r>
            <a:r>
              <a:rPr lang="fr-FR" sz="1600" kern="1200" dirty="0">
                <a:cs typeface="Arial" panose="020B0604020202020204" pitchFamily="34" charset="0"/>
              </a:rPr>
              <a:t> </a:t>
            </a:r>
            <a:r>
              <a:rPr lang="fr-FR" sz="1600" kern="1200" dirty="0" err="1">
                <a:cs typeface="Arial" panose="020B0604020202020204" pitchFamily="34" charset="0"/>
              </a:rPr>
              <a:t>Ramazanirend</a:t>
            </a:r>
            <a:r>
              <a:rPr lang="fr-FR" sz="1600" kern="1200" dirty="0">
                <a:cs typeface="Arial" panose="020B0604020202020204" pitchFamily="34" charset="0"/>
              </a:rPr>
              <a:t>, Vodafone, elmira.ramazanirend1@vodafone.com</a:t>
            </a:r>
            <a:endParaRPr lang="fr-FR" sz="1600" kern="1200" dirty="0"/>
          </a:p>
          <a:p>
            <a:pPr defTabSz="0">
              <a:lnSpc>
                <a:spcPct val="93000"/>
              </a:lnSpc>
              <a:spcBef>
                <a:spcPct val="15000"/>
              </a:spcBef>
              <a:spcAft>
                <a:spcPct val="15000"/>
              </a:spcAft>
              <a:buSzPct val="100000"/>
              <a:buFont typeface="Arial" panose="020B0604020202020204" pitchFamily="34" charset="0"/>
              <a:buChar char="•"/>
              <a:tabLst>
                <a:tab pos="285750" algn="l"/>
              </a:tabLst>
              <a:defRPr/>
            </a:pPr>
            <a:endParaRPr lang="en-GB" sz="1200"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r>
              <a:rPr lang="en-US" altLang="zh-CN" sz="1400" dirty="0">
                <a:cs typeface="Arial" panose="020B0604020202020204" pitchFamily="34" charset="0"/>
              </a:rPr>
              <a:t>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We agreed on draft time plan re-submitted as </a:t>
            </a:r>
            <a:r>
              <a:rPr lang="en-US" altLang="zh-CN" sz="1400" dirty="0">
                <a:cs typeface="Arial" panose="020B0604020202020204" pitchFamily="34" charset="0"/>
                <a:hlinkClick r:id="rId3"/>
              </a:rPr>
              <a:t>S4-260009</a:t>
            </a:r>
            <a:r>
              <a:rPr lang="en-US" altLang="zh-CN" sz="1400" dirty="0">
                <a:cs typeface="Arial" panose="020B0604020202020204" pitchFamily="34" charset="0"/>
              </a:rPr>
              <a:t> and a draft skeleton of TR 26.870 in </a:t>
            </a:r>
            <a:r>
              <a:rPr lang="en-US" altLang="zh-CN" sz="1400" dirty="0">
                <a:cs typeface="Arial" panose="020B0604020202020204" pitchFamily="34" charset="0"/>
                <a:hlinkClick r:id="rId4"/>
              </a:rPr>
              <a:t>S4-260010</a:t>
            </a:r>
            <a:r>
              <a:rPr lang="en-US" altLang="zh-CN" sz="1400" dirty="0">
                <a:cs typeface="Arial" panose="020B0604020202020204" pitchFamily="34" charset="0"/>
              </a:rPr>
              <a:t> – includes 3 AHG meetings including a “workshop” for March 16 and 23.</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r>
              <a:rPr lang="en-US" altLang="zh-CN" sz="1600" dirty="0">
                <a:cs typeface="Arial" panose="020B0604020202020204" pitchFamily="34" charset="0"/>
                <a:sym typeface="Wingdings" panose="05000000000000000000" pitchFamily="2" charset="2"/>
              </a:rPr>
              <a:t> </a:t>
            </a:r>
            <a:r>
              <a:rPr lang="en-US" altLang="zh-CN" sz="1600" dirty="0">
                <a:cs typeface="Arial" panose="020B0604020202020204" pitchFamily="34" charset="0"/>
              </a:rPr>
              <a:t>Agree time plan and skeleton of TR 26.870</a:t>
            </a:r>
            <a:r>
              <a:rPr lang="en-US" altLang="zh-CN" sz="1400" dirty="0">
                <a:cs typeface="Arial" panose="020B0604020202020204" pitchFamily="34" charset="0"/>
              </a:rPr>
              <a:t> </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 (23 inputs)</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Review the input contributions and cluster the work into work topics</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Agree on principle working methods , time plans, TR skeleton and relation to SA1 requirements and SA2 architecture work </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Prioritize AI Traffic characteristics (12 inputs) to support other working groups based on their needs.</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Multiple inputs on WT#1 media delivery architecture – identify baseline assumptions way of working</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Agree on baseline assumptions for WT#3 (SA2 related topics), WT#4 (Ubiquitous access) and WT#5 (Trusted Media Communication)</a:t>
            </a:r>
          </a:p>
        </p:txBody>
      </p:sp>
    </p:spTree>
    <p:extLst>
      <p:ext uri="{BB962C8B-B14F-4D97-AF65-F5344CB8AC3E}">
        <p14:creationId xmlns:p14="http://schemas.microsoft.com/office/powerpoint/2010/main" val="363323009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C182FC-194A-DD8D-D8B9-EF8120B11967}"/>
              </a:ext>
            </a:extLst>
          </p:cNvPr>
          <p:cNvSpPr>
            <a:spLocks noGrp="1"/>
          </p:cNvSpPr>
          <p:nvPr>
            <p:ph type="title"/>
          </p:nvPr>
        </p:nvSpPr>
        <p:spPr>
          <a:xfrm>
            <a:off x="1170407" y="2943519"/>
            <a:ext cx="9103784" cy="1143000"/>
          </a:xfrm>
        </p:spPr>
        <p:txBody>
          <a:bodyPr/>
          <a:lstStyle/>
          <a:p>
            <a:r>
              <a:rPr lang="en-US" sz="4400" dirty="0"/>
              <a:t>Thank you</a:t>
            </a:r>
          </a:p>
        </p:txBody>
      </p:sp>
    </p:spTree>
    <p:extLst>
      <p:ext uri="{BB962C8B-B14F-4D97-AF65-F5344CB8AC3E}">
        <p14:creationId xmlns:p14="http://schemas.microsoft.com/office/powerpoint/2010/main" val="45130305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36BB5-36D6-C10F-E84C-54375A25BE94}"/>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A92056C7-BFF3-32A8-D2CE-66323A53DFC9}"/>
              </a:ext>
            </a:extLst>
          </p:cNvPr>
          <p:cNvSpPr>
            <a:spLocks noGrp="1"/>
          </p:cNvSpPr>
          <p:nvPr>
            <p:ph type="title"/>
          </p:nvPr>
        </p:nvSpPr>
        <p:spPr>
          <a:xfrm>
            <a:off x="344129" y="196850"/>
            <a:ext cx="9537289" cy="1143000"/>
          </a:xfrm>
        </p:spPr>
        <p:txBody>
          <a:bodyPr/>
          <a:lstStyle/>
          <a:p>
            <a:r>
              <a:rPr lang="en-US" altLang="en-US" dirty="0"/>
              <a:t>Overview of work progress </a:t>
            </a:r>
            <a:br>
              <a:rPr lang="en-US" altLang="en-US" dirty="0"/>
            </a:br>
            <a:r>
              <a:rPr lang="en-US" altLang="en-US" dirty="0"/>
              <a:t>Rel-20 Work Items – after SA#110 (SA4#134)</a:t>
            </a:r>
          </a:p>
        </p:txBody>
      </p:sp>
      <p:graphicFrame>
        <p:nvGraphicFramePr>
          <p:cNvPr id="2" name="Table 1">
            <a:extLst>
              <a:ext uri="{FF2B5EF4-FFF2-40B4-BE49-F238E27FC236}">
                <a16:creationId xmlns:a16="http://schemas.microsoft.com/office/drawing/2014/main" id="{EF7959CF-25B0-9C1E-32C5-8CD8EEE41B38}"/>
              </a:ext>
            </a:extLst>
          </p:cNvPr>
          <p:cNvGraphicFramePr>
            <a:graphicFrameLocks noGrp="1"/>
          </p:cNvGraphicFramePr>
          <p:nvPr>
            <p:extLst>
              <p:ext uri="{D42A27DB-BD31-4B8C-83A1-F6EECF244321}">
                <p14:modId xmlns:p14="http://schemas.microsoft.com/office/powerpoint/2010/main" val="1738642926"/>
              </p:ext>
            </p:extLst>
          </p:nvPr>
        </p:nvGraphicFramePr>
        <p:xfrm>
          <a:off x="836794" y="1732845"/>
          <a:ext cx="10238474" cy="1347500"/>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96278">
                  <a:extLst>
                    <a:ext uri="{9D8B030D-6E8A-4147-A177-3AD203B41FA5}">
                      <a16:colId xmlns:a16="http://schemas.microsoft.com/office/drawing/2014/main" val="522572285"/>
                    </a:ext>
                  </a:extLst>
                </a:gridCol>
                <a:gridCol w="1018826">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ctr">
                        <a:buNone/>
                      </a:pPr>
                      <a:r>
                        <a:rPr lang="fr-FR" sz="1100" b="1" kern="1200" dirty="0">
                          <a:solidFill>
                            <a:schemeClr val="lt1"/>
                          </a:solidFill>
                          <a:latin typeface="+mn-lt"/>
                          <a:ea typeface="+mn-ea"/>
                          <a:cs typeface="+mn-cs"/>
                        </a:rPr>
                        <a:t>1080049</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Media aspects for AI/ML in IMS services</a:t>
                      </a:r>
                    </a:p>
                  </a:txBody>
                  <a:tcPr marL="0" marR="0" marT="0" marB="0" anchor="ctr"/>
                </a:tc>
                <a:tc>
                  <a:txBody>
                    <a:bodyPr/>
                    <a:lstStyle/>
                    <a:p>
                      <a:pPr algn="l" fontAlgn="ctr">
                        <a:buNone/>
                      </a:pPr>
                      <a:r>
                        <a:rPr lang="fr-FR" sz="1100" kern="1200" dirty="0">
                          <a:solidFill>
                            <a:schemeClr val="dk1"/>
                          </a:solidFill>
                          <a:latin typeface="+mn-lt"/>
                          <a:ea typeface="+mn-ea"/>
                          <a:cs typeface="+mn-cs"/>
                        </a:rPr>
                        <a:t>AIML_IMS-MED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0%</a:t>
                      </a:r>
                    </a:p>
                  </a:txBody>
                  <a:tcPr marL="0" marR="0" marT="0" marB="0" anchor="ctr"/>
                </a:tc>
                <a:tc>
                  <a:txBody>
                    <a:bodyPr/>
                    <a:lstStyle/>
                    <a:p>
                      <a:pPr marL="0" algn="l" defTabSz="914400" rtl="0" eaLnBrk="1" fontAlgn="ctr" latinLnBrk="0" hangingPunct="1">
                        <a:buNone/>
                      </a:pPr>
                      <a:r>
                        <a:rPr lang="fr-FR" sz="1100" b="0" i="0" u="sng" strike="noStrike" kern="1200" dirty="0">
                          <a:solidFill>
                            <a:srgbClr val="0563C1"/>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SP-250878</a:t>
                      </a:r>
                      <a:endParaRPr lang="fr-FR" sz="1100" b="0" i="0" u="sng" strike="noStrike" kern="1200" dirty="0">
                        <a:solidFill>
                          <a:srgbClr val="0563C1"/>
                        </a:solidFill>
                        <a:effectLst/>
                        <a:latin typeface="Calibri" panose="020F0502020204030204" pitchFamily="34" charset="0"/>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20%</a:t>
                      </a:r>
                    </a:p>
                  </a:txBody>
                  <a:tcPr marL="0" marR="0" marT="0" marB="0" anchor="ctr"/>
                </a:tc>
                <a:tc>
                  <a:txBody>
                    <a:bodyPr/>
                    <a:lstStyle/>
                    <a:p>
                      <a:pPr algn="r">
                        <a:lnSpc>
                          <a:spcPct val="107000"/>
                        </a:lnSpc>
                        <a:spcAft>
                          <a:spcPts val="800"/>
                        </a:spcAft>
                      </a:pPr>
                      <a:r>
                        <a:rPr lang="en-GB" sz="1100" dirty="0">
                          <a:solidFill>
                            <a:srgbClr val="FF0000"/>
                          </a:solidFill>
                        </a:rPr>
                        <a:t>Progress slower then expected</a:t>
                      </a:r>
                    </a:p>
                  </a:txBody>
                  <a:tcPr marL="36001" marR="36001" marT="0" marB="0" anchor="b"/>
                </a:tc>
                <a:extLst>
                  <a:ext uri="{0D108BD9-81ED-4DB2-BD59-A6C34878D82A}">
                    <a16:rowId xmlns:a16="http://schemas.microsoft.com/office/drawing/2014/main" val="1551172648"/>
                  </a:ext>
                </a:extLst>
              </a:tr>
              <a:tr h="320733">
                <a:tc>
                  <a:txBody>
                    <a:bodyPr/>
                    <a:lstStyle/>
                    <a:p>
                      <a:pPr algn="r" fontAlgn="ctr">
                        <a:buNone/>
                      </a:pPr>
                      <a:r>
                        <a:rPr lang="fr-FR" sz="1100" b="1" kern="1200" dirty="0">
                          <a:solidFill>
                            <a:schemeClr val="lt1"/>
                          </a:solidFill>
                          <a:latin typeface="+mn-lt"/>
                          <a:ea typeface="+mn-ea"/>
                          <a:cs typeface="+mn-cs"/>
                        </a:rPr>
                        <a:t>1060022</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Diverse audio </a:t>
                      </a:r>
                      <a:r>
                        <a:rPr lang="fr-FR" sz="1100" kern="1200" dirty="0" err="1">
                          <a:solidFill>
                            <a:schemeClr val="dk1"/>
                          </a:solidFill>
                          <a:latin typeface="+mn-lt"/>
                          <a:ea typeface="+mn-ea"/>
                          <a:cs typeface="+mn-cs"/>
                        </a:rPr>
                        <a:t>CApturing</a:t>
                      </a:r>
                      <a:r>
                        <a:rPr lang="fr-FR" sz="1100" kern="1200" dirty="0">
                          <a:solidFill>
                            <a:schemeClr val="dk1"/>
                          </a:solidFill>
                          <a:latin typeface="+mn-lt"/>
                          <a:ea typeface="+mn-ea"/>
                          <a:cs typeface="+mn-cs"/>
                        </a:rPr>
                        <a:t> System for </a:t>
                      </a:r>
                      <a:r>
                        <a:rPr lang="fr-FR" sz="1100" kern="1200" dirty="0" err="1">
                          <a:solidFill>
                            <a:schemeClr val="dk1"/>
                          </a:solidFill>
                          <a:latin typeface="+mn-lt"/>
                          <a:ea typeface="+mn-ea"/>
                          <a:cs typeface="+mn-cs"/>
                        </a:rPr>
                        <a:t>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dirty="0" err="1">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55%</a:t>
                      </a:r>
                    </a:p>
                  </a:txBody>
                  <a:tcPr marL="0" marR="0" marT="0" marB="0" anchor="ctr"/>
                </a:tc>
                <a:tc>
                  <a:txBody>
                    <a:bodyPr/>
                    <a:lstStyle/>
                    <a:p>
                      <a:pPr marL="0" algn="l" defTabSz="914400" rtl="0" eaLnBrk="1" fontAlgn="ctr" latinLnBrk="0" hangingPunct="1">
                        <a:buNone/>
                      </a:pPr>
                      <a:r>
                        <a:rPr lang="fr-FR" sz="11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SP-241962</a:t>
                      </a:r>
                      <a:endParaRPr lang="fr-FR" sz="1100" b="0" i="0" u="sng" strike="noStrike" kern="1200" dirty="0">
                        <a:solidFill>
                          <a:srgbClr val="0563C1"/>
                        </a:solidFill>
                        <a:effectLst/>
                        <a:latin typeface="Calibri" panose="020F0502020204030204" pitchFamily="34" charset="0"/>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60%</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624113335"/>
                  </a:ext>
                </a:extLst>
              </a:tr>
              <a:tr h="346988">
                <a:tc>
                  <a:txBody>
                    <a:bodyPr/>
                    <a:lstStyle/>
                    <a:p>
                      <a:pPr marL="0" algn="r" defTabSz="914400" rtl="0" eaLnBrk="1" fontAlgn="ctr" latinLnBrk="0" hangingPunct="1">
                        <a:buNone/>
                      </a:pPr>
                      <a:r>
                        <a:rPr lang="fr-FR" sz="1100" b="1" kern="1200">
                          <a:solidFill>
                            <a:schemeClr val="lt1"/>
                          </a:solidFill>
                          <a:latin typeface="+mn-lt"/>
                          <a:ea typeface="+mn-ea"/>
                          <a:cs typeface="+mn-cs"/>
                        </a:rPr>
                        <a:t>1100004</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Terminal Audio </a:t>
                      </a:r>
                      <a:r>
                        <a:rPr lang="fr-FR" sz="1100" kern="1200" dirty="0" err="1">
                          <a:solidFill>
                            <a:schemeClr val="dk1"/>
                          </a:solidFill>
                          <a:latin typeface="+mn-lt"/>
                          <a:ea typeface="+mn-ea"/>
                          <a:cs typeface="+mn-cs"/>
                        </a:rPr>
                        <a:t>quality</a:t>
                      </a:r>
                      <a:r>
                        <a:rPr lang="fr-FR" sz="1100" kern="1200" dirty="0">
                          <a:solidFill>
                            <a:schemeClr val="dk1"/>
                          </a:solidFill>
                          <a:latin typeface="+mn-lt"/>
                          <a:ea typeface="+mn-ea"/>
                          <a:cs typeface="+mn-cs"/>
                        </a:rPr>
                        <a:t> performance and Test </a:t>
                      </a:r>
                      <a:r>
                        <a:rPr lang="fr-FR" sz="1100" kern="1200" dirty="0" err="1">
                          <a:solidFill>
                            <a:schemeClr val="dk1"/>
                          </a:solidFill>
                          <a:latin typeface="+mn-lt"/>
                          <a:ea typeface="+mn-ea"/>
                          <a:cs typeface="+mn-cs"/>
                        </a:rPr>
                        <a:t>methods</a:t>
                      </a:r>
                      <a:r>
                        <a:rPr lang="fr-FR" sz="1100" kern="1200" dirty="0">
                          <a:solidFill>
                            <a:schemeClr val="dk1"/>
                          </a:solidFill>
                          <a:latin typeface="+mn-lt"/>
                          <a:ea typeface="+mn-ea"/>
                          <a:cs typeface="+mn-cs"/>
                        </a:rPr>
                        <a:t> for Immersive Audio Services, Phase 3</a:t>
                      </a:r>
                    </a:p>
                  </a:txBody>
                  <a:tcPr marL="0" marR="0" marT="0" marB="0" anchor="ctr"/>
                </a:tc>
                <a:tc>
                  <a:txBody>
                    <a:bodyPr/>
                    <a:lstStyle/>
                    <a:p>
                      <a:pPr marL="0" algn="l" defTabSz="914400" rtl="0" eaLnBrk="1" fontAlgn="b" latinLnBrk="0" hangingPunct="1">
                        <a:buNone/>
                      </a:pPr>
                      <a:r>
                        <a:rPr lang="fr-FR" sz="1100" kern="1200">
                          <a:solidFill>
                            <a:schemeClr val="dk1"/>
                          </a:solidFill>
                          <a:latin typeface="+mn-lt"/>
                          <a:ea typeface="+mn-ea"/>
                          <a:cs typeface="+mn-cs"/>
                        </a:rPr>
                        <a:t>ATIAS_ph3-MED</a:t>
                      </a:r>
                    </a:p>
                  </a:txBody>
                  <a:tcPr marL="0" marR="0" marT="0" marB="0" anchor="ctr"/>
                </a:tc>
                <a:tc>
                  <a:txBody>
                    <a:bodyPr/>
                    <a:lstStyle/>
                    <a:p>
                      <a:pPr marL="0" algn="r" defTabSz="914400" rtl="0" eaLnBrk="1" fontAlgn="b" latinLnBrk="0" hangingPunct="1">
                        <a:buNone/>
                      </a:pPr>
                      <a:r>
                        <a:rPr lang="fr-FR" sz="1100" kern="1200" dirty="0">
                          <a:solidFill>
                            <a:schemeClr val="dk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endParaRPr lang="fr-FR" sz="1100" kern="1200" dirty="0">
                        <a:solidFill>
                          <a:schemeClr val="tx1"/>
                        </a:solidFill>
                        <a:latin typeface="+mn-lt"/>
                        <a:ea typeface="+mn-ea"/>
                        <a:cs typeface="+mn-cs"/>
                      </a:endParaRPr>
                    </a:p>
                  </a:txBody>
                  <a:tcPr marL="0" marR="0" marT="0" marB="0" anchor="ctr"/>
                </a:tc>
                <a:tc>
                  <a:txBody>
                    <a:bodyPr/>
                    <a:lstStyle/>
                    <a:p>
                      <a:pPr algn="l" fontAlgn="ctr">
                        <a:buNone/>
                      </a:pPr>
                      <a:r>
                        <a:rPr lang="fr-FR" sz="1100" b="0" i="0" u="sng" strike="noStrike" kern="1200" dirty="0">
                          <a:solidFill>
                            <a:srgbClr val="0563C1"/>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SP-251352</a:t>
                      </a:r>
                      <a:endParaRPr lang="fr-FR" sz="1100" b="0" i="0" u="sng" strike="noStrike" kern="1200" dirty="0">
                        <a:solidFill>
                          <a:srgbClr val="0563C1"/>
                        </a:solidFill>
                        <a:effectLst/>
                        <a:latin typeface="Calibri" panose="020F0502020204030204" pitchFamily="34" charset="0"/>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NEW</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435437321"/>
                  </a:ext>
                </a:extLst>
              </a:tr>
            </a:tbl>
          </a:graphicData>
        </a:graphic>
      </p:graphicFrame>
    </p:spTree>
    <p:extLst>
      <p:ext uri="{BB962C8B-B14F-4D97-AF65-F5344CB8AC3E}">
        <p14:creationId xmlns:p14="http://schemas.microsoft.com/office/powerpoint/2010/main" val="27478477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51652-5A8C-A006-FA50-EF2017173129}"/>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7AC91285-295D-0A14-4991-DD02DF31FF54}"/>
              </a:ext>
            </a:extLst>
          </p:cNvPr>
          <p:cNvSpPr>
            <a:spLocks noGrp="1"/>
          </p:cNvSpPr>
          <p:nvPr>
            <p:ph type="title"/>
          </p:nvPr>
        </p:nvSpPr>
        <p:spPr>
          <a:xfrm>
            <a:off x="568171" y="196850"/>
            <a:ext cx="9250532" cy="1143000"/>
          </a:xfrm>
        </p:spPr>
        <p:txBody>
          <a:bodyPr/>
          <a:lstStyle/>
          <a:p>
            <a:r>
              <a:rPr lang="en-US" sz="3200" dirty="0"/>
              <a:t>AI/ML for IMS services</a:t>
            </a:r>
            <a:br>
              <a:rPr lang="en-US" sz="3200" dirty="0"/>
            </a:br>
            <a:r>
              <a:rPr lang="en-US" sz="3200" dirty="0"/>
              <a:t>(AIML_IMS-MED)</a:t>
            </a:r>
          </a:p>
        </p:txBody>
      </p:sp>
      <p:graphicFrame>
        <p:nvGraphicFramePr>
          <p:cNvPr id="2" name="Table 1">
            <a:extLst>
              <a:ext uri="{FF2B5EF4-FFF2-40B4-BE49-F238E27FC236}">
                <a16:creationId xmlns:a16="http://schemas.microsoft.com/office/drawing/2014/main" id="{14A7075B-8DBC-4F42-0CA8-73A9AE40CEC2}"/>
              </a:ext>
            </a:extLst>
          </p:cNvPr>
          <p:cNvGraphicFramePr>
            <a:graphicFrameLocks noGrp="1"/>
          </p:cNvGraphicFramePr>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ctr">
                        <a:buNone/>
                      </a:pPr>
                      <a:r>
                        <a:rPr lang="fr-FR" sz="1100" b="1" kern="1200" dirty="0">
                          <a:solidFill>
                            <a:schemeClr val="lt1"/>
                          </a:solidFill>
                          <a:latin typeface="+mn-lt"/>
                          <a:ea typeface="+mn-ea"/>
                          <a:cs typeface="+mn-cs"/>
                        </a:rPr>
                        <a:t>1080049</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Media aspects for AI/ML in IMS services</a:t>
                      </a:r>
                    </a:p>
                  </a:txBody>
                  <a:tcPr marL="0" marR="0" marT="0" marB="0" anchor="ctr"/>
                </a:tc>
                <a:tc>
                  <a:txBody>
                    <a:bodyPr/>
                    <a:lstStyle/>
                    <a:p>
                      <a:pPr algn="l" fontAlgn="ctr">
                        <a:buNone/>
                      </a:pPr>
                      <a:r>
                        <a:rPr lang="fr-FR" sz="1100" kern="1200" dirty="0">
                          <a:solidFill>
                            <a:schemeClr val="dk1"/>
                          </a:solidFill>
                          <a:latin typeface="+mn-lt"/>
                          <a:ea typeface="+mn-ea"/>
                          <a:cs typeface="+mn-cs"/>
                        </a:rPr>
                        <a:t>AIML_IMS-MED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0%</a:t>
                      </a:r>
                    </a:p>
                  </a:txBody>
                  <a:tcPr marL="0" marR="0" marT="0" marB="0" anchor="ctr"/>
                </a:tc>
                <a:tc>
                  <a:txBody>
                    <a:bodyPr/>
                    <a:lstStyle/>
                    <a:p>
                      <a:pPr marL="0" algn="l" defTabSz="914400" rtl="0" eaLnBrk="1" fontAlgn="ctr" latinLnBrk="0" hangingPunct="1">
                        <a:buNone/>
                      </a:pPr>
                      <a:r>
                        <a:rPr lang="fr-FR" sz="1100" b="0" i="0" u="sng" strike="noStrike" kern="1200" dirty="0">
                          <a:solidFill>
                            <a:srgbClr val="0563C1"/>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SP-250878</a:t>
                      </a:r>
                      <a:endParaRPr lang="fr-FR" sz="1100" b="0" i="0" u="sng" strike="noStrike" kern="1200" dirty="0">
                        <a:solidFill>
                          <a:srgbClr val="0563C1"/>
                        </a:solidFill>
                        <a:effectLst/>
                        <a:latin typeface="Calibri" panose="020F0502020204030204" pitchFamily="34" charset="0"/>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20%</a:t>
                      </a:r>
                    </a:p>
                  </a:txBody>
                  <a:tcPr marL="0" marR="0" marT="0" marB="0" anchor="ctr"/>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Progress slower then expected</a:t>
                      </a:r>
                    </a:p>
                  </a:txBody>
                  <a:tcPr marL="36001" marR="36001" marT="0" marB="0" anchor="b"/>
                </a:tc>
                <a:extLst>
                  <a:ext uri="{0D108BD9-81ED-4DB2-BD59-A6C34878D82A}">
                    <a16:rowId xmlns:a16="http://schemas.microsoft.com/office/drawing/2014/main" val="2427066551"/>
                  </a:ext>
                </a:extLst>
              </a:tr>
            </a:tbl>
          </a:graphicData>
        </a:graphic>
      </p:graphicFrame>
      <p:sp>
        <p:nvSpPr>
          <p:cNvPr id="4" name="Espace réservé du contenu 2">
            <a:extLst>
              <a:ext uri="{FF2B5EF4-FFF2-40B4-BE49-F238E27FC236}">
                <a16:creationId xmlns:a16="http://schemas.microsoft.com/office/drawing/2014/main" id="{29B6A702-6730-F0D1-3CD2-B5F82DD3E9C5}"/>
              </a:ext>
            </a:extLst>
          </p:cNvPr>
          <p:cNvSpPr txBox="1">
            <a:spLocks/>
          </p:cNvSpPr>
          <p:nvPr/>
        </p:nvSpPr>
        <p:spPr bwMode="auto">
          <a:xfrm>
            <a:off x="647701" y="2254929"/>
            <a:ext cx="10587566" cy="40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287338" indent="-287338">
              <a:lnSpc>
                <a:spcPct val="93000"/>
              </a:lnSpc>
              <a:spcBef>
                <a:spcPct val="15000"/>
              </a:spcBef>
              <a:spcAft>
                <a:spcPct val="15000"/>
              </a:spcAft>
              <a:buSzPct val="100000"/>
              <a:buFontTx/>
              <a:buNone/>
              <a:tabLst>
                <a:tab pos="285750" algn="l"/>
              </a:tabLst>
              <a:defRPr/>
            </a:pPr>
            <a:r>
              <a:rPr lang="es-ES" altLang="zh-CN" sz="1600" kern="0" dirty="0" err="1">
                <a:cs typeface="Arial" pitchFamily="34" charset="0"/>
              </a:rPr>
              <a:t>Rapporteur</a:t>
            </a:r>
            <a:r>
              <a:rPr lang="es-ES" altLang="zh-CN" sz="1600" kern="0" dirty="0">
                <a:cs typeface="Arial" pitchFamily="34" charset="0"/>
              </a:rPr>
              <a:t>: </a:t>
            </a:r>
          </a:p>
          <a:p>
            <a:pPr marL="287338" indent="-287338">
              <a:lnSpc>
                <a:spcPct val="93000"/>
              </a:lnSpc>
              <a:spcBef>
                <a:spcPct val="15000"/>
              </a:spcBef>
              <a:spcAft>
                <a:spcPct val="15000"/>
              </a:spcAft>
              <a:buSzPct val="100000"/>
              <a:buFontTx/>
              <a:buNone/>
              <a:tabLst>
                <a:tab pos="285750" algn="l"/>
              </a:tabLst>
              <a:defRPr/>
            </a:pPr>
            <a:r>
              <a:rPr lang="en-US" altLang="zh-CN" sz="1600" kern="0" dirty="0">
                <a:cs typeface="Arial" pitchFamily="34" charset="0"/>
              </a:rPr>
              <a:t>Eric Yip, Samsung, </a:t>
            </a:r>
            <a:r>
              <a:rPr lang="en-US" altLang="zh-CN" sz="1600" kern="0" dirty="0" err="1">
                <a:cs typeface="Arial" pitchFamily="34" charset="0"/>
              </a:rPr>
              <a:t>eric.yip@samsung.com</a:t>
            </a:r>
            <a:endParaRPr lang="en-US" altLang="zh-CN" sz="1600" kern="0" dirty="0">
              <a:cs typeface="Arial" pitchFamily="34" charset="0"/>
            </a:endParaRPr>
          </a:p>
          <a:p>
            <a:pPr marL="287338" indent="-287338">
              <a:lnSpc>
                <a:spcPct val="93000"/>
              </a:lnSpc>
              <a:spcBef>
                <a:spcPct val="15000"/>
              </a:spcBef>
              <a:spcAft>
                <a:spcPct val="15000"/>
              </a:spcAft>
              <a:buSzPct val="100000"/>
              <a:buFontTx/>
              <a:buNone/>
              <a:tabLst>
                <a:tab pos="285750" algn="l"/>
              </a:tabLst>
              <a:defRPr/>
            </a:pPr>
            <a:r>
              <a:rPr lang="en-GB" sz="1600" b="1" u="sng" kern="0" dirty="0">
                <a:cs typeface="Arial" pitchFamily="34" charset="0"/>
              </a:rPr>
              <a:t>Progress since last SA4 meeting</a:t>
            </a:r>
            <a:endParaRPr lang="en-GB" sz="1600" u="sng" kern="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kern="0" dirty="0">
                <a:cs typeface="Arial" pitchFamily="34" charset="0"/>
              </a:rPr>
              <a:t>What happened during the </a:t>
            </a:r>
            <a:r>
              <a:rPr lang="en-US" altLang="zh-CN" sz="1600" kern="0" dirty="0" err="1">
                <a:cs typeface="Arial" pitchFamily="34" charset="0"/>
              </a:rPr>
              <a:t>Adhoc</a:t>
            </a:r>
            <a:r>
              <a:rPr lang="en-US" altLang="zh-CN" sz="1600" kern="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200" kern="0" dirty="0"/>
              <a:t>Agreed to target WI CR into new Annex of TS 26.114</a:t>
            </a:r>
          </a:p>
          <a:p>
            <a:pPr marL="687388" lvl="1" indent="-287338">
              <a:lnSpc>
                <a:spcPct val="93000"/>
              </a:lnSpc>
              <a:spcBef>
                <a:spcPct val="15000"/>
              </a:spcBef>
              <a:spcAft>
                <a:spcPct val="15000"/>
              </a:spcAft>
              <a:buSzPct val="100000"/>
              <a:tabLst>
                <a:tab pos="285750" algn="l"/>
              </a:tabLst>
              <a:defRPr/>
            </a:pPr>
            <a:r>
              <a:rPr lang="en-US" altLang="zh-CN" sz="1200" kern="0" dirty="0"/>
              <a:t>Based on LS response from SA2, group agreed to complete work with local/split/remote in DC AS instead of MF</a:t>
            </a:r>
          </a:p>
          <a:p>
            <a:pPr marL="687388" lvl="1" indent="-287338">
              <a:lnSpc>
                <a:spcPct val="93000"/>
              </a:lnSpc>
              <a:spcBef>
                <a:spcPct val="15000"/>
              </a:spcBef>
              <a:spcAft>
                <a:spcPct val="15000"/>
              </a:spcAft>
              <a:buSzPct val="100000"/>
              <a:tabLst>
                <a:tab pos="285750" algn="l"/>
              </a:tabLst>
              <a:defRPr/>
            </a:pPr>
            <a:r>
              <a:rPr lang="en-US" altLang="zh-CN" sz="1200" kern="0" dirty="0"/>
              <a:t>Baseline call flow for device inferencing agreed as basis for further work, reusing BDC procedures for app list and app request/download</a:t>
            </a:r>
            <a:endParaRPr lang="en-US" altLang="zh-CN" sz="1400" kern="0" dirty="0"/>
          </a:p>
          <a:p>
            <a:pPr marL="287338" indent="-287338">
              <a:lnSpc>
                <a:spcPct val="93000"/>
              </a:lnSpc>
              <a:spcBef>
                <a:spcPct val="15000"/>
              </a:spcBef>
              <a:spcAft>
                <a:spcPct val="15000"/>
              </a:spcAft>
              <a:buSzPct val="100000"/>
              <a:tabLst>
                <a:tab pos="285750" algn="l"/>
              </a:tabLst>
              <a:defRPr/>
            </a:pPr>
            <a:r>
              <a:rPr lang="en-US" altLang="zh-CN" sz="1600" kern="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200" kern="0" dirty="0"/>
              <a:t> Use baseline to progress swiftly to completion</a:t>
            </a:r>
          </a:p>
          <a:p>
            <a:pPr marL="287338" indent="-287338">
              <a:lnSpc>
                <a:spcPct val="93000"/>
              </a:lnSpc>
              <a:spcBef>
                <a:spcPct val="15000"/>
              </a:spcBef>
              <a:spcAft>
                <a:spcPct val="15000"/>
              </a:spcAft>
              <a:buSzPct val="100000"/>
              <a:tabLst>
                <a:tab pos="285750" algn="l"/>
              </a:tabLst>
              <a:defRPr/>
            </a:pPr>
            <a:r>
              <a:rPr lang="en-US" altLang="zh-CN" sz="1600" kern="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200" kern="0" dirty="0"/>
              <a:t>Resolve concerns and issues related to baseline call flow (E2E requirements, model caching and updates, capability exchange)</a:t>
            </a:r>
          </a:p>
          <a:p>
            <a:pPr marL="687388" lvl="1" indent="-287338">
              <a:lnSpc>
                <a:spcPct val="93000"/>
              </a:lnSpc>
              <a:spcBef>
                <a:spcPct val="15000"/>
              </a:spcBef>
              <a:spcAft>
                <a:spcPct val="15000"/>
              </a:spcAft>
              <a:buSzPct val="100000"/>
              <a:tabLst>
                <a:tab pos="285750" algn="l"/>
              </a:tabLst>
              <a:defRPr/>
            </a:pPr>
            <a:r>
              <a:rPr lang="en-US" altLang="zh-CN" sz="1200" kern="0" dirty="0"/>
              <a:t>Also use the above as basis to agree on split inferencing call flow</a:t>
            </a:r>
          </a:p>
          <a:p>
            <a:pPr marL="687388" lvl="1" indent="-287338">
              <a:lnSpc>
                <a:spcPct val="93000"/>
              </a:lnSpc>
              <a:spcBef>
                <a:spcPct val="15000"/>
              </a:spcBef>
              <a:spcAft>
                <a:spcPct val="15000"/>
              </a:spcAft>
              <a:buSzPct val="100000"/>
              <a:tabLst>
                <a:tab pos="285750" algn="l"/>
              </a:tabLst>
              <a:defRPr/>
            </a:pPr>
            <a:r>
              <a:rPr lang="en-US" altLang="zh-CN" sz="1200" kern="0" dirty="0"/>
              <a:t>Discuss and agree on: application metadata (manifest), compression (NNC), ADC subprotocol</a:t>
            </a:r>
          </a:p>
          <a:p>
            <a:pPr marL="687388" lvl="1" indent="-287338">
              <a:lnSpc>
                <a:spcPct val="93000"/>
              </a:lnSpc>
              <a:spcBef>
                <a:spcPct val="15000"/>
              </a:spcBef>
              <a:spcAft>
                <a:spcPct val="15000"/>
              </a:spcAft>
              <a:buSzPct val="100000"/>
              <a:tabLst>
                <a:tab pos="285750" algn="l"/>
              </a:tabLst>
              <a:defRPr/>
            </a:pPr>
            <a:r>
              <a:rPr lang="en-US" altLang="zh-CN" sz="1200" kern="0" dirty="0"/>
              <a:t>Endorse a base CR including the above, as well as other text proposals received in S4-260195</a:t>
            </a:r>
          </a:p>
          <a:p>
            <a:pPr marL="687388" lvl="1" indent="-287338">
              <a:lnSpc>
                <a:spcPct val="93000"/>
              </a:lnSpc>
              <a:spcBef>
                <a:spcPct val="15000"/>
              </a:spcBef>
              <a:spcAft>
                <a:spcPct val="15000"/>
              </a:spcAft>
              <a:buSzPct val="100000"/>
              <a:tabLst>
                <a:tab pos="285750" algn="l"/>
              </a:tabLst>
              <a:defRPr/>
            </a:pPr>
            <a:r>
              <a:rPr lang="en-US" altLang="zh-CN" sz="1200" kern="0" dirty="0"/>
              <a:t>Suggest to delay completion by one SA meeting, concluding at SA #112</a:t>
            </a:r>
          </a:p>
        </p:txBody>
      </p:sp>
    </p:spTree>
    <p:extLst>
      <p:ext uri="{BB962C8B-B14F-4D97-AF65-F5344CB8AC3E}">
        <p14:creationId xmlns:p14="http://schemas.microsoft.com/office/powerpoint/2010/main" val="50685611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5A6B2-D9DF-54DE-FC1B-50290C73B8B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0F70F42-BF21-BB85-4EAF-9DB7710C9C39}"/>
              </a:ext>
            </a:extLst>
          </p:cNvPr>
          <p:cNvSpPr>
            <a:spLocks noGrp="1"/>
          </p:cNvSpPr>
          <p:nvPr>
            <p:ph type="title"/>
          </p:nvPr>
        </p:nvSpPr>
        <p:spPr>
          <a:xfrm>
            <a:off x="651932" y="228600"/>
            <a:ext cx="9385779" cy="1143000"/>
          </a:xfrm>
        </p:spPr>
        <p:txBody>
          <a:bodyPr/>
          <a:lstStyle/>
          <a:p>
            <a:pPr fontAlgn="b"/>
            <a:r>
              <a:rPr lang="en-US" sz="3200" b="0" dirty="0">
                <a:latin typeface="+mn-lt"/>
              </a:rPr>
              <a:t>Diverse audio Capturing System for UEs</a:t>
            </a:r>
            <a:r>
              <a:rPr lang="en-US" sz="3200" dirty="0"/>
              <a:t> </a:t>
            </a:r>
            <a:br>
              <a:rPr lang="en-US" sz="3200" dirty="0"/>
            </a:br>
            <a:r>
              <a:rPr lang="en-US" sz="3200" dirty="0"/>
              <a:t>(</a:t>
            </a:r>
            <a:r>
              <a:rPr lang="en-US" sz="3200" b="0" dirty="0" err="1">
                <a:latin typeface="+mn-lt"/>
              </a:rPr>
              <a:t>DaCAS</a:t>
            </a:r>
            <a:r>
              <a:rPr lang="en-US" sz="3200" dirty="0"/>
              <a:t>)</a:t>
            </a:r>
          </a:p>
        </p:txBody>
      </p:sp>
      <p:sp>
        <p:nvSpPr>
          <p:cNvPr id="3" name="Espace réservé du contenu 2">
            <a:extLst>
              <a:ext uri="{FF2B5EF4-FFF2-40B4-BE49-F238E27FC236}">
                <a16:creationId xmlns:a16="http://schemas.microsoft.com/office/drawing/2014/main" id="{1563E33A-6098-609D-8644-913FEC9FFFB5}"/>
              </a:ext>
            </a:extLst>
          </p:cNvPr>
          <p:cNvSpPr>
            <a:spLocks noGrp="1"/>
          </p:cNvSpPr>
          <p:nvPr>
            <p:ph idx="1"/>
          </p:nvPr>
        </p:nvSpPr>
        <p:spPr>
          <a:xfrm>
            <a:off x="709642" y="2323107"/>
            <a:ext cx="10279487" cy="4083136"/>
          </a:xfrm>
        </p:spPr>
        <p:txBody>
          <a:bodyPr>
            <a:normAutofit/>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r>
              <a:rPr lang="de-DE" altLang="zh-CN" sz="1600" dirty="0">
                <a:cs typeface="Arial" pitchFamily="34" charset="0"/>
              </a:rPr>
              <a:t>Wang Bin, Xiaomi, wangbin23@xiaomi.com </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a:cs typeface="Arial" pitchFamily="34" charset="0"/>
              </a:rPr>
              <a:t>Made </a:t>
            </a:r>
            <a:r>
              <a:rPr lang="en-US" altLang="zh-CN" sz="1400" dirty="0">
                <a:cs typeface="Arial" pitchFamily="34" charset="0"/>
              </a:rPr>
              <a:t>progress of </a:t>
            </a:r>
            <a:r>
              <a:rPr lang="en-US" altLang="zh-CN" sz="1400" dirty="0" err="1">
                <a:cs typeface="Arial" pitchFamily="34" charset="0"/>
              </a:rPr>
              <a:t>DaCAS</a:t>
            </a:r>
            <a:r>
              <a:rPr lang="en-US" altLang="zh-CN" sz="1400" dirty="0">
                <a:cs typeface="Arial" pitchFamily="34" charset="0"/>
              </a:rPr>
              <a:t> example solution evaluation procedures and targets and definition of the package of </a:t>
            </a:r>
            <a:r>
              <a:rPr lang="en-US" altLang="zh-CN" sz="1400" dirty="0" err="1">
                <a:cs typeface="Arial" pitchFamily="34" charset="0"/>
              </a:rPr>
              <a:t>DaCAS</a:t>
            </a:r>
            <a:r>
              <a:rPr lang="en-US" altLang="zh-CN" sz="1400" dirty="0">
                <a:cs typeface="Arial" pitchFamily="34" charset="0"/>
              </a:rPr>
              <a:t> example solution</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To</a:t>
            </a:r>
            <a:r>
              <a:rPr lang="zh-CN" altLang="en-US" sz="1400" dirty="0">
                <a:cs typeface="Arial" pitchFamily="34" charset="0"/>
              </a:rPr>
              <a:t> </a:t>
            </a:r>
            <a:r>
              <a:rPr lang="en-US" altLang="zh-CN" sz="1400" dirty="0">
                <a:cs typeface="Arial" pitchFamily="34" charset="0"/>
              </a:rPr>
              <a:t>proceed</a:t>
            </a:r>
            <a:r>
              <a:rPr lang="zh-CN" altLang="en-US" sz="1400" dirty="0">
                <a:cs typeface="Arial" pitchFamily="34" charset="0"/>
              </a:rPr>
              <a:t> </a:t>
            </a:r>
            <a:r>
              <a:rPr lang="en-US" altLang="zh-CN" sz="1400" dirty="0">
                <a:cs typeface="Arial" pitchFamily="34" charset="0"/>
              </a:rPr>
              <a:t>with</a:t>
            </a:r>
            <a:r>
              <a:rPr lang="zh-CN" altLang="en-US" sz="1400" dirty="0">
                <a:cs typeface="Arial" pitchFamily="34" charset="0"/>
              </a:rPr>
              <a:t> </a:t>
            </a:r>
            <a:r>
              <a:rPr lang="de-DE" altLang="zh-CN" sz="1400" dirty="0">
                <a:cs typeface="Arial" pitchFamily="34" charset="0"/>
              </a:rPr>
              <a:t>both self-evaluation and cross-evaluation.</a:t>
            </a:r>
            <a:r>
              <a:rPr lang="en-US" altLang="zh-CN" sz="1400" dirty="0">
                <a:cs typeface="Arial" pitchFamily="34" charset="0"/>
              </a:rPr>
              <a:t> with cross-evaluation considered as an optional task, to further discuss in DaCAS-2</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Online editing were included into DaCAS-3 for further editing.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There are 9 input contributions for DaCAS-1, DaCAS-2, DaCAS-3.</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1 input contribution on how to mange TS26.533</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The work will be revised based on the inputs and discussions during this week.</a:t>
            </a:r>
          </a:p>
        </p:txBody>
      </p:sp>
      <p:graphicFrame>
        <p:nvGraphicFramePr>
          <p:cNvPr id="6" name="Table 5">
            <a:extLst>
              <a:ext uri="{FF2B5EF4-FFF2-40B4-BE49-F238E27FC236}">
                <a16:creationId xmlns:a16="http://schemas.microsoft.com/office/drawing/2014/main" id="{FE036D64-1FFB-AA15-413C-D76CD9AB72B7}"/>
              </a:ext>
            </a:extLst>
          </p:cNvPr>
          <p:cNvGraphicFramePr>
            <a:graphicFrameLocks noGrp="1"/>
          </p:cNvGraphicFramePr>
          <p:nvPr/>
        </p:nvGraphicFramePr>
        <p:xfrm>
          <a:off x="647700" y="1454150"/>
          <a:ext cx="10084901" cy="60652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55753">
                <a:tc>
                  <a:txBody>
                    <a:bodyPr/>
                    <a:lstStyle/>
                    <a:p>
                      <a:pPr algn="r" fontAlgn="ctr">
                        <a:buNone/>
                      </a:pPr>
                      <a:r>
                        <a:rPr lang="fr-FR" sz="1100" b="1" kern="1200" dirty="0">
                          <a:solidFill>
                            <a:schemeClr val="lt1"/>
                          </a:solidFill>
                          <a:latin typeface="+mn-lt"/>
                          <a:ea typeface="+mn-ea"/>
                          <a:cs typeface="+mn-cs"/>
                        </a:rPr>
                        <a:t>1060022</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Diverse audio </a:t>
                      </a:r>
                      <a:r>
                        <a:rPr lang="fr-FR" sz="1100" kern="1200" dirty="0" err="1">
                          <a:solidFill>
                            <a:schemeClr val="dk1"/>
                          </a:solidFill>
                          <a:latin typeface="+mn-lt"/>
                          <a:ea typeface="+mn-ea"/>
                          <a:cs typeface="+mn-cs"/>
                        </a:rPr>
                        <a:t>CApturing</a:t>
                      </a:r>
                      <a:r>
                        <a:rPr lang="fr-FR" sz="1100" kern="1200" dirty="0">
                          <a:solidFill>
                            <a:schemeClr val="dk1"/>
                          </a:solidFill>
                          <a:latin typeface="+mn-lt"/>
                          <a:ea typeface="+mn-ea"/>
                          <a:cs typeface="+mn-cs"/>
                        </a:rPr>
                        <a:t> System for </a:t>
                      </a:r>
                      <a:r>
                        <a:rPr lang="fr-FR" sz="1100" kern="1200" dirty="0" err="1">
                          <a:solidFill>
                            <a:schemeClr val="dk1"/>
                          </a:solidFill>
                          <a:latin typeface="+mn-lt"/>
                          <a:ea typeface="+mn-ea"/>
                          <a:cs typeface="+mn-cs"/>
                        </a:rPr>
                        <a:t>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dirty="0" err="1">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55%</a:t>
                      </a:r>
                    </a:p>
                  </a:txBody>
                  <a:tcPr marL="0" marR="0" marT="0" marB="0" anchor="ctr"/>
                </a:tc>
                <a:tc>
                  <a:txBody>
                    <a:bodyPr/>
                    <a:lstStyle/>
                    <a:p>
                      <a:pPr marL="0" algn="l" defTabSz="914400" rtl="0" eaLnBrk="1" fontAlgn="ctr" latinLnBrk="0" hangingPunct="1">
                        <a:buNone/>
                      </a:pPr>
                      <a:r>
                        <a:rPr lang="fr-FR" sz="1100" b="0" i="0" u="sng" strike="noStrike" kern="1200" dirty="0">
                          <a:solidFill>
                            <a:srgbClr val="0563C1"/>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SP-241962</a:t>
                      </a:r>
                      <a:endParaRPr lang="fr-FR" sz="1100" b="0" i="0" u="sng" strike="noStrike" kern="1200" dirty="0">
                        <a:solidFill>
                          <a:srgbClr val="0563C1"/>
                        </a:solidFill>
                        <a:effectLst/>
                        <a:latin typeface="Calibri" panose="020F0502020204030204" pitchFamily="34" charset="0"/>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60%</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197140975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E65DB-A6D0-35E8-4B89-84EB7F294AF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C9F1B42-7CBB-D29D-31BE-A0180FD00C14}"/>
              </a:ext>
            </a:extLst>
          </p:cNvPr>
          <p:cNvSpPr>
            <a:spLocks noGrp="1"/>
          </p:cNvSpPr>
          <p:nvPr>
            <p:ph type="title"/>
          </p:nvPr>
        </p:nvSpPr>
        <p:spPr>
          <a:xfrm>
            <a:off x="651932" y="228600"/>
            <a:ext cx="9385779" cy="1143000"/>
          </a:xfrm>
        </p:spPr>
        <p:txBody>
          <a:bodyPr/>
          <a:lstStyle/>
          <a:p>
            <a:pPr fontAlgn="b"/>
            <a:r>
              <a:rPr lang="en-US" dirty="0">
                <a:latin typeface="+mn-lt"/>
              </a:rPr>
              <a:t>Terminal Audio quality performance and Test methods for Immersive Audio Services, Phase 3</a:t>
            </a:r>
            <a:br>
              <a:rPr lang="en-US" sz="3200" dirty="0"/>
            </a:br>
            <a:r>
              <a:rPr lang="en-US" sz="3200" dirty="0"/>
              <a:t>(</a:t>
            </a:r>
            <a:r>
              <a:rPr lang="en-US" sz="3200" b="0" dirty="0">
                <a:latin typeface="+mn-lt"/>
              </a:rPr>
              <a:t>ATIAS_Ph3</a:t>
            </a:r>
            <a:r>
              <a:rPr lang="en-US" sz="3200" dirty="0"/>
              <a:t>)</a:t>
            </a:r>
          </a:p>
        </p:txBody>
      </p:sp>
      <p:sp>
        <p:nvSpPr>
          <p:cNvPr id="3" name="Espace réservé du contenu 2">
            <a:extLst>
              <a:ext uri="{FF2B5EF4-FFF2-40B4-BE49-F238E27FC236}">
                <a16:creationId xmlns:a16="http://schemas.microsoft.com/office/drawing/2014/main" id="{5E309DAA-0AB9-8FEC-2FE1-13A497789640}"/>
              </a:ext>
            </a:extLst>
          </p:cNvPr>
          <p:cNvSpPr>
            <a:spLocks noGrp="1"/>
          </p:cNvSpPr>
          <p:nvPr>
            <p:ph idx="1"/>
          </p:nvPr>
        </p:nvSpPr>
        <p:spPr>
          <a:xfrm>
            <a:off x="709642" y="2323107"/>
            <a:ext cx="10279487" cy="3859208"/>
          </a:xfrm>
        </p:spPr>
        <p:txBody>
          <a:bodyPr>
            <a:normAutofit/>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r>
              <a:rPr lang="fr-FR" altLang="zh-CN" sz="1600" dirty="0">
                <a:cs typeface="Arial" pitchFamily="34" charset="0"/>
              </a:rPr>
              <a:t>Jan Reimes, HEAD acoustics GmbH, jan.reimes@head-acoustics.com</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n/a (first meeting after WID approval)</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 n/a</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400050" lvl="1" indent="0">
              <a:lnSpc>
                <a:spcPct val="93000"/>
              </a:lnSpc>
              <a:spcBef>
                <a:spcPct val="15000"/>
              </a:spcBef>
              <a:spcAft>
                <a:spcPct val="15000"/>
              </a:spcAft>
              <a:buSzPct val="100000"/>
              <a:buNone/>
              <a:tabLst>
                <a:tab pos="285750" algn="l"/>
              </a:tabLst>
              <a:defRPr/>
            </a:pPr>
            <a:r>
              <a:rPr lang="en-US" altLang="zh-CN" sz="1400" dirty="0">
                <a:cs typeface="Arial" pitchFamily="34" charset="0"/>
              </a:rPr>
              <a:t>Discussions on sound scene reproduction for testing UE capturing performance (</a:t>
            </a:r>
            <a:r>
              <a:rPr lang="en-US" altLang="zh-CN" sz="1400" dirty="0">
                <a:cs typeface="Arial" pitchFamily="34" charset="0"/>
                <a:hlinkClick r:id="rId2"/>
              </a:rPr>
              <a:t>S4-260109</a:t>
            </a:r>
            <a:r>
              <a:rPr lang="en-US" altLang="zh-CN" sz="1400" dirty="0">
                <a:cs typeface="Arial" pitchFamily="34" charset="0"/>
              </a:rPr>
              <a:t>)</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Define (and possibly prioritize?) use cases covered by new </a:t>
            </a:r>
            <a:r>
              <a:rPr lang="en-US" altLang="zh-CN" sz="1400">
                <a:cs typeface="Arial" pitchFamily="34" charset="0"/>
              </a:rPr>
              <a:t>immersive reproduction system</a:t>
            </a:r>
            <a:endParaRPr lang="en-US" altLang="zh-CN" sz="1400" dirty="0">
              <a:cs typeface="Arial" pitchFamily="34" charset="0"/>
            </a:endParaRP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Minimum/maximum complexity of test infrastructure</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Suitable and accessible audio material for testing</a:t>
            </a:r>
          </a:p>
        </p:txBody>
      </p:sp>
      <p:graphicFrame>
        <p:nvGraphicFramePr>
          <p:cNvPr id="6" name="Table 5">
            <a:extLst>
              <a:ext uri="{FF2B5EF4-FFF2-40B4-BE49-F238E27FC236}">
                <a16:creationId xmlns:a16="http://schemas.microsoft.com/office/drawing/2014/main" id="{86ADD756-D88B-5273-BA06-EA29FF7C5F52}"/>
              </a:ext>
            </a:extLst>
          </p:cNvPr>
          <p:cNvGraphicFramePr>
            <a:graphicFrameLocks noGrp="1"/>
          </p:cNvGraphicFramePr>
          <p:nvPr/>
        </p:nvGraphicFramePr>
        <p:xfrm>
          <a:off x="647700" y="1454150"/>
          <a:ext cx="10084901" cy="68605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55753">
                <a:tc>
                  <a:txBody>
                    <a:bodyPr/>
                    <a:lstStyle/>
                    <a:p>
                      <a:pPr marL="0" algn="r" defTabSz="914400" rtl="0" eaLnBrk="1" fontAlgn="ctr" latinLnBrk="0" hangingPunct="1">
                        <a:buNone/>
                      </a:pPr>
                      <a:r>
                        <a:rPr lang="fr-FR" sz="1100" b="1" kern="1200">
                          <a:solidFill>
                            <a:schemeClr val="lt1"/>
                          </a:solidFill>
                          <a:latin typeface="+mn-lt"/>
                          <a:ea typeface="+mn-ea"/>
                          <a:cs typeface="+mn-cs"/>
                        </a:rPr>
                        <a:t>1100004</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Terminal Audio </a:t>
                      </a:r>
                      <a:r>
                        <a:rPr lang="fr-FR" sz="1100" kern="1200" dirty="0" err="1">
                          <a:solidFill>
                            <a:schemeClr val="dk1"/>
                          </a:solidFill>
                          <a:latin typeface="+mn-lt"/>
                          <a:ea typeface="+mn-ea"/>
                          <a:cs typeface="+mn-cs"/>
                        </a:rPr>
                        <a:t>quality</a:t>
                      </a:r>
                      <a:r>
                        <a:rPr lang="fr-FR" sz="1100" kern="1200" dirty="0">
                          <a:solidFill>
                            <a:schemeClr val="dk1"/>
                          </a:solidFill>
                          <a:latin typeface="+mn-lt"/>
                          <a:ea typeface="+mn-ea"/>
                          <a:cs typeface="+mn-cs"/>
                        </a:rPr>
                        <a:t> performance and Test </a:t>
                      </a:r>
                      <a:r>
                        <a:rPr lang="fr-FR" sz="1100" kern="1200" dirty="0" err="1">
                          <a:solidFill>
                            <a:schemeClr val="dk1"/>
                          </a:solidFill>
                          <a:latin typeface="+mn-lt"/>
                          <a:ea typeface="+mn-ea"/>
                          <a:cs typeface="+mn-cs"/>
                        </a:rPr>
                        <a:t>methods</a:t>
                      </a:r>
                      <a:r>
                        <a:rPr lang="fr-FR" sz="1100" kern="1200" dirty="0">
                          <a:solidFill>
                            <a:schemeClr val="dk1"/>
                          </a:solidFill>
                          <a:latin typeface="+mn-lt"/>
                          <a:ea typeface="+mn-ea"/>
                          <a:cs typeface="+mn-cs"/>
                        </a:rPr>
                        <a:t> for Immersive Audio Services, Phase 3</a:t>
                      </a:r>
                    </a:p>
                  </a:txBody>
                  <a:tcPr marL="0" marR="0" marT="0" marB="0" anchor="ctr"/>
                </a:tc>
                <a:tc>
                  <a:txBody>
                    <a:bodyPr/>
                    <a:lstStyle/>
                    <a:p>
                      <a:pPr marL="0" algn="l" defTabSz="914400" rtl="0" eaLnBrk="1" fontAlgn="b" latinLnBrk="0" hangingPunct="1">
                        <a:buNone/>
                      </a:pPr>
                      <a:r>
                        <a:rPr lang="fr-FR" sz="1100" kern="1200">
                          <a:solidFill>
                            <a:schemeClr val="dk1"/>
                          </a:solidFill>
                          <a:latin typeface="+mn-lt"/>
                          <a:ea typeface="+mn-ea"/>
                          <a:cs typeface="+mn-cs"/>
                        </a:rPr>
                        <a:t>ATIAS_ph3-MED</a:t>
                      </a:r>
                    </a:p>
                  </a:txBody>
                  <a:tcPr marL="0" marR="0" marT="0" marB="0" anchor="ctr"/>
                </a:tc>
                <a:tc>
                  <a:txBody>
                    <a:bodyPr/>
                    <a:lstStyle/>
                    <a:p>
                      <a:pPr marL="0" algn="r" defTabSz="914400" rtl="0" eaLnBrk="1" fontAlgn="b" latinLnBrk="0" hangingPunct="1">
                        <a:buNone/>
                      </a:pPr>
                      <a:r>
                        <a:rPr lang="fr-FR" sz="1100" kern="1200" dirty="0">
                          <a:solidFill>
                            <a:schemeClr val="dk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endParaRPr lang="fr-FR" sz="1100" kern="1200" dirty="0">
                        <a:solidFill>
                          <a:schemeClr val="tx1"/>
                        </a:solidFill>
                        <a:latin typeface="+mn-lt"/>
                        <a:ea typeface="+mn-ea"/>
                        <a:cs typeface="+mn-cs"/>
                      </a:endParaRPr>
                    </a:p>
                  </a:txBody>
                  <a:tcPr marL="0" marR="0" marT="0" marB="0" anchor="ctr"/>
                </a:tc>
                <a:tc>
                  <a:txBody>
                    <a:bodyPr/>
                    <a:lstStyle/>
                    <a:p>
                      <a:pPr algn="l" fontAlgn="ctr">
                        <a:buNone/>
                      </a:pPr>
                      <a:r>
                        <a:rPr lang="fr-FR" sz="11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SP-251352</a:t>
                      </a:r>
                      <a:endParaRPr lang="fr-FR" sz="1100" b="0" i="0" u="sng" strike="noStrike" kern="1200" dirty="0">
                        <a:solidFill>
                          <a:srgbClr val="0563C1"/>
                        </a:solidFill>
                        <a:effectLst/>
                        <a:latin typeface="Calibri" panose="020F0502020204030204" pitchFamily="34" charset="0"/>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NEW</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419474890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307691" y="196850"/>
            <a:ext cx="8563896" cy="1143000"/>
          </a:xfrm>
        </p:spPr>
        <p:txBody>
          <a:bodyPr/>
          <a:lstStyle/>
          <a:p>
            <a:r>
              <a:rPr lang="en-US" altLang="en-US" dirty="0"/>
              <a:t>Overview of work progress </a:t>
            </a:r>
            <a:br>
              <a:rPr lang="en-US" altLang="en-US" dirty="0"/>
            </a:br>
            <a:r>
              <a:rPr lang="en-US" altLang="en-US" dirty="0"/>
              <a:t>Study Items – after SA#110 (SA4#134) </a:t>
            </a:r>
          </a:p>
        </p:txBody>
      </p:sp>
      <p:graphicFrame>
        <p:nvGraphicFramePr>
          <p:cNvPr id="2" name="Table 1">
            <a:extLst>
              <a:ext uri="{FF2B5EF4-FFF2-40B4-BE49-F238E27FC236}">
                <a16:creationId xmlns:a16="http://schemas.microsoft.com/office/drawing/2014/main" id="{30CFD487-E819-95E6-93AB-8306E15E8BCE}"/>
              </a:ext>
            </a:extLst>
          </p:cNvPr>
          <p:cNvGraphicFramePr>
            <a:graphicFrameLocks noGrp="1"/>
          </p:cNvGraphicFramePr>
          <p:nvPr>
            <p:extLst>
              <p:ext uri="{D42A27DB-BD31-4B8C-83A1-F6EECF244321}">
                <p14:modId xmlns:p14="http://schemas.microsoft.com/office/powerpoint/2010/main" val="3036013012"/>
              </p:ext>
            </p:extLst>
          </p:nvPr>
        </p:nvGraphicFramePr>
        <p:xfrm>
          <a:off x="873876" y="1742264"/>
          <a:ext cx="10084901" cy="378318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59689">
                  <a:extLst>
                    <a:ext uri="{9D8B030D-6E8A-4147-A177-3AD203B41FA5}">
                      <a16:colId xmlns:a16="http://schemas.microsoft.com/office/drawing/2014/main" val="20002"/>
                    </a:ext>
                  </a:extLst>
                </a:gridCol>
                <a:gridCol w="776995">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806810">
                  <a:extLst>
                    <a:ext uri="{9D8B030D-6E8A-4147-A177-3AD203B41FA5}">
                      <a16:colId xmlns:a16="http://schemas.microsoft.com/office/drawing/2014/main" val="20005"/>
                    </a:ext>
                  </a:extLst>
                </a:gridCol>
                <a:gridCol w="479318">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r">
                        <a:lnSpc>
                          <a:spcPct val="107000"/>
                        </a:lnSpc>
                        <a:spcAft>
                          <a:spcPts val="800"/>
                        </a:spcAft>
                      </a:pPr>
                      <a:r>
                        <a:rPr lang="en-GB" sz="1100" b="0" kern="1200" dirty="0">
                          <a:solidFill>
                            <a:schemeClr val="lt1"/>
                          </a:solidFill>
                          <a:latin typeface="+mn-lt"/>
                          <a:ea typeface="+mn-ea"/>
                          <a:cs typeface="+mn-cs"/>
                        </a:rPr>
                        <a:t>WID</a:t>
                      </a:r>
                      <a:endParaRPr lang="en-GB" sz="1100" b="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Audio Codec APIs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FS_ACAPI</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12/12/2025  </a:t>
                      </a:r>
                      <a:r>
                        <a:rPr lang="en-GB" sz="1100" kern="1200" noProof="0" dirty="0">
                          <a:solidFill>
                            <a:srgbClr val="FF0000"/>
                          </a:solidFill>
                          <a:latin typeface="+mn-lt"/>
                          <a:ea typeface="+mn-ea"/>
                          <a:cs typeface="+mn-cs"/>
                        </a:rPr>
                        <a:t>-&gt; 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49%</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SP-240480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60%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a:t>
                      </a:r>
                    </a:p>
                  </a:txBody>
                  <a:tcPr marL="0" marR="0" marT="0" marB="0" anchor="ctr"/>
                </a:tc>
                <a:extLst>
                  <a:ext uri="{0D108BD9-81ED-4DB2-BD59-A6C34878D82A}">
                    <a16:rowId xmlns:a16="http://schemas.microsoft.com/office/drawing/2014/main" val="713869790"/>
                  </a:ext>
                </a:extLst>
              </a:tr>
              <a:tr h="265183">
                <a:tc>
                  <a:txBody>
                    <a:bodyPr/>
                    <a:lstStyle/>
                    <a:p>
                      <a:pPr algn="r" fontAlgn="ctr">
                        <a:buNone/>
                      </a:pPr>
                      <a:r>
                        <a:rPr lang="en-GB" sz="1100" b="1" kern="1200" noProof="0" dirty="0">
                          <a:solidFill>
                            <a:schemeClr val="lt1"/>
                          </a:solidFill>
                          <a:latin typeface="+mn-lt"/>
                          <a:ea typeface="+mn-ea"/>
                          <a:cs typeface="+mn-cs"/>
                        </a:rPr>
                        <a:t>1070055</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Ultra Low Bitrate Speech Codec</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FS_ULBC</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15%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27%</a:t>
                      </a: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lang="en-GB" sz="1100" dirty="0">
                          <a:solidFill>
                            <a:srgbClr val="FF0000"/>
                          </a:solidFill>
                        </a:rPr>
                        <a:t>Progress slower then expected</a:t>
                      </a: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101476272"/>
                  </a:ext>
                </a:extLst>
              </a:tr>
              <a:tr h="265183">
                <a:tc>
                  <a:txBody>
                    <a:bodyPr/>
                    <a:lstStyle/>
                    <a:p>
                      <a:pPr algn="r" fontAlgn="ctr">
                        <a:buNone/>
                      </a:pPr>
                      <a:r>
                        <a:rPr lang="en-GB" sz="1100" b="1" kern="1200" noProof="0" dirty="0">
                          <a:solidFill>
                            <a:schemeClr val="lt1"/>
                          </a:solidFill>
                          <a:latin typeface="+mn-lt"/>
                          <a:ea typeface="+mn-ea"/>
                          <a:cs typeface="+mn-cs"/>
                        </a:rPr>
                        <a:t>1080050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energy consumption exposure and evaluation framework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FS_Energy_Ph2_MED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SP-250636</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2965424918"/>
                  </a:ext>
                </a:extLst>
              </a:tr>
              <a:tr h="265183">
                <a:tc>
                  <a:txBody>
                    <a:bodyPr/>
                    <a:lstStyle/>
                    <a:p>
                      <a:pPr algn="r" fontAlgn="ctr">
                        <a:buNone/>
                      </a:pPr>
                      <a:r>
                        <a:rPr lang="en-GB" sz="1100" b="1" kern="1200" noProof="0" dirty="0">
                          <a:solidFill>
                            <a:schemeClr val="lt1"/>
                          </a:solidFill>
                          <a:latin typeface="+mn-lt"/>
                          <a:ea typeface="+mn-ea"/>
                          <a:cs typeface="+mn-cs"/>
                        </a:rPr>
                        <a:t>1090041</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Usage of Dynamically Changing Traffic Characteristics and Enhanced QoS support in Media Applications and Services</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5">
                            <a:extLst>
                              <a:ext uri="{A12FA001-AC4F-418D-AE19-62706E023703}">
                                <ahyp:hlinkClr xmlns:ahyp="http://schemas.microsoft.com/office/drawing/2018/hyperlinkcolor" val="tx"/>
                              </a:ext>
                            </a:extLst>
                          </a:hlinkClick>
                        </a:rPr>
                        <a:t>SP-250937</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3429310527"/>
                  </a:ext>
                </a:extLst>
              </a:tr>
              <a:tr h="265183">
                <a:tc>
                  <a:txBody>
                    <a:bodyPr/>
                    <a:lstStyle/>
                    <a:p>
                      <a:pPr algn="r" fontAlgn="ctr">
                        <a:buNone/>
                      </a:pPr>
                      <a:r>
                        <a:rPr lang="en-GB" sz="1100" b="1" kern="1200" noProof="0" dirty="0">
                          <a:solidFill>
                            <a:schemeClr val="lt1"/>
                          </a:solidFill>
                          <a:latin typeface="+mn-lt"/>
                          <a:ea typeface="+mn-ea"/>
                          <a:cs typeface="+mn-cs"/>
                        </a:rPr>
                        <a:t>1090042</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Video Formats and Operation Points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FS_AVFOPS_MED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6">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2532998242"/>
                  </a:ext>
                </a:extLst>
              </a:tr>
              <a:tr h="265183">
                <a:tc>
                  <a:txBody>
                    <a:bodyPr/>
                    <a:lstStyle/>
                    <a:p>
                      <a:pPr algn="r" fontAlgn="ctr">
                        <a:buNone/>
                      </a:pPr>
                      <a:r>
                        <a:rPr lang="en-GB" sz="1100" b="1" kern="1200" noProof="0" dirty="0">
                          <a:solidFill>
                            <a:schemeClr val="lt1"/>
                          </a:solidFill>
                          <a:latin typeface="+mn-lt"/>
                          <a:ea typeface="+mn-ea"/>
                          <a:cs typeface="+mn-cs"/>
                        </a:rPr>
                        <a:t>1090043</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3D Gaussian splats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FS_3DGS_MED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7">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3489254903"/>
                  </a:ext>
                </a:extLst>
              </a:tr>
              <a:tr h="192093">
                <a:tc>
                  <a:txBody>
                    <a:bodyPr/>
                    <a:lstStyle/>
                    <a:p>
                      <a:pPr algn="r" fontAlgn="ctr">
                        <a:buNone/>
                      </a:pPr>
                      <a:r>
                        <a:rPr lang="en-GB" sz="1100" b="1" kern="1200" noProof="0" dirty="0">
                          <a:solidFill>
                            <a:schemeClr val="lt1"/>
                          </a:solidFill>
                          <a:latin typeface="+mn-lt"/>
                          <a:ea typeface="+mn-ea"/>
                          <a:cs typeface="+mn-cs"/>
                        </a:rPr>
                        <a:t>1090046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FS_AMD_Ph2</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8">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3195455110"/>
                  </a:ext>
                </a:extLst>
              </a:tr>
              <a:tr h="192093">
                <a:tc>
                  <a:txBody>
                    <a:bodyPr/>
                    <a:lstStyle/>
                    <a:p>
                      <a:pPr algn="r" fontAlgn="ctr">
                        <a:buNone/>
                      </a:pPr>
                      <a:r>
                        <a:rPr lang="fr-FR" sz="1100" b="1" kern="1200" dirty="0">
                          <a:solidFill>
                            <a:schemeClr val="lt1"/>
                          </a:solidFill>
                          <a:latin typeface="+mn-lt"/>
                          <a:ea typeface="+mn-ea"/>
                          <a:cs typeface="+mn-cs"/>
                        </a:rPr>
                        <a:t>1100006</a:t>
                      </a:r>
                    </a:p>
                  </a:txBody>
                  <a:tcPr marL="0" marR="0" marT="0" marB="0" anchor="ctr"/>
                </a:tc>
                <a:tc>
                  <a:txBody>
                    <a:bodyPr/>
                    <a:lstStyle/>
                    <a:p>
                      <a:pPr marL="0" algn="l" defTabSz="914400" rtl="0" eaLnBrk="1" fontAlgn="b" latinLnBrk="0" hangingPunct="1">
                        <a:buNone/>
                      </a:pPr>
                      <a:r>
                        <a:rPr lang="fr-FR" sz="1100" kern="1200" dirty="0" err="1">
                          <a:solidFill>
                            <a:schemeClr val="tx1"/>
                          </a:solidFill>
                          <a:latin typeface="+mn-lt"/>
                          <a:ea typeface="+mn-ea"/>
                          <a:cs typeface="+mn-cs"/>
                        </a:rPr>
                        <a:t>Study</a:t>
                      </a:r>
                      <a:r>
                        <a:rPr lang="fr-FR" sz="1100" kern="1200" dirty="0">
                          <a:solidFill>
                            <a:schemeClr val="tx1"/>
                          </a:solidFill>
                          <a:latin typeface="+mn-lt"/>
                          <a:ea typeface="+mn-ea"/>
                          <a:cs typeface="+mn-cs"/>
                        </a:rPr>
                        <a:t> on IMS DC </a:t>
                      </a:r>
                      <a:r>
                        <a:rPr lang="fr-FR" sz="1100" kern="1200" dirty="0" err="1">
                          <a:solidFill>
                            <a:schemeClr val="tx1"/>
                          </a:solidFill>
                          <a:latin typeface="+mn-lt"/>
                          <a:ea typeface="+mn-ea"/>
                          <a:cs typeface="+mn-cs"/>
                        </a:rPr>
                        <a:t>Enhancements</a:t>
                      </a:r>
                      <a:r>
                        <a:rPr lang="fr-FR" sz="1100" kern="1200" dirty="0">
                          <a:solidFill>
                            <a:schemeClr val="tx1"/>
                          </a:solidFill>
                          <a:latin typeface="+mn-lt"/>
                          <a:ea typeface="+mn-ea"/>
                          <a:cs typeface="+mn-cs"/>
                        </a:rPr>
                        <a:t> </a:t>
                      </a:r>
                    </a:p>
                  </a:txBody>
                  <a:tcPr marL="0" marR="0" marT="0" marB="0" anchor="ctr"/>
                </a:tc>
                <a:tc>
                  <a:txBody>
                    <a:bodyPr/>
                    <a:lstStyle/>
                    <a:p>
                      <a:pPr marL="0" algn="l" defTabSz="914400" rtl="0" eaLnBrk="1" fontAlgn="b" latinLnBrk="0" hangingPunct="1">
                        <a:buNone/>
                      </a:pPr>
                      <a:r>
                        <a:rPr lang="fr-FR" sz="1100" kern="1200">
                          <a:solidFill>
                            <a:schemeClr val="tx1"/>
                          </a:solidFill>
                          <a:latin typeface="+mn-lt"/>
                          <a:ea typeface="+mn-ea"/>
                          <a:cs typeface="+mn-cs"/>
                        </a:rPr>
                        <a:t>FS_DCE_MED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9">
                            <a:extLst>
                              <a:ext uri="{A12FA001-AC4F-418D-AE19-62706E023703}">
                                <ahyp:hlinkClr xmlns:ahyp="http://schemas.microsoft.com/office/drawing/2018/hyperlinkcolor" val="tx"/>
                              </a:ext>
                            </a:extLst>
                          </a:hlinkClick>
                        </a:rPr>
                        <a:t>SP-251660</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590601922"/>
                  </a:ext>
                </a:extLst>
              </a:tr>
              <a:tr h="192093">
                <a:tc>
                  <a:txBody>
                    <a:bodyPr/>
                    <a:lstStyle/>
                    <a:p>
                      <a:pPr algn="r" fontAlgn="ctr">
                        <a:buNone/>
                      </a:pPr>
                      <a:r>
                        <a:rPr lang="fr-FR" sz="1100" b="1" kern="1200" dirty="0">
                          <a:solidFill>
                            <a:schemeClr val="lt1"/>
                          </a:solidFill>
                          <a:latin typeface="+mn-lt"/>
                          <a:ea typeface="+mn-ea"/>
                          <a:cs typeface="+mn-cs"/>
                        </a:rPr>
                        <a:t>1100007</a:t>
                      </a:r>
                    </a:p>
                  </a:txBody>
                  <a:tcPr marL="0" marR="0" marT="0" marB="0" anchor="ctr"/>
                </a:tc>
                <a:tc>
                  <a:txBody>
                    <a:bodyPr/>
                    <a:lstStyle/>
                    <a:p>
                      <a:pPr marL="0" algn="l" defTabSz="914400" rtl="0" eaLnBrk="1" fontAlgn="b" latinLnBrk="0" hangingPunct="1">
                        <a:buNone/>
                      </a:pPr>
                      <a:r>
                        <a:rPr lang="fr-FR" sz="1100" kern="1200" dirty="0" err="1">
                          <a:solidFill>
                            <a:schemeClr val="tx1"/>
                          </a:solidFill>
                          <a:latin typeface="+mn-lt"/>
                          <a:ea typeface="+mn-ea"/>
                          <a:cs typeface="+mn-cs"/>
                        </a:rPr>
                        <a:t>Study</a:t>
                      </a:r>
                      <a:r>
                        <a:rPr lang="fr-FR" sz="1100" kern="1200" dirty="0">
                          <a:solidFill>
                            <a:schemeClr val="tx1"/>
                          </a:solidFill>
                          <a:latin typeface="+mn-lt"/>
                          <a:ea typeface="+mn-ea"/>
                          <a:cs typeface="+mn-cs"/>
                        </a:rPr>
                        <a:t> on QUIC-</a:t>
                      </a:r>
                      <a:r>
                        <a:rPr lang="fr-FR" sz="1100" kern="1200" dirty="0" err="1">
                          <a:solidFill>
                            <a:schemeClr val="tx1"/>
                          </a:solidFill>
                          <a:latin typeface="+mn-lt"/>
                          <a:ea typeface="+mn-ea"/>
                          <a:cs typeface="+mn-cs"/>
                        </a:rPr>
                        <a:t>based</a:t>
                      </a:r>
                      <a:r>
                        <a:rPr lang="fr-FR" sz="1100" kern="1200" dirty="0">
                          <a:solidFill>
                            <a:schemeClr val="tx1"/>
                          </a:solidFill>
                          <a:latin typeface="+mn-lt"/>
                          <a:ea typeface="+mn-ea"/>
                          <a:cs typeface="+mn-cs"/>
                        </a:rPr>
                        <a:t> Media Delivery for Real-time Communication </a:t>
                      </a:r>
                    </a:p>
                  </a:txBody>
                  <a:tcPr marL="0" marR="0" marT="0" marB="0" anchor="ctr"/>
                </a:tc>
                <a:tc>
                  <a:txBody>
                    <a:bodyPr/>
                    <a:lstStyle/>
                    <a:p>
                      <a:pPr marL="0" algn="l" defTabSz="914400" rtl="0" eaLnBrk="1" fontAlgn="b" latinLnBrk="0" hangingPunct="1">
                        <a:buNone/>
                      </a:pPr>
                      <a:r>
                        <a:rPr lang="fr-FR" sz="1100" kern="1200" dirty="0">
                          <a:solidFill>
                            <a:schemeClr val="tx1"/>
                          </a:solidFill>
                          <a:latin typeface="+mn-lt"/>
                          <a:ea typeface="+mn-ea"/>
                          <a:cs typeface="+mn-cs"/>
                        </a:rPr>
                        <a:t>FS_Q4RTC_MED </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10">
                            <a:extLst>
                              <a:ext uri="{A12FA001-AC4F-418D-AE19-62706E023703}">
                                <ahyp:hlinkClr xmlns:ahyp="http://schemas.microsoft.com/office/drawing/2018/hyperlinkcolor" val="tx"/>
                              </a:ext>
                            </a:extLst>
                          </a:hlinkClick>
                        </a:rPr>
                        <a:t>SP-251661</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NEW</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257162715"/>
                  </a:ext>
                </a:extLst>
              </a:tr>
              <a:tr h="192093">
                <a:tc>
                  <a:txBody>
                    <a:bodyPr/>
                    <a:lstStyle/>
                    <a:p>
                      <a:pPr algn="r" fontAlgn="ctr">
                        <a:buNone/>
                      </a:pPr>
                      <a:r>
                        <a:rPr lang="fr-FR" sz="1100" b="1" kern="1200" dirty="0">
                          <a:solidFill>
                            <a:schemeClr val="lt1"/>
                          </a:solidFill>
                          <a:latin typeface="+mn-lt"/>
                          <a:ea typeface="+mn-ea"/>
                          <a:cs typeface="+mn-cs"/>
                        </a:rPr>
                        <a:t>1100005</a:t>
                      </a:r>
                    </a:p>
                  </a:txBody>
                  <a:tcPr marL="0" marR="0" marT="0" marB="0" anchor="ctr"/>
                </a:tc>
                <a:tc>
                  <a:txBody>
                    <a:bodyPr/>
                    <a:lstStyle/>
                    <a:p>
                      <a:pPr marL="0" algn="l" defTabSz="914400" rtl="0" eaLnBrk="1" fontAlgn="b" latinLnBrk="0" hangingPunct="1">
                        <a:buNone/>
                      </a:pPr>
                      <a:r>
                        <a:rPr lang="fr-FR" sz="1100" kern="1200" dirty="0" err="1">
                          <a:solidFill>
                            <a:schemeClr val="tx1"/>
                          </a:solidFill>
                          <a:latin typeface="+mn-lt"/>
                          <a:ea typeface="+mn-ea"/>
                          <a:cs typeface="+mn-cs"/>
                        </a:rPr>
                        <a:t>Study</a:t>
                      </a:r>
                      <a:r>
                        <a:rPr lang="fr-FR" sz="1100" kern="1200" dirty="0">
                          <a:solidFill>
                            <a:schemeClr val="tx1"/>
                          </a:solidFill>
                          <a:latin typeface="+mn-lt"/>
                          <a:ea typeface="+mn-ea"/>
                          <a:cs typeface="+mn-cs"/>
                        </a:rPr>
                        <a:t> on </a:t>
                      </a:r>
                      <a:r>
                        <a:rPr lang="fr-FR" sz="1100" kern="1200" dirty="0" err="1">
                          <a:solidFill>
                            <a:schemeClr val="tx1"/>
                          </a:solidFill>
                          <a:latin typeface="+mn-lt"/>
                          <a:ea typeface="+mn-ea"/>
                          <a:cs typeface="+mn-cs"/>
                        </a:rPr>
                        <a:t>evaluation</a:t>
                      </a:r>
                      <a:r>
                        <a:rPr lang="fr-FR" sz="1100" kern="1200" dirty="0">
                          <a:solidFill>
                            <a:schemeClr val="tx1"/>
                          </a:solidFill>
                          <a:latin typeface="+mn-lt"/>
                          <a:ea typeface="+mn-ea"/>
                          <a:cs typeface="+mn-cs"/>
                        </a:rPr>
                        <a:t> of QUIC-</a:t>
                      </a:r>
                      <a:r>
                        <a:rPr lang="fr-FR" sz="1100" kern="1200" dirty="0" err="1">
                          <a:solidFill>
                            <a:schemeClr val="tx1"/>
                          </a:solidFill>
                          <a:latin typeface="+mn-lt"/>
                          <a:ea typeface="+mn-ea"/>
                          <a:cs typeface="+mn-cs"/>
                        </a:rPr>
                        <a:t>based</a:t>
                      </a:r>
                      <a:r>
                        <a:rPr lang="fr-FR" sz="1100" kern="1200" dirty="0">
                          <a:solidFill>
                            <a:schemeClr val="tx1"/>
                          </a:solidFill>
                          <a:latin typeface="+mn-lt"/>
                          <a:ea typeface="+mn-ea"/>
                          <a:cs typeface="+mn-cs"/>
                        </a:rPr>
                        <a:t> </a:t>
                      </a:r>
                      <a:r>
                        <a:rPr lang="fr-FR" sz="1100" kern="1200" dirty="0" err="1">
                          <a:solidFill>
                            <a:schemeClr val="tx1"/>
                          </a:solidFill>
                          <a:latin typeface="+mn-lt"/>
                          <a:ea typeface="+mn-ea"/>
                          <a:cs typeface="+mn-cs"/>
                        </a:rPr>
                        <a:t>protocols</a:t>
                      </a:r>
                      <a:r>
                        <a:rPr lang="fr-FR" sz="1100" kern="1200" dirty="0">
                          <a:solidFill>
                            <a:schemeClr val="tx1"/>
                          </a:solidFill>
                          <a:latin typeface="+mn-lt"/>
                          <a:ea typeface="+mn-ea"/>
                          <a:cs typeface="+mn-cs"/>
                        </a:rPr>
                        <a:t> for on-</a:t>
                      </a:r>
                      <a:r>
                        <a:rPr lang="fr-FR" sz="1100" kern="1200" dirty="0" err="1">
                          <a:solidFill>
                            <a:schemeClr val="tx1"/>
                          </a:solidFill>
                          <a:latin typeface="+mn-lt"/>
                          <a:ea typeface="+mn-ea"/>
                          <a:cs typeface="+mn-cs"/>
                        </a:rPr>
                        <a:t>demand</a:t>
                      </a:r>
                      <a:r>
                        <a:rPr lang="fr-FR" sz="1100" kern="1200" dirty="0">
                          <a:solidFill>
                            <a:schemeClr val="tx1"/>
                          </a:solidFill>
                          <a:latin typeface="+mn-lt"/>
                          <a:ea typeface="+mn-ea"/>
                          <a:cs typeface="+mn-cs"/>
                        </a:rPr>
                        <a:t> and live </a:t>
                      </a:r>
                      <a:r>
                        <a:rPr lang="fr-FR" sz="1100" kern="1200" dirty="0" err="1">
                          <a:solidFill>
                            <a:schemeClr val="tx1"/>
                          </a:solidFill>
                          <a:latin typeface="+mn-lt"/>
                          <a:ea typeface="+mn-ea"/>
                          <a:cs typeface="+mn-cs"/>
                        </a:rPr>
                        <a:t>video</a:t>
                      </a:r>
                      <a:r>
                        <a:rPr lang="fr-FR" sz="1100" kern="1200" dirty="0">
                          <a:solidFill>
                            <a:schemeClr val="tx1"/>
                          </a:solidFill>
                          <a:latin typeface="+mn-lt"/>
                          <a:ea typeface="+mn-ea"/>
                          <a:cs typeface="+mn-cs"/>
                        </a:rPr>
                        <a:t> services </a:t>
                      </a:r>
                    </a:p>
                  </a:txBody>
                  <a:tcPr marL="0" marR="0" marT="0" marB="0" anchor="ctr"/>
                </a:tc>
                <a:tc>
                  <a:txBody>
                    <a:bodyPr/>
                    <a:lstStyle/>
                    <a:p>
                      <a:pPr marL="0" algn="l" defTabSz="914400" rtl="0" eaLnBrk="1" fontAlgn="b" latinLnBrk="0" hangingPunct="1">
                        <a:buNone/>
                      </a:pPr>
                      <a:r>
                        <a:rPr lang="fr-FR" sz="1100" kern="1200">
                          <a:solidFill>
                            <a:schemeClr val="tx1"/>
                          </a:solidFill>
                          <a:latin typeface="+mn-lt"/>
                          <a:ea typeface="+mn-ea"/>
                          <a:cs typeface="+mn-cs"/>
                        </a:rPr>
                        <a:t>FS_QStream_MED </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11">
                            <a:extLst>
                              <a:ext uri="{A12FA001-AC4F-418D-AE19-62706E023703}">
                                <ahyp:hlinkClr xmlns:ahyp="http://schemas.microsoft.com/office/drawing/2018/hyperlinkcolor" val="tx"/>
                              </a:ext>
                            </a:extLst>
                          </a:hlinkClick>
                        </a:rPr>
                        <a:t>SP-251659</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NEW</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2893750250"/>
                  </a:ext>
                </a:extLst>
              </a:tr>
              <a:tr h="192093">
                <a:tc>
                  <a:txBody>
                    <a:bodyPr/>
                    <a:lstStyle/>
                    <a:p>
                      <a:pPr algn="r" fontAlgn="ctr">
                        <a:buNone/>
                      </a:pPr>
                      <a:r>
                        <a:rPr lang="fr-FR" sz="1100" b="1" kern="1200" dirty="0">
                          <a:solidFill>
                            <a:schemeClr val="lt1"/>
                          </a:solidFill>
                          <a:latin typeface="+mn-lt"/>
                          <a:ea typeface="+mn-ea"/>
                          <a:cs typeface="+mn-cs"/>
                        </a:rPr>
                        <a:t>1100009</a:t>
                      </a:r>
                    </a:p>
                  </a:txBody>
                  <a:tcPr marL="0" marR="0" marT="0" marB="0" anchor="ctr"/>
                </a:tc>
                <a:tc>
                  <a:txBody>
                    <a:bodyPr/>
                    <a:lstStyle/>
                    <a:p>
                      <a:pPr marL="0" algn="l" defTabSz="914400" rtl="0" eaLnBrk="1" fontAlgn="b" latinLnBrk="0" hangingPunct="1">
                        <a:buNone/>
                      </a:pPr>
                      <a:r>
                        <a:rPr lang="fr-FR" sz="1100" kern="1200" dirty="0" err="1">
                          <a:solidFill>
                            <a:schemeClr val="tx1"/>
                          </a:solidFill>
                          <a:latin typeface="+mn-lt"/>
                          <a:ea typeface="+mn-ea"/>
                          <a:cs typeface="+mn-cs"/>
                        </a:rPr>
                        <a:t>Study</a:t>
                      </a:r>
                      <a:r>
                        <a:rPr lang="fr-FR" sz="1100" kern="1200" dirty="0">
                          <a:solidFill>
                            <a:schemeClr val="tx1"/>
                          </a:solidFill>
                          <a:latin typeface="+mn-lt"/>
                          <a:ea typeface="+mn-ea"/>
                          <a:cs typeface="+mn-cs"/>
                        </a:rPr>
                        <a:t> on Avatar communication Phase 2 </a:t>
                      </a:r>
                    </a:p>
                  </a:txBody>
                  <a:tcPr marL="0" marR="0" marT="0" marB="0" anchor="ctr"/>
                </a:tc>
                <a:tc>
                  <a:txBody>
                    <a:bodyPr/>
                    <a:lstStyle/>
                    <a:p>
                      <a:pPr marL="0" algn="l" defTabSz="914400" rtl="0" eaLnBrk="1" fontAlgn="b" latinLnBrk="0" hangingPunct="1">
                        <a:buNone/>
                      </a:pPr>
                      <a:r>
                        <a:rPr lang="fr-FR" sz="1100" kern="1200">
                          <a:solidFill>
                            <a:schemeClr val="tx1"/>
                          </a:solidFill>
                          <a:latin typeface="+mn-lt"/>
                          <a:ea typeface="+mn-ea"/>
                          <a:cs typeface="+mn-cs"/>
                        </a:rPr>
                        <a:t>FS_Avatar_Ph2_MED </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12">
                            <a:extLst>
                              <a:ext uri="{A12FA001-AC4F-418D-AE19-62706E023703}">
                                <ahyp:hlinkClr xmlns:ahyp="http://schemas.microsoft.com/office/drawing/2018/hyperlinkcolor" val="tx"/>
                              </a:ext>
                            </a:extLst>
                          </a:hlinkClick>
                        </a:rPr>
                        <a:t>SP-251663</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Calibri"/>
                          <a:ea typeface="+mn-ea"/>
                          <a:cs typeface="+mn-cs"/>
                        </a:rPr>
                        <a:t>NEW</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350267233"/>
                  </a:ext>
                </a:extLst>
              </a:tr>
              <a:tr h="192093">
                <a:tc>
                  <a:txBody>
                    <a:bodyPr/>
                    <a:lstStyle/>
                    <a:p>
                      <a:pPr algn="r" fontAlgn="ctr">
                        <a:buNone/>
                      </a:pPr>
                      <a:r>
                        <a:rPr lang="fr-FR" sz="1100" b="1" kern="1200" dirty="0">
                          <a:solidFill>
                            <a:schemeClr val="lt1"/>
                          </a:solidFill>
                          <a:latin typeface="+mn-lt"/>
                          <a:ea typeface="+mn-ea"/>
                          <a:cs typeface="+mn-cs"/>
                        </a:rPr>
                        <a:t>1100008</a:t>
                      </a:r>
                    </a:p>
                  </a:txBody>
                  <a:tcPr marL="0" marR="0" marT="0" marB="0" anchor="ctr"/>
                </a:tc>
                <a:tc>
                  <a:txBody>
                    <a:bodyPr/>
                    <a:lstStyle/>
                    <a:p>
                      <a:pPr marL="0" algn="l" defTabSz="914400" rtl="0" eaLnBrk="1" fontAlgn="b" latinLnBrk="0" hangingPunct="1">
                        <a:buNone/>
                      </a:pPr>
                      <a:r>
                        <a:rPr lang="fr-FR" sz="1100" kern="1200" dirty="0" err="1">
                          <a:solidFill>
                            <a:schemeClr val="tx1"/>
                          </a:solidFill>
                          <a:latin typeface="+mn-lt"/>
                          <a:ea typeface="+mn-ea"/>
                          <a:cs typeface="+mn-cs"/>
                        </a:rPr>
                        <a:t>Study</a:t>
                      </a:r>
                      <a:r>
                        <a:rPr lang="fr-FR" sz="1100" kern="1200" dirty="0">
                          <a:solidFill>
                            <a:schemeClr val="tx1"/>
                          </a:solidFill>
                          <a:latin typeface="+mn-lt"/>
                          <a:ea typeface="+mn-ea"/>
                          <a:cs typeface="+mn-cs"/>
                        </a:rPr>
                        <a:t> on </a:t>
                      </a:r>
                      <a:r>
                        <a:rPr lang="fr-FR" sz="1100" kern="1200" dirty="0" err="1">
                          <a:solidFill>
                            <a:schemeClr val="tx1"/>
                          </a:solidFill>
                          <a:latin typeface="+mn-lt"/>
                          <a:ea typeface="+mn-ea"/>
                          <a:cs typeface="+mn-cs"/>
                        </a:rPr>
                        <a:t>advanced</a:t>
                      </a:r>
                      <a:r>
                        <a:rPr lang="fr-FR" sz="1100" kern="1200" dirty="0">
                          <a:solidFill>
                            <a:schemeClr val="tx1"/>
                          </a:solidFill>
                          <a:latin typeface="+mn-lt"/>
                          <a:ea typeface="+mn-ea"/>
                          <a:cs typeface="+mn-cs"/>
                        </a:rPr>
                        <a:t> image formats</a:t>
                      </a:r>
                    </a:p>
                  </a:txBody>
                  <a:tcPr marL="0" marR="0" marT="0" marB="0" anchor="ctr"/>
                </a:tc>
                <a:tc>
                  <a:txBody>
                    <a:bodyPr/>
                    <a:lstStyle/>
                    <a:p>
                      <a:pPr marL="0" algn="l" defTabSz="914400" rtl="0" eaLnBrk="1" fontAlgn="b" latinLnBrk="0" hangingPunct="1">
                        <a:buNone/>
                      </a:pPr>
                      <a:r>
                        <a:rPr lang="fr-FR" sz="1100" kern="1200" dirty="0">
                          <a:solidFill>
                            <a:schemeClr val="tx1"/>
                          </a:solidFill>
                          <a:latin typeface="+mn-lt"/>
                          <a:ea typeface="+mn-ea"/>
                          <a:cs typeface="+mn-cs"/>
                        </a:rPr>
                        <a:t>FS_AIF_MED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13">
                            <a:extLst>
                              <a:ext uri="{A12FA001-AC4F-418D-AE19-62706E023703}">
                                <ahyp:hlinkClr xmlns:ahyp="http://schemas.microsoft.com/office/drawing/2018/hyperlinkcolor" val="tx"/>
                              </a:ext>
                            </a:extLst>
                          </a:hlinkClick>
                        </a:rPr>
                        <a:t>SP-251662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Calibri"/>
                          <a:ea typeface="+mn-ea"/>
                          <a:cs typeface="+mn-cs"/>
                        </a:rPr>
                        <a:t>NEW</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2362176181"/>
                  </a:ext>
                </a:extLst>
              </a:tr>
              <a:tr h="192093">
                <a:tc>
                  <a:txBody>
                    <a:bodyPr/>
                    <a:lstStyle/>
                    <a:p>
                      <a:pPr algn="r" fontAlgn="ctr">
                        <a:buNone/>
                      </a:pPr>
                      <a:r>
                        <a:rPr lang="fr-FR" sz="1100" b="1" kern="1200" dirty="0">
                          <a:solidFill>
                            <a:schemeClr val="lt1"/>
                          </a:solidFill>
                          <a:latin typeface="+mn-lt"/>
                          <a:ea typeface="+mn-ea"/>
                          <a:cs typeface="+mn-cs"/>
                        </a:rPr>
                        <a:t>1100010</a:t>
                      </a:r>
                    </a:p>
                  </a:txBody>
                  <a:tcPr marL="0" marR="0" marT="0" marB="0" anchor="ctr"/>
                </a:tc>
                <a:tc>
                  <a:txBody>
                    <a:bodyPr/>
                    <a:lstStyle/>
                    <a:p>
                      <a:pPr marL="0" algn="l" defTabSz="914400" rtl="0" eaLnBrk="1" fontAlgn="b" latinLnBrk="0" hangingPunct="1">
                        <a:buNone/>
                      </a:pPr>
                      <a:r>
                        <a:rPr lang="fr-FR" sz="1100" kern="1200">
                          <a:solidFill>
                            <a:schemeClr val="tx1"/>
                          </a:solidFill>
                          <a:latin typeface="+mn-lt"/>
                          <a:ea typeface="+mn-ea"/>
                          <a:cs typeface="+mn-cs"/>
                        </a:rPr>
                        <a:t>Study on Media Aspects for 6G System</a:t>
                      </a:r>
                    </a:p>
                  </a:txBody>
                  <a:tcPr marL="0" marR="0" marT="0" marB="0" anchor="ctr"/>
                </a:tc>
                <a:tc>
                  <a:txBody>
                    <a:bodyPr/>
                    <a:lstStyle/>
                    <a:p>
                      <a:pPr marL="0" algn="l" defTabSz="914400" rtl="0" eaLnBrk="1" fontAlgn="b" latinLnBrk="0" hangingPunct="1">
                        <a:buNone/>
                      </a:pPr>
                      <a:r>
                        <a:rPr lang="fr-FR" sz="1100" kern="1200" dirty="0">
                          <a:solidFill>
                            <a:schemeClr val="tx1"/>
                          </a:solidFill>
                          <a:latin typeface="+mn-lt"/>
                          <a:ea typeface="+mn-ea"/>
                          <a:cs typeface="+mn-cs"/>
                        </a:rPr>
                        <a:t>FS_6G_MED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14">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Calibri"/>
                          <a:ea typeface="+mn-ea"/>
                          <a:cs typeface="+mn-cs"/>
                        </a:rPr>
                        <a:t>NEW</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3941170897"/>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Audio Codec APIs</a:t>
            </a:r>
            <a:br>
              <a:rPr lang="en-US" sz="3200" dirty="0"/>
            </a:br>
            <a:r>
              <a:rPr lang="en-US" sz="3200" dirty="0"/>
              <a:t> </a:t>
            </a:r>
            <a:r>
              <a:rPr lang="en-US" altLang="en-US" sz="3200" dirty="0"/>
              <a:t>(</a:t>
            </a:r>
            <a:r>
              <a:rPr lang="en-US" sz="3200" dirty="0"/>
              <a:t>FS_ACAPI</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52657"/>
            <a:ext cx="11068050" cy="4132257"/>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itchFamily="34" charset="0"/>
              </a:rPr>
              <a:t>Stefan </a:t>
            </a:r>
            <a:r>
              <a:rPr lang="fi-FI" sz="1600" dirty="0" err="1">
                <a:cs typeface="Arial" pitchFamily="34" charset="0"/>
              </a:rPr>
              <a:t>Döhla</a:t>
            </a:r>
            <a:r>
              <a:rPr lang="fi-FI" sz="1600" dirty="0">
                <a:cs typeface="Arial" pitchFamily="34" charset="0"/>
              </a:rPr>
              <a:t>, </a:t>
            </a:r>
            <a:r>
              <a:rPr lang="fi-FI" sz="1600" dirty="0" err="1">
                <a:cs typeface="Arial" pitchFamily="34" charset="0"/>
              </a:rPr>
              <a:t>Fraunhofer</a:t>
            </a:r>
            <a:r>
              <a:rPr lang="fi-FI" sz="1600" dirty="0">
                <a:cs typeface="Arial" pitchFamily="34" charset="0"/>
              </a:rPr>
              <a:t> IIS, (stefan DOT doehla AT iis DOT fraunhofer DOT de)</a:t>
            </a: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  No progress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 No progress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Two </a:t>
            </a:r>
            <a:r>
              <a:rPr lang="en-US" altLang="zh-CN" sz="1400" dirty="0" err="1">
                <a:cs typeface="Arial" pitchFamily="34" charset="0"/>
              </a:rPr>
              <a:t>pCRs</a:t>
            </a:r>
            <a:r>
              <a:rPr lang="en-US" altLang="zh-CN" sz="1400" dirty="0">
                <a:cs typeface="Arial" pitchFamily="34" charset="0"/>
              </a:rPr>
              <a:t> for TR 26.858:</a:t>
            </a:r>
            <a:br>
              <a:rPr lang="en-US" altLang="zh-CN" sz="1400" dirty="0">
                <a:cs typeface="Arial" pitchFamily="34" charset="0"/>
              </a:rPr>
            </a:br>
            <a:r>
              <a:rPr lang="en-US" altLang="zh-CN" sz="1400" dirty="0">
                <a:cs typeface="Arial" pitchFamily="34" charset="0"/>
              </a:rPr>
              <a:t>-	WebRTC Injectable Codecs (</a:t>
            </a:r>
            <a:r>
              <a:rPr lang="en-GB" sz="1400" dirty="0">
                <a:hlinkClick r:id="rId2"/>
              </a:rPr>
              <a:t>S4-260193</a:t>
            </a:r>
            <a:r>
              <a:rPr lang="en-GB" sz="1400" dirty="0"/>
              <a:t>)</a:t>
            </a:r>
            <a:br>
              <a:rPr lang="en-US" altLang="zh-CN" sz="1400" dirty="0">
                <a:cs typeface="Arial" pitchFamily="34" charset="0"/>
              </a:rPr>
            </a:br>
            <a:r>
              <a:rPr lang="en-US" altLang="zh-CN" sz="1400" dirty="0">
                <a:cs typeface="Arial" pitchFamily="34" charset="0"/>
              </a:rPr>
              <a:t>-	Recommendations (</a:t>
            </a:r>
            <a:r>
              <a:rPr lang="en-GB" sz="1400" dirty="0">
                <a:hlinkClick r:id="rId3"/>
              </a:rPr>
              <a:t>S4-260194</a:t>
            </a:r>
            <a:r>
              <a:rPr lang="en-GB" sz="1400" dirty="0"/>
              <a:t>)</a:t>
            </a:r>
            <a:endParaRPr lang="en-US" altLang="zh-CN" sz="1400" dirty="0">
              <a:cs typeface="Arial" pitchFamily="34" charset="0"/>
            </a:endParaRP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Potentially reaching the 60% to send TR for information to TSG SA</a:t>
            </a:r>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8605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Audio Codec APIs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FS_ACAPI</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12/12/2025  </a:t>
                      </a:r>
                      <a:r>
                        <a:rPr lang="en-GB" sz="1100" kern="1200" noProof="0" dirty="0">
                          <a:solidFill>
                            <a:srgbClr val="FF0000"/>
                          </a:solidFill>
                          <a:latin typeface="+mn-lt"/>
                          <a:ea typeface="+mn-ea"/>
                          <a:cs typeface="+mn-cs"/>
                        </a:rPr>
                        <a:t>-&gt; 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49%</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SP-240480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60%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a:t>
                      </a:r>
                    </a:p>
                  </a:txBody>
                  <a:tcPr marL="0" marR="0"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72951789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a:spLocks noGrp="1"/>
          </p:cNvSpPr>
          <p:nvPr>
            <p:ph type="title"/>
          </p:nvPr>
        </p:nvSpPr>
        <p:spPr>
          <a:xfrm>
            <a:off x="568171" y="196850"/>
            <a:ext cx="9250532" cy="1143000"/>
          </a:xfrm>
        </p:spPr>
        <p:txBody>
          <a:bodyPr/>
          <a:lstStyle/>
          <a:p>
            <a:r>
              <a:rPr lang="en-US" sz="3200" dirty="0"/>
              <a:t>Study on Ultra Low Bitrate Speech Codec</a:t>
            </a:r>
            <a:br>
              <a:rPr lang="en-US" sz="3200" dirty="0"/>
            </a:br>
            <a:r>
              <a:rPr lang="en-US" sz="3200" b="0" dirty="0">
                <a:latin typeface="+mn-lt"/>
              </a:rPr>
              <a:t> </a:t>
            </a:r>
            <a:r>
              <a:rPr lang="en-US" altLang="en-US" dirty="0"/>
              <a:t>(</a:t>
            </a:r>
            <a:r>
              <a:rPr lang="en-US" sz="3200" dirty="0"/>
              <a:t>FS_ULBC</a:t>
            </a:r>
            <a:r>
              <a:rPr lang="en-US" altLang="en-US" dirty="0"/>
              <a:t>)</a:t>
            </a:r>
          </a:p>
        </p:txBody>
      </p:sp>
      <p:graphicFrame>
        <p:nvGraphicFramePr>
          <p:cNvPr id="2" name="Table 1"/>
          <p:cNvGraphicFramePr>
            <a:graphicFrameLocks noGrp="1"/>
          </p:cNvGraphicFramePr>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ctr">
                        <a:buNone/>
                      </a:pPr>
                      <a:r>
                        <a:rPr lang="en-GB" sz="1100" b="1" kern="1200" noProof="0" dirty="0">
                          <a:solidFill>
                            <a:schemeClr val="lt1"/>
                          </a:solidFill>
                          <a:latin typeface="+mn-lt"/>
                          <a:ea typeface="+mn-ea"/>
                          <a:cs typeface="+mn-cs"/>
                        </a:rPr>
                        <a:t>1070055</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Ultra Low Bitrate Speech Codec</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FS_ULBC</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15%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SP-250635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27%</a:t>
                      </a: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lang="en-GB" sz="1100" dirty="0">
                          <a:solidFill>
                            <a:srgbClr val="FF0000"/>
                          </a:solidFill>
                        </a:rPr>
                        <a:t>Progress slower then expected</a:t>
                      </a: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
        <p:nvSpPr>
          <p:cNvPr id="6" name="Espace réservé du contenu 2"/>
          <p:cNvSpPr>
            <a:spLocks noGrp="1"/>
          </p:cNvSpPr>
          <p:nvPr>
            <p:ph idx="1"/>
          </p:nvPr>
        </p:nvSpPr>
        <p:spPr>
          <a:xfrm>
            <a:off x="647700" y="2077720"/>
            <a:ext cx="11068050" cy="4299391"/>
          </a:xfrm>
        </p:spPr>
        <p:txBody>
          <a:bodyPr>
            <a:normAutofit fontScale="92500" lnSpcReduction="10000"/>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anose="020B0604020202020204" pitchFamily="34" charset="0"/>
              </a:rPr>
              <a:t>Jiayi </a:t>
            </a:r>
            <a:r>
              <a:rPr lang="fi-FI" sz="1600" dirty="0" err="1">
                <a:cs typeface="Arial" panose="020B0604020202020204" pitchFamily="34" charset="0"/>
              </a:rPr>
              <a:t>Xu</a:t>
            </a:r>
            <a:r>
              <a:rPr lang="fi-FI" sz="1600" dirty="0">
                <a:cs typeface="Arial" panose="020B0604020202020204" pitchFamily="34" charset="0"/>
              </a:rPr>
              <a:t>, China Mobile, xujiayi@chinamobile.com</a:t>
            </a:r>
            <a:endParaRPr lang="en-GB" sz="1600" b="1" u="sng"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Experiment results on packet loss concealment using DAC has been added to TR, based on the agreed </a:t>
            </a:r>
            <a:r>
              <a:rPr lang="en-US" altLang="zh-CN" sz="1200" dirty="0" err="1">
                <a:cs typeface="Arial" pitchFamily="34" charset="0"/>
              </a:rPr>
              <a:t>Tdoc</a:t>
            </a:r>
            <a:r>
              <a:rPr lang="en-US" altLang="zh-CN" sz="1200" dirty="0">
                <a:cs typeface="Arial" pitchFamily="34" charset="0"/>
              </a:rPr>
              <a:t> </a:t>
            </a:r>
            <a:r>
              <a:rPr lang="en-US" altLang="zh-CN" sz="1200" dirty="0">
                <a:solidFill>
                  <a:srgbClr val="0000FF"/>
                </a:solidFill>
                <a:cs typeface="Arial" pitchFamily="34" charset="0"/>
              </a:rPr>
              <a:t>S4aA250136</a:t>
            </a:r>
            <a:r>
              <a:rPr lang="en-US" altLang="zh-CN" sz="1200" dirty="0">
                <a:cs typeface="Arial" pitchFamily="34" charset="0"/>
              </a:rPr>
              <a:t>.</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Update the simulation process and link budget analysis in the P-doc, based on the agreed </a:t>
            </a:r>
            <a:r>
              <a:rPr lang="en-US" altLang="zh-CN" sz="1200" dirty="0" err="1">
                <a:cs typeface="Arial" pitchFamily="34" charset="0"/>
              </a:rPr>
              <a:t>Tdocs</a:t>
            </a:r>
            <a:r>
              <a:rPr lang="en-US" altLang="zh-CN" sz="1200" dirty="0">
                <a:cs typeface="Arial" pitchFamily="34" charset="0"/>
              </a:rPr>
              <a:t> </a:t>
            </a:r>
            <a:r>
              <a:rPr lang="en-US" altLang="zh-CN" sz="1200" dirty="0">
                <a:solidFill>
                  <a:srgbClr val="0000FF"/>
                </a:solidFill>
                <a:cs typeface="Arial" pitchFamily="34" charset="0"/>
              </a:rPr>
              <a:t>S4-252129</a:t>
            </a:r>
            <a:r>
              <a:rPr lang="en-US" altLang="zh-CN" sz="1200" dirty="0">
                <a:cs typeface="Arial" pitchFamily="34" charset="0"/>
              </a:rPr>
              <a:t> and </a:t>
            </a:r>
            <a:r>
              <a:rPr lang="en-US" altLang="zh-CN" sz="1200" dirty="0">
                <a:solidFill>
                  <a:srgbClr val="0000FF"/>
                </a:solidFill>
                <a:cs typeface="Arial" pitchFamily="34" charset="0"/>
              </a:rPr>
              <a:t>S4aA250138</a:t>
            </a:r>
            <a:r>
              <a:rPr lang="en-US" altLang="zh-CN" sz="1200" dirty="0">
                <a:cs typeface="Arial" pitchFamily="34" charset="0"/>
              </a:rPr>
              <a:t>.</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 Discuss and confirm the simulation methodology, finalize the remaining parameters, and gather the candidate TBS.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200" b="1" dirty="0">
                <a:cs typeface="Arial" pitchFamily="34" charset="0"/>
              </a:rPr>
              <a:t>Maintenance: </a:t>
            </a:r>
          </a:p>
          <a:p>
            <a:pPr marL="1087438" lvl="2" indent="-287338">
              <a:lnSpc>
                <a:spcPct val="93000"/>
              </a:lnSpc>
              <a:spcBef>
                <a:spcPct val="15000"/>
              </a:spcBef>
              <a:spcAft>
                <a:spcPct val="15000"/>
              </a:spcAft>
              <a:buSzPct val="100000"/>
              <a:tabLst>
                <a:tab pos="285750" algn="l"/>
              </a:tabLst>
              <a:defRPr/>
            </a:pPr>
            <a:r>
              <a:rPr lang="en-US" altLang="zh-CN" sz="1100" dirty="0">
                <a:cs typeface="Arial" pitchFamily="34" charset="0"/>
              </a:rPr>
              <a:t>Review and agree the updated TR, P-doc and workplan; </a:t>
            </a:r>
          </a:p>
          <a:p>
            <a:pPr marL="1087438" lvl="2" indent="-287338">
              <a:lnSpc>
                <a:spcPct val="93000"/>
              </a:lnSpc>
              <a:spcBef>
                <a:spcPct val="15000"/>
              </a:spcBef>
              <a:spcAft>
                <a:spcPct val="15000"/>
              </a:spcAft>
              <a:buSzPct val="100000"/>
              <a:tabLst>
                <a:tab pos="285750" algn="l"/>
              </a:tabLst>
              <a:defRPr/>
            </a:pPr>
            <a:r>
              <a:rPr lang="en-US" altLang="zh-CN" sz="1100" dirty="0">
                <a:cs typeface="Arial" pitchFamily="34" charset="0"/>
              </a:rPr>
              <a:t>Liaison from RAN1/RAN2/RAN4, SA1/SA2/SA3;</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Progress on ULBC simulation work;</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Discuss ULBC design constrains, including </a:t>
            </a:r>
            <a:r>
              <a:rPr lang="en-US" altLang="zh-CN" sz="1200" dirty="0">
                <a:ea typeface="宋体" panose="02010600030101010101" pitchFamily="2" charset="-122"/>
                <a:cs typeface="Arial" panose="020B0604020202020204" pitchFamily="34" charset="0"/>
              </a:rPr>
              <a:t>audio bandwidth, complexity, noise suppression, </a:t>
            </a:r>
            <a:r>
              <a:rPr lang="en-US" altLang="zh-CN" sz="1200" dirty="0" err="1">
                <a:ea typeface="宋体" panose="02010600030101010101" pitchFamily="2" charset="-122"/>
                <a:cs typeface="Arial" panose="020B0604020202020204" pitchFamily="34" charset="0"/>
              </a:rPr>
              <a:t>etc</a:t>
            </a:r>
            <a:r>
              <a:rPr lang="en-US" altLang="zh-CN" sz="1200" dirty="0">
                <a:ea typeface="宋体" panose="02010600030101010101" pitchFamily="2" charset="-122"/>
                <a:cs typeface="Arial" panose="020B0604020202020204" pitchFamily="34" charset="0"/>
              </a:rPr>
              <a:t>;</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sym typeface="+mn-ea"/>
              </a:rPr>
              <a:t>Review existing technologies evaluation;</a:t>
            </a:r>
            <a:endParaRPr lang="en-US" altLang="zh-CN" sz="1200" dirty="0">
              <a:cs typeface="Arial" pitchFamily="34" charset="0"/>
            </a:endParaRPr>
          </a:p>
          <a:p>
            <a:pPr marL="687388" lvl="1" indent="-287338">
              <a:lnSpc>
                <a:spcPct val="93000"/>
              </a:lnSpc>
              <a:spcBef>
                <a:spcPct val="15000"/>
              </a:spcBef>
              <a:spcAft>
                <a:spcPct val="15000"/>
              </a:spcAft>
              <a:buSzPct val="100000"/>
              <a:tabLst>
                <a:tab pos="285750" algn="l"/>
              </a:tabLst>
              <a:defRPr/>
            </a:pPr>
            <a:r>
              <a:rPr lang="en-US" altLang="zh-CN" sz="1200" dirty="0">
                <a:ea typeface="宋体" panose="02010600030101010101" pitchFamily="2" charset="-122"/>
                <a:cs typeface="Arial" panose="020B0604020202020204" pitchFamily="34" charset="0"/>
              </a:rPr>
              <a:t>Discuss performance requirements for ULBC;</a:t>
            </a:r>
          </a:p>
          <a:p>
            <a:pPr marL="687388" lvl="1" indent="-287338">
              <a:lnSpc>
                <a:spcPct val="93000"/>
              </a:lnSpc>
              <a:spcBef>
                <a:spcPct val="15000"/>
              </a:spcBef>
              <a:spcAft>
                <a:spcPct val="15000"/>
              </a:spcAft>
              <a:buSzPct val="100000"/>
              <a:tabLst>
                <a:tab pos="285750" algn="l"/>
              </a:tabLst>
              <a:defRPr/>
            </a:pPr>
            <a:r>
              <a:rPr lang="en-US" altLang="zh-CN" sz="1200" dirty="0">
                <a:ea typeface="宋体" panose="02010600030101010101" pitchFamily="2" charset="-122"/>
                <a:cs typeface="Arial" panose="020B0604020202020204" pitchFamily="34" charset="0"/>
              </a:rPr>
              <a:t>Discuss of objective speech quality assessment method;</a:t>
            </a:r>
          </a:p>
          <a:p>
            <a:pPr marL="687388" lvl="1" indent="-287338">
              <a:lnSpc>
                <a:spcPct val="93000"/>
              </a:lnSpc>
              <a:spcBef>
                <a:spcPct val="15000"/>
              </a:spcBef>
              <a:spcAft>
                <a:spcPct val="15000"/>
              </a:spcAft>
              <a:buSzPct val="100000"/>
              <a:tabLst>
                <a:tab pos="285750" algn="l"/>
              </a:tabLst>
              <a:defRPr/>
            </a:pPr>
            <a:r>
              <a:rPr lang="en-US" altLang="zh-CN" sz="1200" dirty="0">
                <a:ea typeface="宋体" panose="02010600030101010101" pitchFamily="2" charset="-122"/>
                <a:cs typeface="Arial" panose="020B0604020202020204" pitchFamily="34" charset="0"/>
              </a:rPr>
              <a:t>Discuss potential new scenario (e-call);</a:t>
            </a:r>
          </a:p>
          <a:p>
            <a:pPr marL="687388" lvl="1" indent="-287338">
              <a:lnSpc>
                <a:spcPct val="93000"/>
              </a:lnSpc>
              <a:spcBef>
                <a:spcPct val="15000"/>
              </a:spcBef>
              <a:spcAft>
                <a:spcPct val="15000"/>
              </a:spcAft>
              <a:buSzPct val="100000"/>
              <a:tabLst>
                <a:tab pos="285750" algn="l"/>
              </a:tabLst>
              <a:defRPr/>
            </a:pPr>
            <a:r>
              <a:rPr lang="en-US" altLang="zh-CN" sz="1200" dirty="0">
                <a:ea typeface="宋体" panose="02010600030101010101" pitchFamily="2" charset="-122"/>
                <a:cs typeface="Arial" panose="020B0604020202020204" pitchFamily="34" charset="0"/>
              </a:rPr>
              <a:t>Discuss next steps for ULBC, include codec selection progress and phased work approach.</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103346</TotalTime>
  <Words>4060</Words>
  <Application>Microsoft Macintosh PowerPoint</Application>
  <PresentationFormat>Grand écran</PresentationFormat>
  <Paragraphs>669</Paragraphs>
  <Slides>21</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21</vt:i4>
      </vt:variant>
    </vt:vector>
  </HeadingPairs>
  <TitlesOfParts>
    <vt:vector size="27" baseType="lpstr">
      <vt:lpstr>宋体</vt:lpstr>
      <vt:lpstr>Arial</vt:lpstr>
      <vt:lpstr>Arial </vt:lpstr>
      <vt:lpstr>Calibri</vt:lpstr>
      <vt:lpstr>Times New Roman</vt:lpstr>
      <vt:lpstr>Office Theme</vt:lpstr>
      <vt:lpstr>    SA4 Work and Study Items Status at the start of SA4#135    </vt:lpstr>
      <vt:lpstr>Outline</vt:lpstr>
      <vt:lpstr>Overview of work progress  Rel-20 Work Items – after SA#110 (SA4#134)</vt:lpstr>
      <vt:lpstr>AI/ML for IMS services (AIML_IMS-MED)</vt:lpstr>
      <vt:lpstr>Diverse audio Capturing System for UEs  (DaCAS)</vt:lpstr>
      <vt:lpstr>Terminal Audio quality performance and Test methods for Immersive Audio Services, Phase 3 (ATIAS_Ph3)</vt:lpstr>
      <vt:lpstr>Overview of work progress  Study Items – after SA#110 (SA4#134) </vt:lpstr>
      <vt:lpstr>Study on Audio Codec APIs  (FS_ACAPI)</vt:lpstr>
      <vt:lpstr>Study on Ultra Low Bitrate Speech Codec  (FS_ULBC)</vt:lpstr>
      <vt:lpstr>Study on Media Energy Consumption Exposure and Evaluation Framework phase 2 (FS_Energy_Ph2-MED )</vt:lpstr>
      <vt:lpstr>Study  on Usage of Dynamically Changing Traffic Characteristics and Enhanced QoS support in Media Applications and Services (FS_DCTC_eQOS_MED)</vt:lpstr>
      <vt:lpstr>Study on Advanced Video Formats and Operation Points (FS_AVFOPS_MED)</vt:lpstr>
      <vt:lpstr>Study on 3D Gaussian splats for mobile (FS_3DGS_MED )</vt:lpstr>
      <vt:lpstr>Study on Advanced Media Delivery Phase 2 (FS_AMD_Ph2)</vt:lpstr>
      <vt:lpstr>Study on IMS DC Enhancements  (FS_DCE_MED)</vt:lpstr>
      <vt:lpstr>Study on QUIC-based Media Delivery for Real-time Communication  (FS_Q4RTC_MED)</vt:lpstr>
      <vt:lpstr>Study on evaluation of QUIC-based protocols for on-demand and live video services  (FS_QStream_MED)</vt:lpstr>
      <vt:lpstr>Study on Avatar communication Phase 2  (FS_Avatar_Ph2_MED)</vt:lpstr>
      <vt:lpstr>Study on advanced image formats (FS_AIF_MED)</vt:lpstr>
      <vt:lpstr>Study on Media Aspects for 6G System (FS_6G_MED)</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3090</cp:revision>
  <cp:lastPrinted>2016-09-13T11:31:59Z</cp:lastPrinted>
  <dcterms:created xsi:type="dcterms:W3CDTF">2008-08-30T09:32:10Z</dcterms:created>
  <dcterms:modified xsi:type="dcterms:W3CDTF">2026-02-09T03:22:26Z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