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8"/>
  </p:notesMasterIdLst>
  <p:handoutMasterIdLst>
    <p:handoutMasterId r:id="rId9"/>
  </p:handoutMasterIdLst>
  <p:sldIdLst>
    <p:sldId id="341" r:id="rId5"/>
    <p:sldId id="1138" r:id="rId6"/>
    <p:sldId id="1139" r:id="rId7"/>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43A1B0-48CC-4AD1-98AB-69B55361F964}" v="1" dt="2025-08-18T11:25:55.3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27" autoAdjust="0"/>
    <p:restoredTop sz="94679" autoAdjust="0"/>
  </p:normalViewPr>
  <p:slideViewPr>
    <p:cSldViewPr snapToGrid="0">
      <p:cViewPr varScale="1">
        <p:scale>
          <a:sx n="70" d="100"/>
          <a:sy n="70" d="100"/>
        </p:scale>
        <p:origin x="436" y="5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2" d="100"/>
          <a:sy n="42" d="100"/>
        </p:scale>
        <p:origin x="-2850" y="-96"/>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560387"/>
            <a:ext cx="10515600" cy="1130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ED4BE506-C0F9-461F-89BC-4B3F6F61A38D}"/>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2023</a:t>
            </a: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file:///C:\Users\sama\Desktop\3GPP_local\Docs\S2-2506576.zip" TargetMode="External"/><Relationship Id="rId3" Type="http://schemas.openxmlformats.org/officeDocument/2006/relationships/hyperlink" Target="file:///C:\Users\sama\Desktop\3GPP_local\Docs\S2-2506494.zip" TargetMode="External"/><Relationship Id="rId7" Type="http://schemas.openxmlformats.org/officeDocument/2006/relationships/hyperlink" Target="file:///C:\Users\sama\Desktop\3GPP_local\Docs\S2-2507207.zip" TargetMode="External"/><Relationship Id="rId2" Type="http://schemas.openxmlformats.org/officeDocument/2006/relationships/hyperlink" Target="file:///C:\Users\sama\Desktop\3GPP_local\Docs\S2-2507056.zip" TargetMode="External"/><Relationship Id="rId1" Type="http://schemas.openxmlformats.org/officeDocument/2006/relationships/slideLayout" Target="../slideLayouts/slideLayout2.xml"/><Relationship Id="rId6" Type="http://schemas.openxmlformats.org/officeDocument/2006/relationships/hyperlink" Target="file:///C:\Users\sama\Desktop\3GPP_local\Docs\S2-2507053.zip" TargetMode="External"/><Relationship Id="rId5" Type="http://schemas.openxmlformats.org/officeDocument/2006/relationships/hyperlink" Target="file:///C:\Users\sama\Desktop\3GPP_local\Docs\S2-2506322.zip" TargetMode="External"/><Relationship Id="rId4" Type="http://schemas.openxmlformats.org/officeDocument/2006/relationships/hyperlink" Target="file:///C:\Users\sama\Desktop\3GPP_local\Docs\S2-2506636.zi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1007364" y="2032535"/>
            <a:ext cx="10177272" cy="1634691"/>
          </a:xfrm>
        </p:spPr>
        <p:txBody>
          <a:bodyPr/>
          <a:lstStyle/>
          <a:p>
            <a:pPr algn="ctr" eaLnBrk="1" hangingPunct="1"/>
            <a:r>
              <a:rPr lang="en-GB" sz="4800" b="1" dirty="0"/>
              <a:t>SA2#170 FS_6G_ARC</a:t>
            </a:r>
            <a:br>
              <a:rPr lang="en-GB" sz="4400" dirty="0"/>
            </a:br>
            <a:r>
              <a:rPr lang="en-GB" sz="4400" dirty="0"/>
              <a:t>(Drafting#1)</a:t>
            </a:r>
            <a:endParaRPr lang="en-GB" altLang="en-US" sz="4400" dirty="0"/>
          </a:p>
        </p:txBody>
      </p:sp>
      <p:sp>
        <p:nvSpPr>
          <p:cNvPr id="2" name="Title 1">
            <a:extLst>
              <a:ext uri="{FF2B5EF4-FFF2-40B4-BE49-F238E27FC236}">
                <a16:creationId xmlns:a16="http://schemas.microsoft.com/office/drawing/2014/main" id="{ADA7EBB1-4FAE-A85E-B59E-ACB9970CAA2F}"/>
              </a:ext>
            </a:extLst>
          </p:cNvPr>
          <p:cNvSpPr txBox="1">
            <a:spLocks/>
          </p:cNvSpPr>
          <p:nvPr/>
        </p:nvSpPr>
        <p:spPr bwMode="auto">
          <a:xfrm>
            <a:off x="691896" y="4378693"/>
            <a:ext cx="10177272" cy="1435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rtl="0" eaLnBrk="0" fontAlgn="base" hangingPunct="0">
              <a:lnSpc>
                <a:spcPct val="90000"/>
              </a:lnSpc>
              <a:spcBef>
                <a:spcPct val="0"/>
              </a:spcBef>
              <a:spcAft>
                <a:spcPct val="0"/>
              </a:spcAft>
              <a:defRPr sz="60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eaLnBrk="1" hangingPunct="1"/>
            <a:r>
              <a:rPr lang="en-GB" sz="2400" b="1" dirty="0"/>
              <a:t>Rapporteurs:</a:t>
            </a:r>
          </a:p>
          <a:p>
            <a:pPr algn="ctr" eaLnBrk="1" hangingPunct="1"/>
            <a:r>
              <a:rPr lang="en-GB" altLang="en-US" sz="2400" b="1" dirty="0"/>
              <a:t>Malla Reddy Sama (NTT DOCOMO)</a:t>
            </a:r>
          </a:p>
          <a:p>
            <a:pPr algn="ctr" eaLnBrk="1" hangingPunct="1"/>
            <a:r>
              <a:rPr lang="en-GB" altLang="en-US" sz="2400" b="1" dirty="0"/>
              <a:t>Stefan Rommer (Ericsson)</a:t>
            </a:r>
          </a:p>
          <a:p>
            <a:pPr algn="ctr" eaLnBrk="1" hangingPunct="1"/>
            <a:endParaRPr lang="en-GB" altLang="en-US" sz="2400" b="1" dirty="0"/>
          </a:p>
        </p:txBody>
      </p:sp>
      <p:pic>
        <p:nvPicPr>
          <p:cNvPr id="1026" name="Picture 2">
            <a:extLst>
              <a:ext uri="{FF2B5EF4-FFF2-40B4-BE49-F238E27FC236}">
                <a16:creationId xmlns:a16="http://schemas.microsoft.com/office/drawing/2014/main" id="{74619B3B-05FF-8653-E743-B794CEF3A4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1901" y="100583"/>
            <a:ext cx="1682931" cy="130894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F16E3-AAE7-DF6F-709F-04688CD6EA58}"/>
              </a:ext>
            </a:extLst>
          </p:cNvPr>
          <p:cNvSpPr>
            <a:spLocks noGrp="1"/>
          </p:cNvSpPr>
          <p:nvPr>
            <p:ph type="title"/>
          </p:nvPr>
        </p:nvSpPr>
        <p:spPr/>
        <p:txBody>
          <a:bodyPr/>
          <a:lstStyle/>
          <a:p>
            <a:r>
              <a:rPr lang="en-GB" dirty="0"/>
              <a:t>Agenda</a:t>
            </a:r>
            <a:endParaRPr lang="en-DE" dirty="0"/>
          </a:p>
        </p:txBody>
      </p:sp>
      <p:sp>
        <p:nvSpPr>
          <p:cNvPr id="3" name="Content Placeholder 2">
            <a:extLst>
              <a:ext uri="{FF2B5EF4-FFF2-40B4-BE49-F238E27FC236}">
                <a16:creationId xmlns:a16="http://schemas.microsoft.com/office/drawing/2014/main" id="{E6ABAD3F-6CBA-3577-E9D6-37403FEC235A}"/>
              </a:ext>
            </a:extLst>
          </p:cNvPr>
          <p:cNvSpPr>
            <a:spLocks noGrp="1"/>
          </p:cNvSpPr>
          <p:nvPr>
            <p:ph idx="1"/>
          </p:nvPr>
        </p:nvSpPr>
        <p:spPr/>
        <p:txBody>
          <a:bodyPr/>
          <a:lstStyle/>
          <a:p>
            <a:r>
              <a:rPr lang="en-GB" dirty="0"/>
              <a:t>Sync on </a:t>
            </a:r>
            <a:r>
              <a:rPr lang="en-GB" dirty="0" err="1"/>
              <a:t>tdoc</a:t>
            </a:r>
            <a:r>
              <a:rPr lang="en-GB" dirty="0"/>
              <a:t> handling as shared by the pen-holders on the reflector.</a:t>
            </a:r>
          </a:p>
          <a:p>
            <a:r>
              <a:rPr lang="en-GB" dirty="0" err="1"/>
              <a:t>Tdoc</a:t>
            </a:r>
            <a:r>
              <a:rPr lang="en-GB" dirty="0"/>
              <a:t> handling (see in next slides): To make our drafting sessions effective and inclusive, we kindly ask for your support</a:t>
            </a:r>
          </a:p>
          <a:p>
            <a:pPr lvl="1"/>
            <a:r>
              <a:rPr lang="en-GB" b="1" dirty="0"/>
              <a:t>For presenters</a:t>
            </a:r>
            <a:r>
              <a:rPr lang="en-GB" dirty="0"/>
              <a:t>: Please keep presentations </a:t>
            </a:r>
            <a:r>
              <a:rPr lang="en-GB" b="1" dirty="0"/>
              <a:t>brief and to the point</a:t>
            </a:r>
            <a:r>
              <a:rPr lang="en-GB" dirty="0"/>
              <a:t>. The goal is to allow more time for constructive discussion rather than walking us through every detail on the </a:t>
            </a:r>
            <a:r>
              <a:rPr lang="en-GB" dirty="0" err="1"/>
              <a:t>tdoc</a:t>
            </a:r>
            <a:r>
              <a:rPr lang="en-GB" dirty="0"/>
              <a:t>. </a:t>
            </a:r>
          </a:p>
          <a:p>
            <a:pPr lvl="1"/>
            <a:r>
              <a:rPr lang="en-GB" b="1" dirty="0"/>
              <a:t>For commenters</a:t>
            </a:r>
            <a:r>
              <a:rPr lang="en-GB" dirty="0"/>
              <a:t>: We kindly ask that comments focus on the main aspects such as concern (objections) or suggested changes. Please try to avoid going in circles or adding unnecessary detail, and we kindly ask everyone to keep interventions concise, so that the majority of participants have the opportunity to comment. </a:t>
            </a:r>
          </a:p>
          <a:p>
            <a:pPr marL="457200" lvl="1" indent="0">
              <a:buNone/>
            </a:pPr>
            <a:r>
              <a:rPr lang="en-GB" dirty="0"/>
              <a:t> (Think of it as “espresso-style” comments: short, strong, and energizing ☕🙂)</a:t>
            </a:r>
          </a:p>
          <a:p>
            <a:pPr lvl="1"/>
            <a:endParaRPr lang="en-DE" dirty="0"/>
          </a:p>
        </p:txBody>
      </p:sp>
    </p:spTree>
    <p:extLst>
      <p:ext uri="{BB962C8B-B14F-4D97-AF65-F5344CB8AC3E}">
        <p14:creationId xmlns:p14="http://schemas.microsoft.com/office/powerpoint/2010/main" val="470770177"/>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DC798-06AB-5308-CEF1-BC0D1130C659}"/>
              </a:ext>
            </a:extLst>
          </p:cNvPr>
          <p:cNvSpPr>
            <a:spLocks noGrp="1"/>
          </p:cNvSpPr>
          <p:nvPr>
            <p:ph type="title"/>
          </p:nvPr>
        </p:nvSpPr>
        <p:spPr/>
        <p:txBody>
          <a:bodyPr/>
          <a:lstStyle/>
          <a:p>
            <a:r>
              <a:rPr lang="en-GB" dirty="0"/>
              <a:t>Drafting </a:t>
            </a:r>
            <a:r>
              <a:rPr lang="en-GB" dirty="0" err="1"/>
              <a:t>tdoc</a:t>
            </a:r>
            <a:r>
              <a:rPr lang="en-GB" dirty="0"/>
              <a:t> list</a:t>
            </a:r>
            <a:endParaRPr lang="en-DE" dirty="0"/>
          </a:p>
        </p:txBody>
      </p:sp>
      <p:graphicFrame>
        <p:nvGraphicFramePr>
          <p:cNvPr id="5" name="Content Placeholder 4">
            <a:extLst>
              <a:ext uri="{FF2B5EF4-FFF2-40B4-BE49-F238E27FC236}">
                <a16:creationId xmlns:a16="http://schemas.microsoft.com/office/drawing/2014/main" id="{63AA39ED-9E7D-8343-48B4-05310FEF875F}"/>
              </a:ext>
            </a:extLst>
          </p:cNvPr>
          <p:cNvGraphicFramePr>
            <a:graphicFrameLocks noGrp="1"/>
          </p:cNvGraphicFramePr>
          <p:nvPr>
            <p:ph idx="1"/>
            <p:extLst>
              <p:ext uri="{D42A27DB-BD31-4B8C-83A1-F6EECF244321}">
                <p14:modId xmlns:p14="http://schemas.microsoft.com/office/powerpoint/2010/main" val="1045540884"/>
              </p:ext>
            </p:extLst>
          </p:nvPr>
        </p:nvGraphicFramePr>
        <p:xfrm>
          <a:off x="411480" y="1821533"/>
          <a:ext cx="11402569" cy="1607467"/>
        </p:xfrm>
        <a:graphic>
          <a:graphicData uri="http://schemas.openxmlformats.org/drawingml/2006/table">
            <a:tbl>
              <a:tblPr firstRow="1" firstCol="1" bandRow="1"/>
              <a:tblGrid>
                <a:gridCol w="719539">
                  <a:extLst>
                    <a:ext uri="{9D8B030D-6E8A-4147-A177-3AD203B41FA5}">
                      <a16:colId xmlns:a16="http://schemas.microsoft.com/office/drawing/2014/main" val="1223556358"/>
                    </a:ext>
                  </a:extLst>
                </a:gridCol>
                <a:gridCol w="863446">
                  <a:extLst>
                    <a:ext uri="{9D8B030D-6E8A-4147-A177-3AD203B41FA5}">
                      <a16:colId xmlns:a16="http://schemas.microsoft.com/office/drawing/2014/main" val="4061214406"/>
                    </a:ext>
                  </a:extLst>
                </a:gridCol>
                <a:gridCol w="839744">
                  <a:extLst>
                    <a:ext uri="{9D8B030D-6E8A-4147-A177-3AD203B41FA5}">
                      <a16:colId xmlns:a16="http://schemas.microsoft.com/office/drawing/2014/main" val="3052900139"/>
                    </a:ext>
                  </a:extLst>
                </a:gridCol>
                <a:gridCol w="643352">
                  <a:extLst>
                    <a:ext uri="{9D8B030D-6E8A-4147-A177-3AD203B41FA5}">
                      <a16:colId xmlns:a16="http://schemas.microsoft.com/office/drawing/2014/main" val="1971713419"/>
                    </a:ext>
                  </a:extLst>
                </a:gridCol>
                <a:gridCol w="3119410">
                  <a:extLst>
                    <a:ext uri="{9D8B030D-6E8A-4147-A177-3AD203B41FA5}">
                      <a16:colId xmlns:a16="http://schemas.microsoft.com/office/drawing/2014/main" val="2595227919"/>
                    </a:ext>
                  </a:extLst>
                </a:gridCol>
                <a:gridCol w="1560129">
                  <a:extLst>
                    <a:ext uri="{9D8B030D-6E8A-4147-A177-3AD203B41FA5}">
                      <a16:colId xmlns:a16="http://schemas.microsoft.com/office/drawing/2014/main" val="792251120"/>
                    </a:ext>
                  </a:extLst>
                </a:gridCol>
                <a:gridCol w="321677">
                  <a:extLst>
                    <a:ext uri="{9D8B030D-6E8A-4147-A177-3AD203B41FA5}">
                      <a16:colId xmlns:a16="http://schemas.microsoft.com/office/drawing/2014/main" val="510591012"/>
                    </a:ext>
                  </a:extLst>
                </a:gridCol>
                <a:gridCol w="1343421">
                  <a:extLst>
                    <a:ext uri="{9D8B030D-6E8A-4147-A177-3AD203B41FA5}">
                      <a16:colId xmlns:a16="http://schemas.microsoft.com/office/drawing/2014/main" val="3614485819"/>
                    </a:ext>
                  </a:extLst>
                </a:gridCol>
                <a:gridCol w="1991851">
                  <a:extLst>
                    <a:ext uri="{9D8B030D-6E8A-4147-A177-3AD203B41FA5}">
                      <a16:colId xmlns:a16="http://schemas.microsoft.com/office/drawing/2014/main" val="2015692415"/>
                    </a:ext>
                  </a:extLst>
                </a:gridCol>
              </a:tblGrid>
              <a:tr h="404571">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20.6.1.2</a:t>
                      </a:r>
                      <a:endParaRPr lang="en-DE" sz="1400">
                        <a:effectLst/>
                        <a:latin typeface="Arial" panose="020B0604020202020204" pitchFamily="34" charset="0"/>
                        <a:ea typeface="DengXian" panose="02010600030101010101" pitchFamily="2" charset="-122"/>
                        <a:cs typeface="Times New Roman" panose="02020603050405020304" pitchFamily="18" charset="0"/>
                      </a:endParaRPr>
                    </a:p>
                  </a:txBody>
                  <a:tcPr marL="5862" marR="5862" marT="5862" marB="5862">
                    <a:lnL>
                      <a:noFill/>
                    </a:lnL>
                    <a:lnR>
                      <a:noFill/>
                    </a:lnR>
                    <a:lnT>
                      <a:noFill/>
                    </a:lnT>
                    <a:lnB>
                      <a:noFill/>
                    </a:lnB>
                    <a:solidFill>
                      <a:srgbClr val="FFFFFF"/>
                    </a:solidFill>
                  </a:tcPr>
                </a:tc>
                <a:tc>
                  <a:txBody>
                    <a:bodyPr/>
                    <a:lstStyle/>
                    <a:p>
                      <a:pPr>
                        <a:buNone/>
                      </a:pPr>
                      <a:r>
                        <a:rPr lang="en-GB" sz="1200" b="1" u="sng">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2" action="ppaction://hlinkfile"/>
                        </a:rPr>
                        <a:t>S2-2507056</a:t>
                      </a:r>
                      <a:endParaRPr lang="en-DE" sz="1400">
                        <a:effectLst/>
                        <a:latin typeface="Arial" panose="020B0604020202020204" pitchFamily="34" charset="0"/>
                        <a:ea typeface="DengXian" panose="02010600030101010101" pitchFamily="2" charset="-122"/>
                        <a:cs typeface="Times New Roman" panose="02020603050405020304" pitchFamily="18" charset="0"/>
                      </a:endParaRPr>
                    </a:p>
                  </a:txBody>
                  <a:tcPr marL="5862" marR="5862" marT="5862" marB="5862">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P-CR</a:t>
                      </a:r>
                      <a:endParaRPr lang="en-DE" sz="1400">
                        <a:effectLst/>
                        <a:latin typeface="Arial" panose="020B0604020202020204" pitchFamily="34" charset="0"/>
                        <a:ea typeface="DengXian" panose="02010600030101010101" pitchFamily="2" charset="-122"/>
                        <a:cs typeface="Times New Roman" panose="02020603050405020304" pitchFamily="18" charset="0"/>
                      </a:endParaRPr>
                    </a:p>
                  </a:txBody>
                  <a:tcPr marL="5862" marR="5862" marT="5862" marB="5862">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Approval</a:t>
                      </a:r>
                      <a:endParaRPr lang="en-DE" sz="1400">
                        <a:effectLst/>
                        <a:latin typeface="Arial" panose="020B0604020202020204" pitchFamily="34" charset="0"/>
                        <a:ea typeface="DengXian" panose="02010600030101010101" pitchFamily="2" charset="-122"/>
                        <a:cs typeface="Times New Roman" panose="02020603050405020304" pitchFamily="18" charset="0"/>
                      </a:endParaRPr>
                    </a:p>
                  </a:txBody>
                  <a:tcPr marL="5862" marR="5862" marT="5862" marB="5862">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23.801-01: [WT#1.2, all topics] Work task 1.2 Resiliency scope</a:t>
                      </a:r>
                      <a:endParaRPr lang="en-DE" sz="1400">
                        <a:effectLst/>
                        <a:latin typeface="Arial" panose="020B0604020202020204" pitchFamily="34" charset="0"/>
                        <a:ea typeface="DengXian" panose="02010600030101010101" pitchFamily="2" charset="-122"/>
                        <a:cs typeface="Times New Roman" panose="02020603050405020304" pitchFamily="18" charset="0"/>
                      </a:endParaRPr>
                    </a:p>
                  </a:txBody>
                  <a:tcPr marL="5862" marR="5862" marT="5862" marB="5862">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Nokia</a:t>
                      </a:r>
                      <a:endParaRPr lang="en-DE" sz="1400">
                        <a:effectLst/>
                        <a:latin typeface="Arial" panose="020B0604020202020204" pitchFamily="34" charset="0"/>
                        <a:ea typeface="DengXian" panose="02010600030101010101" pitchFamily="2" charset="-122"/>
                        <a:cs typeface="Times New Roman" panose="02020603050405020304" pitchFamily="18" charset="0"/>
                      </a:endParaRPr>
                    </a:p>
                  </a:txBody>
                  <a:tcPr marL="5862" marR="5862" marT="5862" marB="5862">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Rel-20</a:t>
                      </a:r>
                      <a:endParaRPr lang="en-DE" sz="1400">
                        <a:effectLst/>
                        <a:latin typeface="Arial" panose="020B0604020202020204" pitchFamily="34" charset="0"/>
                        <a:ea typeface="DengXian" panose="02010600030101010101" pitchFamily="2" charset="-122"/>
                        <a:cs typeface="Times New Roman" panose="02020603050405020304" pitchFamily="18" charset="0"/>
                      </a:endParaRPr>
                    </a:p>
                  </a:txBody>
                  <a:tcPr marL="5862" marR="5862" marT="5862" marB="5862">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FS_6G_ARC</a:t>
                      </a:r>
                      <a:endParaRPr lang="en-DE" sz="1400">
                        <a:effectLst/>
                        <a:latin typeface="Arial" panose="020B0604020202020204" pitchFamily="34" charset="0"/>
                        <a:ea typeface="DengXian" panose="02010600030101010101" pitchFamily="2" charset="-122"/>
                        <a:cs typeface="Times New Roman" panose="02020603050405020304" pitchFamily="18" charset="0"/>
                      </a:endParaRPr>
                    </a:p>
                  </a:txBody>
                  <a:tcPr marL="5862" marR="5862" marT="5862" marB="5862">
                    <a:lnL>
                      <a:noFill/>
                    </a:lnL>
                    <a:lnR>
                      <a:noFill/>
                    </a:lnR>
                    <a:lnT>
                      <a:noFill/>
                    </a:lnT>
                    <a:lnB>
                      <a:noFill/>
                    </a:lnB>
                    <a:solidFill>
                      <a:srgbClr val="FFFFFF"/>
                    </a:solidFill>
                  </a:tcPr>
                </a:tc>
                <a:tc>
                  <a:txBody>
                    <a:bodyPr/>
                    <a:lstStyle/>
                    <a:p>
                      <a:pPr>
                        <a:buNone/>
                      </a:pPr>
                      <a:r>
                        <a:rPr lang="en-GB" sz="12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Handle</a:t>
                      </a:r>
                      <a:endParaRPr lang="en-DE" sz="1400">
                        <a:effectLst/>
                        <a:latin typeface="Arial" panose="020B0604020202020204" pitchFamily="34" charset="0"/>
                        <a:ea typeface="DengXian" panose="02010600030101010101" pitchFamily="2" charset="-122"/>
                        <a:cs typeface="Times New Roman" panose="02020603050405020304" pitchFamily="18" charset="0"/>
                      </a:endParaRPr>
                    </a:p>
                  </a:txBody>
                  <a:tcPr marL="5862" marR="5862" marT="5862" marB="5862">
                    <a:lnL>
                      <a:noFill/>
                    </a:lnL>
                    <a:lnR>
                      <a:noFill/>
                    </a:lnR>
                    <a:lnT>
                      <a:noFill/>
                    </a:lnT>
                    <a:lnB>
                      <a:noFill/>
                    </a:lnB>
                    <a:solidFill>
                      <a:srgbClr val="FFFFFF"/>
                    </a:solidFill>
                  </a:tcPr>
                </a:tc>
                <a:extLst>
                  <a:ext uri="{0D108BD9-81ED-4DB2-BD59-A6C34878D82A}">
                    <a16:rowId xmlns:a16="http://schemas.microsoft.com/office/drawing/2014/main" val="679899745"/>
                  </a:ext>
                </a:extLst>
              </a:tr>
              <a:tr h="404571">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20.6.0</a:t>
                      </a:r>
                      <a:endParaRPr lang="en-DE" sz="1400">
                        <a:effectLst/>
                        <a:latin typeface="Arial" panose="020B0604020202020204" pitchFamily="34" charset="0"/>
                        <a:ea typeface="DengXian" panose="02010600030101010101" pitchFamily="2" charset="-122"/>
                        <a:cs typeface="Times New Roman" panose="02020603050405020304" pitchFamily="18" charset="0"/>
                      </a:endParaRPr>
                    </a:p>
                  </a:txBody>
                  <a:tcPr marL="5862" marR="5862" marT="5862" marB="5862">
                    <a:lnL>
                      <a:noFill/>
                    </a:lnL>
                    <a:lnR>
                      <a:noFill/>
                    </a:lnR>
                    <a:lnT>
                      <a:noFill/>
                    </a:lnT>
                    <a:lnB>
                      <a:noFill/>
                    </a:lnB>
                    <a:solidFill>
                      <a:srgbClr val="FFFFFF"/>
                    </a:solidFill>
                  </a:tcPr>
                </a:tc>
                <a:tc>
                  <a:txBody>
                    <a:bodyPr/>
                    <a:lstStyle/>
                    <a:p>
                      <a:pPr>
                        <a:buNone/>
                      </a:pPr>
                      <a:r>
                        <a:rPr lang="en-GB" sz="1200" b="1" u="sng">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3" action="ppaction://hlinkfile"/>
                        </a:rPr>
                        <a:t>S2-2506494</a:t>
                      </a:r>
                      <a:endParaRPr lang="en-DE" sz="1400">
                        <a:effectLst/>
                        <a:latin typeface="Arial" panose="020B0604020202020204" pitchFamily="34" charset="0"/>
                        <a:ea typeface="DengXian" panose="02010600030101010101" pitchFamily="2" charset="-122"/>
                        <a:cs typeface="Times New Roman" panose="02020603050405020304" pitchFamily="18" charset="0"/>
                      </a:endParaRPr>
                    </a:p>
                  </a:txBody>
                  <a:tcPr marL="5862" marR="5862" marT="5862" marB="5862">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P-CR</a:t>
                      </a:r>
                      <a:endParaRPr lang="en-DE" sz="1400">
                        <a:effectLst/>
                        <a:latin typeface="Arial" panose="020B0604020202020204" pitchFamily="34" charset="0"/>
                        <a:ea typeface="DengXian" panose="02010600030101010101" pitchFamily="2" charset="-122"/>
                        <a:cs typeface="Times New Roman" panose="02020603050405020304" pitchFamily="18" charset="0"/>
                      </a:endParaRPr>
                    </a:p>
                  </a:txBody>
                  <a:tcPr marL="5862" marR="5862" marT="5862" marB="5862">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Approval</a:t>
                      </a:r>
                      <a:endParaRPr lang="en-DE" sz="1400">
                        <a:effectLst/>
                        <a:latin typeface="Arial" panose="020B0604020202020204" pitchFamily="34" charset="0"/>
                        <a:ea typeface="DengXian" panose="02010600030101010101" pitchFamily="2" charset="-122"/>
                        <a:cs typeface="Times New Roman" panose="02020603050405020304" pitchFamily="18" charset="0"/>
                      </a:endParaRPr>
                    </a:p>
                  </a:txBody>
                  <a:tcPr marL="5862" marR="5862" marT="5862" marB="5862">
                    <a:lnL>
                      <a:noFill/>
                    </a:lnL>
                    <a:lnR>
                      <a:noFill/>
                    </a:lnR>
                    <a:lnT>
                      <a:noFill/>
                    </a:lnT>
                    <a:lnB>
                      <a:noFill/>
                    </a:lnB>
                    <a:solidFill>
                      <a:srgbClr val="FFFFFF"/>
                    </a:solidFill>
                  </a:tcPr>
                </a:tc>
                <a:tc>
                  <a:txBody>
                    <a:bodyPr/>
                    <a:lstStyle/>
                    <a:p>
                      <a:pPr>
                        <a:buNone/>
                      </a:pP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23.801-01: [WT#1.x] On energy-related aspects</a:t>
                      </a:r>
                      <a:endParaRPr lang="en-D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5862" marR="5862" marT="5862" marB="5862">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Nokia, NEC</a:t>
                      </a:r>
                      <a:endParaRPr lang="en-DE" sz="1400">
                        <a:effectLst/>
                        <a:latin typeface="Arial" panose="020B0604020202020204" pitchFamily="34" charset="0"/>
                        <a:ea typeface="DengXian" panose="02010600030101010101" pitchFamily="2" charset="-122"/>
                        <a:cs typeface="Times New Roman" panose="02020603050405020304" pitchFamily="18" charset="0"/>
                      </a:endParaRPr>
                    </a:p>
                  </a:txBody>
                  <a:tcPr marL="5862" marR="5862" marT="5862" marB="5862">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Rel-20</a:t>
                      </a:r>
                      <a:endParaRPr lang="en-DE" sz="1400">
                        <a:effectLst/>
                        <a:latin typeface="Arial" panose="020B0604020202020204" pitchFamily="34" charset="0"/>
                        <a:ea typeface="DengXian" panose="02010600030101010101" pitchFamily="2" charset="-122"/>
                        <a:cs typeface="Times New Roman" panose="02020603050405020304" pitchFamily="18" charset="0"/>
                      </a:endParaRPr>
                    </a:p>
                  </a:txBody>
                  <a:tcPr marL="5862" marR="5862" marT="5862" marB="5862">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FS_6G_ARC</a:t>
                      </a:r>
                      <a:endParaRPr lang="en-DE" sz="1400">
                        <a:effectLst/>
                        <a:latin typeface="Arial" panose="020B0604020202020204" pitchFamily="34" charset="0"/>
                        <a:ea typeface="DengXian" panose="02010600030101010101" pitchFamily="2" charset="-122"/>
                        <a:cs typeface="Times New Roman" panose="02020603050405020304" pitchFamily="18" charset="0"/>
                      </a:endParaRPr>
                    </a:p>
                  </a:txBody>
                  <a:tcPr marL="5862" marR="5862" marT="5862" marB="5862">
                    <a:lnL>
                      <a:noFill/>
                    </a:lnL>
                    <a:lnR>
                      <a:noFill/>
                    </a:lnR>
                    <a:lnT>
                      <a:noFill/>
                    </a:lnT>
                    <a:lnB>
                      <a:noFill/>
                    </a:lnB>
                    <a:solidFill>
                      <a:srgbClr val="FFFFFF"/>
                    </a:solidFill>
                  </a:tcPr>
                </a:tc>
                <a:tc>
                  <a:txBody>
                    <a:bodyPr/>
                    <a:lstStyle/>
                    <a:p>
                      <a:pPr>
                        <a:buNone/>
                      </a:pPr>
                      <a:r>
                        <a:rPr lang="en-GB" sz="12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Handle</a:t>
                      </a:r>
                      <a:endParaRPr lang="en-DE" sz="1400">
                        <a:effectLst/>
                        <a:latin typeface="Arial" panose="020B0604020202020204" pitchFamily="34" charset="0"/>
                        <a:ea typeface="DengXian" panose="02010600030101010101" pitchFamily="2" charset="-122"/>
                        <a:cs typeface="Times New Roman" panose="02020603050405020304" pitchFamily="18" charset="0"/>
                      </a:endParaRPr>
                    </a:p>
                  </a:txBody>
                  <a:tcPr marL="5862" marR="5862" marT="5862" marB="5862">
                    <a:lnL>
                      <a:noFill/>
                    </a:lnL>
                    <a:lnR>
                      <a:noFill/>
                    </a:lnR>
                    <a:lnT>
                      <a:noFill/>
                    </a:lnT>
                    <a:lnB>
                      <a:noFill/>
                    </a:lnB>
                    <a:solidFill>
                      <a:srgbClr val="FFFFFF"/>
                    </a:solidFill>
                  </a:tcPr>
                </a:tc>
                <a:extLst>
                  <a:ext uri="{0D108BD9-81ED-4DB2-BD59-A6C34878D82A}">
                    <a16:rowId xmlns:a16="http://schemas.microsoft.com/office/drawing/2014/main" val="809872784"/>
                  </a:ext>
                </a:extLst>
              </a:tr>
              <a:tr h="798325">
                <a:tc>
                  <a:txBody>
                    <a:bodyPr/>
                    <a:lstStyle/>
                    <a:p>
                      <a:pPr>
                        <a:buNone/>
                      </a:pP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20.6.0</a:t>
                      </a:r>
                      <a:endParaRPr lang="en-D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5862" marR="5862" marT="5862" marB="5862">
                    <a:lnL>
                      <a:noFill/>
                    </a:lnL>
                    <a:lnR>
                      <a:noFill/>
                    </a:lnR>
                    <a:lnT>
                      <a:noFill/>
                    </a:lnT>
                    <a:lnB>
                      <a:noFill/>
                    </a:lnB>
                    <a:solidFill>
                      <a:srgbClr val="FFFFFF"/>
                    </a:solidFill>
                  </a:tcPr>
                </a:tc>
                <a:tc>
                  <a:txBody>
                    <a:bodyPr/>
                    <a:lstStyle/>
                    <a:p>
                      <a:pPr>
                        <a:buNone/>
                      </a:pPr>
                      <a:r>
                        <a:rPr lang="en-GB" sz="1200" b="1" u="sng">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4" action="ppaction://hlinkfile"/>
                        </a:rPr>
                        <a:t>S2-2506636</a:t>
                      </a:r>
                      <a:endParaRPr lang="en-DE" sz="1400">
                        <a:effectLst/>
                        <a:latin typeface="Arial" panose="020B0604020202020204" pitchFamily="34" charset="0"/>
                        <a:ea typeface="DengXian" panose="02010600030101010101" pitchFamily="2" charset="-122"/>
                        <a:cs typeface="Times New Roman" panose="02020603050405020304" pitchFamily="18" charset="0"/>
                      </a:endParaRPr>
                    </a:p>
                  </a:txBody>
                  <a:tcPr marL="5862" marR="5862" marT="5862" marB="5862">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P-CR</a:t>
                      </a:r>
                      <a:endParaRPr lang="en-DE" sz="1400">
                        <a:effectLst/>
                        <a:latin typeface="Arial" panose="020B0604020202020204" pitchFamily="34" charset="0"/>
                        <a:ea typeface="DengXian" panose="02010600030101010101" pitchFamily="2" charset="-122"/>
                        <a:cs typeface="Times New Roman" panose="02020603050405020304" pitchFamily="18" charset="0"/>
                      </a:endParaRPr>
                    </a:p>
                  </a:txBody>
                  <a:tcPr marL="5862" marR="5862" marT="5862" marB="5862">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Approval</a:t>
                      </a:r>
                      <a:endParaRPr lang="en-DE" sz="1400">
                        <a:effectLst/>
                        <a:latin typeface="Arial" panose="020B0604020202020204" pitchFamily="34" charset="0"/>
                        <a:ea typeface="DengXian" panose="02010600030101010101" pitchFamily="2" charset="-122"/>
                        <a:cs typeface="Times New Roman" panose="02020603050405020304" pitchFamily="18" charset="0"/>
                      </a:endParaRPr>
                    </a:p>
                  </a:txBody>
                  <a:tcPr marL="5862" marR="5862" marT="5862" marB="5862">
                    <a:lnL>
                      <a:noFill/>
                    </a:lnL>
                    <a:lnR>
                      <a:noFill/>
                    </a:lnR>
                    <a:lnT>
                      <a:noFill/>
                    </a:lnT>
                    <a:lnB>
                      <a:noFill/>
                    </a:lnB>
                    <a:solidFill>
                      <a:srgbClr val="FFFFFF"/>
                    </a:solidFill>
                  </a:tcPr>
                </a:tc>
                <a:tc>
                  <a:txBody>
                    <a:bodyPr/>
                    <a:lstStyle/>
                    <a:p>
                      <a:pPr>
                        <a:buNone/>
                      </a:pP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23.801-01: [General aspects, Energy efficiency] End-to-end energy saving and energy efficiency</a:t>
                      </a:r>
                      <a:endParaRPr lang="en-D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5862" marR="5862" marT="5862" marB="5862">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vivo</a:t>
                      </a:r>
                      <a:endParaRPr lang="en-DE" sz="1400">
                        <a:effectLst/>
                        <a:latin typeface="Arial" panose="020B0604020202020204" pitchFamily="34" charset="0"/>
                        <a:ea typeface="DengXian" panose="02010600030101010101" pitchFamily="2" charset="-122"/>
                        <a:cs typeface="Times New Roman" panose="02020603050405020304" pitchFamily="18" charset="0"/>
                      </a:endParaRPr>
                    </a:p>
                  </a:txBody>
                  <a:tcPr marL="5862" marR="5862" marT="5862" marB="5862">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Rel-20</a:t>
                      </a:r>
                      <a:endParaRPr lang="en-DE" sz="1400">
                        <a:effectLst/>
                        <a:latin typeface="Arial" panose="020B0604020202020204" pitchFamily="34" charset="0"/>
                        <a:ea typeface="DengXian" panose="02010600030101010101" pitchFamily="2" charset="-122"/>
                        <a:cs typeface="Times New Roman" panose="02020603050405020304" pitchFamily="18" charset="0"/>
                      </a:endParaRPr>
                    </a:p>
                  </a:txBody>
                  <a:tcPr marL="5862" marR="5862" marT="5862" marB="5862">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FS_6G_ARC</a:t>
                      </a:r>
                      <a:endParaRPr lang="en-DE" sz="1400">
                        <a:effectLst/>
                        <a:latin typeface="Arial" panose="020B0604020202020204" pitchFamily="34" charset="0"/>
                        <a:ea typeface="DengXian" panose="02010600030101010101" pitchFamily="2" charset="-122"/>
                        <a:cs typeface="Times New Roman" panose="02020603050405020304" pitchFamily="18" charset="0"/>
                      </a:endParaRPr>
                    </a:p>
                  </a:txBody>
                  <a:tcPr marL="5862" marR="5862" marT="5862" marB="5862">
                    <a:lnL>
                      <a:noFill/>
                    </a:lnL>
                    <a:lnR>
                      <a:noFill/>
                    </a:lnR>
                    <a:lnT>
                      <a:noFill/>
                    </a:lnT>
                    <a:lnB>
                      <a:noFill/>
                    </a:lnB>
                    <a:solidFill>
                      <a:srgbClr val="FFFFFF"/>
                    </a:solidFill>
                  </a:tcPr>
                </a:tc>
                <a:tc>
                  <a:txBody>
                    <a:bodyPr/>
                    <a:lstStyle/>
                    <a:p>
                      <a:pPr>
                        <a:buNone/>
                      </a:pPr>
                      <a:r>
                        <a:rPr lang="en-GB" sz="1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Merge into S2-2506494</a:t>
                      </a:r>
                      <a:endParaRPr lang="en-D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5862" marR="5862" marT="5862" marB="5862">
                    <a:lnL>
                      <a:noFill/>
                    </a:lnL>
                    <a:lnR>
                      <a:noFill/>
                    </a:lnR>
                    <a:lnT>
                      <a:noFill/>
                    </a:lnT>
                    <a:lnB>
                      <a:noFill/>
                    </a:lnB>
                    <a:solidFill>
                      <a:srgbClr val="FFFFFF"/>
                    </a:solidFill>
                  </a:tcPr>
                </a:tc>
                <a:extLst>
                  <a:ext uri="{0D108BD9-81ED-4DB2-BD59-A6C34878D82A}">
                    <a16:rowId xmlns:a16="http://schemas.microsoft.com/office/drawing/2014/main" val="3294051883"/>
                  </a:ext>
                </a:extLst>
              </a:tr>
            </a:tbl>
          </a:graphicData>
        </a:graphic>
      </p:graphicFrame>
      <p:graphicFrame>
        <p:nvGraphicFramePr>
          <p:cNvPr id="9" name="Table 8">
            <a:extLst>
              <a:ext uri="{FF2B5EF4-FFF2-40B4-BE49-F238E27FC236}">
                <a16:creationId xmlns:a16="http://schemas.microsoft.com/office/drawing/2014/main" id="{3E52CC42-A284-6458-E4BD-FE5F06174A1E}"/>
              </a:ext>
            </a:extLst>
          </p:cNvPr>
          <p:cNvGraphicFramePr>
            <a:graphicFrameLocks noGrp="1"/>
          </p:cNvGraphicFramePr>
          <p:nvPr>
            <p:extLst>
              <p:ext uri="{D42A27DB-BD31-4B8C-83A1-F6EECF244321}">
                <p14:modId xmlns:p14="http://schemas.microsoft.com/office/powerpoint/2010/main" val="2155898378"/>
              </p:ext>
            </p:extLst>
          </p:nvPr>
        </p:nvGraphicFramePr>
        <p:xfrm>
          <a:off x="310896" y="3555524"/>
          <a:ext cx="11673002" cy="1159106"/>
        </p:xfrm>
        <a:graphic>
          <a:graphicData uri="http://schemas.openxmlformats.org/drawingml/2006/table">
            <a:tbl>
              <a:tblPr firstRow="1" firstCol="1" bandRow="1"/>
              <a:tblGrid>
                <a:gridCol w="736603">
                  <a:extLst>
                    <a:ext uri="{9D8B030D-6E8A-4147-A177-3AD203B41FA5}">
                      <a16:colId xmlns:a16="http://schemas.microsoft.com/office/drawing/2014/main" val="2019032297"/>
                    </a:ext>
                  </a:extLst>
                </a:gridCol>
                <a:gridCol w="883925">
                  <a:extLst>
                    <a:ext uri="{9D8B030D-6E8A-4147-A177-3AD203B41FA5}">
                      <a16:colId xmlns:a16="http://schemas.microsoft.com/office/drawing/2014/main" val="1184522263"/>
                    </a:ext>
                  </a:extLst>
                </a:gridCol>
                <a:gridCol w="859662">
                  <a:extLst>
                    <a:ext uri="{9D8B030D-6E8A-4147-A177-3AD203B41FA5}">
                      <a16:colId xmlns:a16="http://schemas.microsoft.com/office/drawing/2014/main" val="3584470923"/>
                    </a:ext>
                  </a:extLst>
                </a:gridCol>
                <a:gridCol w="658609">
                  <a:extLst>
                    <a:ext uri="{9D8B030D-6E8A-4147-A177-3AD203B41FA5}">
                      <a16:colId xmlns:a16="http://schemas.microsoft.com/office/drawing/2014/main" val="2130638076"/>
                    </a:ext>
                  </a:extLst>
                </a:gridCol>
                <a:gridCol w="3193393">
                  <a:extLst>
                    <a:ext uri="{9D8B030D-6E8A-4147-A177-3AD203B41FA5}">
                      <a16:colId xmlns:a16="http://schemas.microsoft.com/office/drawing/2014/main" val="4253005335"/>
                    </a:ext>
                  </a:extLst>
                </a:gridCol>
                <a:gridCol w="1597130">
                  <a:extLst>
                    <a:ext uri="{9D8B030D-6E8A-4147-A177-3AD203B41FA5}">
                      <a16:colId xmlns:a16="http://schemas.microsoft.com/office/drawing/2014/main" val="165922448"/>
                    </a:ext>
                  </a:extLst>
                </a:gridCol>
                <a:gridCol w="329306">
                  <a:extLst>
                    <a:ext uri="{9D8B030D-6E8A-4147-A177-3AD203B41FA5}">
                      <a16:colId xmlns:a16="http://schemas.microsoft.com/office/drawing/2014/main" val="4020562241"/>
                    </a:ext>
                  </a:extLst>
                </a:gridCol>
                <a:gridCol w="1375283">
                  <a:extLst>
                    <a:ext uri="{9D8B030D-6E8A-4147-A177-3AD203B41FA5}">
                      <a16:colId xmlns:a16="http://schemas.microsoft.com/office/drawing/2014/main" val="2612444121"/>
                    </a:ext>
                  </a:extLst>
                </a:gridCol>
                <a:gridCol w="2039091">
                  <a:extLst>
                    <a:ext uri="{9D8B030D-6E8A-4147-A177-3AD203B41FA5}">
                      <a16:colId xmlns:a16="http://schemas.microsoft.com/office/drawing/2014/main" val="3737445567"/>
                    </a:ext>
                  </a:extLst>
                </a:gridCol>
              </a:tblGrid>
              <a:tr h="774296">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20.6.0</a:t>
                      </a:r>
                      <a:endParaRPr lang="en-DE" sz="12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tc>
                  <a:txBody>
                    <a:bodyPr/>
                    <a:lstStyle/>
                    <a:p>
                      <a:pPr>
                        <a:buNone/>
                      </a:pPr>
                      <a:r>
                        <a:rPr lang="en-GB" sz="1200" b="1" u="sng">
                          <a:solidFill>
                            <a:srgbClr val="0000FF"/>
                          </a:solidFill>
                          <a:effectLst/>
                          <a:latin typeface="Arial" panose="020B0604020202020204" pitchFamily="34" charset="0"/>
                          <a:ea typeface="Times New Roman" panose="02020603050405020304" pitchFamily="18" charset="0"/>
                          <a:cs typeface="Arial" panose="020B0604020202020204" pitchFamily="34" charset="0"/>
                          <a:hlinkClick r:id="rId5" action="ppaction://hlinkfile"/>
                        </a:rPr>
                        <a:t>S2-2506322</a:t>
                      </a:r>
                      <a:endParaRPr lang="en-DE" sz="12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P-CR</a:t>
                      </a:r>
                      <a:endParaRPr lang="en-DE" sz="12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Approval</a:t>
                      </a:r>
                      <a:endParaRPr lang="en-DE" sz="12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tc>
                  <a:txBody>
                    <a:bodyPr/>
                    <a:lstStyle/>
                    <a:p>
                      <a:pPr>
                        <a:buNone/>
                      </a:pP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23.801-01: Identifying 5G features to be supported by the 6G system</a:t>
                      </a:r>
                      <a:endParaRPr lang="en-DE" sz="12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Qualcomm Incorporated, Ericsson, Nokia, MediaTek, Verizon, Orange</a:t>
                      </a:r>
                      <a:endParaRPr lang="en-DE" sz="12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Rel-20</a:t>
                      </a:r>
                      <a:endParaRPr lang="en-DE" sz="12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FS_6G_ARC</a:t>
                      </a:r>
                      <a:endParaRPr lang="en-DE" sz="12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tc>
                  <a:txBody>
                    <a:bodyPr/>
                    <a:lstStyle/>
                    <a:p>
                      <a:pPr>
                        <a:buNone/>
                      </a:pPr>
                      <a:r>
                        <a:rPr lang="en-GB" sz="1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Handle</a:t>
                      </a:r>
                      <a:endParaRPr lang="en-DE" sz="12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extLst>
                  <a:ext uri="{0D108BD9-81ED-4DB2-BD59-A6C34878D82A}">
                    <a16:rowId xmlns:a16="http://schemas.microsoft.com/office/drawing/2014/main" val="267814413"/>
                  </a:ext>
                </a:extLst>
              </a:tr>
              <a:tr h="379340">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20.6.0</a:t>
                      </a:r>
                      <a:endParaRPr lang="en-DE" sz="12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tc>
                  <a:txBody>
                    <a:bodyPr/>
                    <a:lstStyle/>
                    <a:p>
                      <a:pPr>
                        <a:buNone/>
                      </a:pPr>
                      <a:r>
                        <a:rPr lang="en-GB" sz="1200" b="1" u="sng">
                          <a:solidFill>
                            <a:srgbClr val="0000FF"/>
                          </a:solidFill>
                          <a:effectLst/>
                          <a:latin typeface="Arial" panose="020B0604020202020204" pitchFamily="34" charset="0"/>
                          <a:ea typeface="Times New Roman" panose="02020603050405020304" pitchFamily="18" charset="0"/>
                          <a:cs typeface="Arial" panose="020B0604020202020204" pitchFamily="34" charset="0"/>
                          <a:hlinkClick r:id="rId6" action="ppaction://hlinkfile"/>
                        </a:rPr>
                        <a:t>S2-2507053</a:t>
                      </a:r>
                      <a:endParaRPr lang="en-DE" sz="12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DISCUSSION</a:t>
                      </a:r>
                      <a:endParaRPr lang="en-DE" sz="12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Endorsement</a:t>
                      </a:r>
                      <a:endParaRPr lang="en-DE" sz="12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tc>
                  <a:txBody>
                    <a:bodyPr/>
                    <a:lstStyle/>
                    <a:p>
                      <a:pPr>
                        <a:buNone/>
                      </a:pP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Process for adopting 5G features for 6G day-1</a:t>
                      </a:r>
                      <a:endParaRPr lang="en-DE" sz="12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Nokia, Qualcomm, Verizon, AT&amp;T</a:t>
                      </a:r>
                      <a:endParaRPr lang="en-DE" sz="12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Rel-20</a:t>
                      </a:r>
                      <a:endParaRPr lang="en-DE" sz="12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n-DE" sz="12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tc>
                  <a:txBody>
                    <a:bodyPr/>
                    <a:lstStyle/>
                    <a:p>
                      <a:pPr>
                        <a:buNone/>
                      </a:pPr>
                      <a:r>
                        <a:rPr lang="en-GB" sz="1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Handle</a:t>
                      </a:r>
                      <a:endParaRPr lang="en-DE" sz="12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extLst>
                  <a:ext uri="{0D108BD9-81ED-4DB2-BD59-A6C34878D82A}">
                    <a16:rowId xmlns:a16="http://schemas.microsoft.com/office/drawing/2014/main" val="2331776787"/>
                  </a:ext>
                </a:extLst>
              </a:tr>
            </a:tbl>
          </a:graphicData>
        </a:graphic>
      </p:graphicFrame>
      <p:graphicFrame>
        <p:nvGraphicFramePr>
          <p:cNvPr id="11" name="Table 10">
            <a:extLst>
              <a:ext uri="{FF2B5EF4-FFF2-40B4-BE49-F238E27FC236}">
                <a16:creationId xmlns:a16="http://schemas.microsoft.com/office/drawing/2014/main" id="{C7DC30D1-C11F-7CEE-67B8-874876557D53}"/>
              </a:ext>
            </a:extLst>
          </p:cNvPr>
          <p:cNvGraphicFramePr>
            <a:graphicFrameLocks noGrp="1"/>
          </p:cNvGraphicFramePr>
          <p:nvPr>
            <p:extLst>
              <p:ext uri="{D42A27DB-BD31-4B8C-83A1-F6EECF244321}">
                <p14:modId xmlns:p14="http://schemas.microsoft.com/office/powerpoint/2010/main" val="3444167109"/>
              </p:ext>
            </p:extLst>
          </p:nvPr>
        </p:nvGraphicFramePr>
        <p:xfrm>
          <a:off x="310895" y="5159850"/>
          <a:ext cx="11673002" cy="746504"/>
        </p:xfrm>
        <a:graphic>
          <a:graphicData uri="http://schemas.openxmlformats.org/drawingml/2006/table">
            <a:tbl>
              <a:tblPr firstRow="1" firstCol="1" bandRow="1"/>
              <a:tblGrid>
                <a:gridCol w="736603">
                  <a:extLst>
                    <a:ext uri="{9D8B030D-6E8A-4147-A177-3AD203B41FA5}">
                      <a16:colId xmlns:a16="http://schemas.microsoft.com/office/drawing/2014/main" val="2737261073"/>
                    </a:ext>
                  </a:extLst>
                </a:gridCol>
                <a:gridCol w="883924">
                  <a:extLst>
                    <a:ext uri="{9D8B030D-6E8A-4147-A177-3AD203B41FA5}">
                      <a16:colId xmlns:a16="http://schemas.microsoft.com/office/drawing/2014/main" val="3470140962"/>
                    </a:ext>
                  </a:extLst>
                </a:gridCol>
                <a:gridCol w="859661">
                  <a:extLst>
                    <a:ext uri="{9D8B030D-6E8A-4147-A177-3AD203B41FA5}">
                      <a16:colId xmlns:a16="http://schemas.microsoft.com/office/drawing/2014/main" val="2679494953"/>
                    </a:ext>
                  </a:extLst>
                </a:gridCol>
                <a:gridCol w="658611">
                  <a:extLst>
                    <a:ext uri="{9D8B030D-6E8A-4147-A177-3AD203B41FA5}">
                      <a16:colId xmlns:a16="http://schemas.microsoft.com/office/drawing/2014/main" val="2689844265"/>
                    </a:ext>
                  </a:extLst>
                </a:gridCol>
                <a:gridCol w="3193393">
                  <a:extLst>
                    <a:ext uri="{9D8B030D-6E8A-4147-A177-3AD203B41FA5}">
                      <a16:colId xmlns:a16="http://schemas.microsoft.com/office/drawing/2014/main" val="2565035951"/>
                    </a:ext>
                  </a:extLst>
                </a:gridCol>
                <a:gridCol w="1597131">
                  <a:extLst>
                    <a:ext uri="{9D8B030D-6E8A-4147-A177-3AD203B41FA5}">
                      <a16:colId xmlns:a16="http://schemas.microsoft.com/office/drawing/2014/main" val="114189260"/>
                    </a:ext>
                  </a:extLst>
                </a:gridCol>
                <a:gridCol w="329306">
                  <a:extLst>
                    <a:ext uri="{9D8B030D-6E8A-4147-A177-3AD203B41FA5}">
                      <a16:colId xmlns:a16="http://schemas.microsoft.com/office/drawing/2014/main" val="4178318545"/>
                    </a:ext>
                  </a:extLst>
                </a:gridCol>
                <a:gridCol w="1375282">
                  <a:extLst>
                    <a:ext uri="{9D8B030D-6E8A-4147-A177-3AD203B41FA5}">
                      <a16:colId xmlns:a16="http://schemas.microsoft.com/office/drawing/2014/main" val="2291119425"/>
                    </a:ext>
                  </a:extLst>
                </a:gridCol>
                <a:gridCol w="2039091">
                  <a:extLst>
                    <a:ext uri="{9D8B030D-6E8A-4147-A177-3AD203B41FA5}">
                      <a16:colId xmlns:a16="http://schemas.microsoft.com/office/drawing/2014/main" val="3277428130"/>
                    </a:ext>
                  </a:extLst>
                </a:gridCol>
              </a:tblGrid>
              <a:tr h="746504">
                <a:tc>
                  <a:txBody>
                    <a:bodyPr/>
                    <a:lstStyle/>
                    <a:p>
                      <a:pPr>
                        <a:buNone/>
                      </a:pP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20.6.0</a:t>
                      </a:r>
                      <a:endParaRPr lang="en-DE" sz="12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tc>
                  <a:txBody>
                    <a:bodyPr/>
                    <a:lstStyle/>
                    <a:p>
                      <a:pPr>
                        <a:buNone/>
                      </a:pPr>
                      <a:r>
                        <a:rPr lang="en-GB" sz="1200" b="1" u="sng">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7" action="ppaction://hlinkfile"/>
                        </a:rPr>
                        <a:t>S2-2507207</a:t>
                      </a:r>
                      <a:endParaRPr lang="en-DE" sz="12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P-CR</a:t>
                      </a:r>
                      <a:endParaRPr lang="en-DE" sz="12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Approval</a:t>
                      </a:r>
                      <a:endParaRPr lang="en-DE" sz="12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tc>
                  <a:txBody>
                    <a:bodyPr/>
                    <a:lstStyle/>
                    <a:p>
                      <a:pPr>
                        <a:buNone/>
                      </a:pP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23.801-01: [General aspects] Architecture Assumptions and Requirements on Energy Efficiency</a:t>
                      </a:r>
                      <a:endParaRPr lang="en-DE" sz="12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tc>
                  <a:txBody>
                    <a:bodyPr/>
                    <a:lstStyle/>
                    <a:p>
                      <a:pPr>
                        <a:buNone/>
                      </a:pPr>
                      <a:r>
                        <a:rPr lang="sv"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NTT DOCOMO, KPN N.V., AT&amp;T, Deutsche Telekom</a:t>
                      </a:r>
                      <a:endParaRPr lang="en-DE" sz="12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Rel-20</a:t>
                      </a:r>
                      <a:endParaRPr lang="en-DE" sz="12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FS_6G_ARC</a:t>
                      </a:r>
                      <a:endParaRPr lang="en-DE" sz="12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tc>
                  <a:txBody>
                    <a:bodyPr/>
                    <a:lstStyle/>
                    <a:p>
                      <a:pPr>
                        <a:buNone/>
                      </a:pPr>
                      <a:r>
                        <a:rPr lang="en-GB"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Only focus on Assumption</a:t>
                      </a:r>
                      <a:endParaRPr lang="en-DE" sz="1200" dirty="0">
                        <a:effectLst/>
                        <a:latin typeface="Arial" panose="020B0604020202020204" pitchFamily="34" charset="0"/>
                        <a:ea typeface="DengXian" panose="02010600030101010101" pitchFamily="2" charset="-122"/>
                        <a:cs typeface="Times New Roman" panose="02020603050405020304" pitchFamily="18" charset="0"/>
                      </a:endParaRPr>
                    </a:p>
                    <a:p>
                      <a:pPr>
                        <a:buNone/>
                      </a:pPr>
                      <a:r>
                        <a:rPr lang="en-GB" sz="1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Used as a baseline</a:t>
                      </a:r>
                      <a:endParaRPr lang="en-DE" sz="12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extLst>
                  <a:ext uri="{0D108BD9-81ED-4DB2-BD59-A6C34878D82A}">
                    <a16:rowId xmlns:a16="http://schemas.microsoft.com/office/drawing/2014/main" val="3860336901"/>
                  </a:ext>
                </a:extLst>
              </a:tr>
            </a:tbl>
          </a:graphicData>
        </a:graphic>
      </p:graphicFrame>
      <p:graphicFrame>
        <p:nvGraphicFramePr>
          <p:cNvPr id="13" name="Table 12">
            <a:extLst>
              <a:ext uri="{FF2B5EF4-FFF2-40B4-BE49-F238E27FC236}">
                <a16:creationId xmlns:a16="http://schemas.microsoft.com/office/drawing/2014/main" id="{783F0BA8-A5C7-786D-5808-5B2FFA7E917D}"/>
              </a:ext>
            </a:extLst>
          </p:cNvPr>
          <p:cNvGraphicFramePr>
            <a:graphicFrameLocks noGrp="1"/>
          </p:cNvGraphicFramePr>
          <p:nvPr>
            <p:extLst>
              <p:ext uri="{D42A27DB-BD31-4B8C-83A1-F6EECF244321}">
                <p14:modId xmlns:p14="http://schemas.microsoft.com/office/powerpoint/2010/main" val="3447515675"/>
              </p:ext>
            </p:extLst>
          </p:nvPr>
        </p:nvGraphicFramePr>
        <p:xfrm>
          <a:off x="310896" y="5872384"/>
          <a:ext cx="11612882" cy="510128"/>
        </p:xfrm>
        <a:graphic>
          <a:graphicData uri="http://schemas.openxmlformats.org/drawingml/2006/table">
            <a:tbl>
              <a:tblPr firstRow="1" firstCol="1" bandRow="1"/>
              <a:tblGrid>
                <a:gridCol w="732809">
                  <a:extLst>
                    <a:ext uri="{9D8B030D-6E8A-4147-A177-3AD203B41FA5}">
                      <a16:colId xmlns:a16="http://schemas.microsoft.com/office/drawing/2014/main" val="3823461987"/>
                    </a:ext>
                  </a:extLst>
                </a:gridCol>
                <a:gridCol w="879371">
                  <a:extLst>
                    <a:ext uri="{9D8B030D-6E8A-4147-A177-3AD203B41FA5}">
                      <a16:colId xmlns:a16="http://schemas.microsoft.com/office/drawing/2014/main" val="3651578094"/>
                    </a:ext>
                  </a:extLst>
                </a:gridCol>
                <a:gridCol w="855233">
                  <a:extLst>
                    <a:ext uri="{9D8B030D-6E8A-4147-A177-3AD203B41FA5}">
                      <a16:colId xmlns:a16="http://schemas.microsoft.com/office/drawing/2014/main" val="1279660377"/>
                    </a:ext>
                  </a:extLst>
                </a:gridCol>
                <a:gridCol w="655218">
                  <a:extLst>
                    <a:ext uri="{9D8B030D-6E8A-4147-A177-3AD203B41FA5}">
                      <a16:colId xmlns:a16="http://schemas.microsoft.com/office/drawing/2014/main" val="3103375165"/>
                    </a:ext>
                  </a:extLst>
                </a:gridCol>
                <a:gridCol w="3176947">
                  <a:extLst>
                    <a:ext uri="{9D8B030D-6E8A-4147-A177-3AD203B41FA5}">
                      <a16:colId xmlns:a16="http://schemas.microsoft.com/office/drawing/2014/main" val="3087164052"/>
                    </a:ext>
                  </a:extLst>
                </a:gridCol>
                <a:gridCol w="1588904">
                  <a:extLst>
                    <a:ext uri="{9D8B030D-6E8A-4147-A177-3AD203B41FA5}">
                      <a16:colId xmlns:a16="http://schemas.microsoft.com/office/drawing/2014/main" val="2640553355"/>
                    </a:ext>
                  </a:extLst>
                </a:gridCol>
                <a:gridCol w="327611">
                  <a:extLst>
                    <a:ext uri="{9D8B030D-6E8A-4147-A177-3AD203B41FA5}">
                      <a16:colId xmlns:a16="http://schemas.microsoft.com/office/drawing/2014/main" val="115518809"/>
                    </a:ext>
                  </a:extLst>
                </a:gridCol>
                <a:gridCol w="1368200">
                  <a:extLst>
                    <a:ext uri="{9D8B030D-6E8A-4147-A177-3AD203B41FA5}">
                      <a16:colId xmlns:a16="http://schemas.microsoft.com/office/drawing/2014/main" val="2135014495"/>
                    </a:ext>
                  </a:extLst>
                </a:gridCol>
                <a:gridCol w="2028589">
                  <a:extLst>
                    <a:ext uri="{9D8B030D-6E8A-4147-A177-3AD203B41FA5}">
                      <a16:colId xmlns:a16="http://schemas.microsoft.com/office/drawing/2014/main" val="1608198218"/>
                    </a:ext>
                  </a:extLst>
                </a:gridCol>
              </a:tblGrid>
              <a:tr h="510128">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20.6.0</a:t>
                      </a:r>
                      <a:endParaRPr lang="en-DE" sz="12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tc>
                  <a:txBody>
                    <a:bodyPr/>
                    <a:lstStyle/>
                    <a:p>
                      <a:pPr>
                        <a:buNone/>
                      </a:pPr>
                      <a:r>
                        <a:rPr lang="en-GB" sz="1200" b="1" u="sng">
                          <a:solidFill>
                            <a:srgbClr val="0000FF"/>
                          </a:solidFill>
                          <a:effectLst/>
                          <a:latin typeface="Arial" panose="020B0604020202020204" pitchFamily="34" charset="0"/>
                          <a:ea typeface="Times New Roman" panose="02020603050405020304" pitchFamily="18" charset="0"/>
                          <a:cs typeface="Arial" panose="020B0604020202020204" pitchFamily="34" charset="0"/>
                          <a:hlinkClick r:id="rId8" action="ppaction://hlinkfile"/>
                        </a:rPr>
                        <a:t>S2-2506576</a:t>
                      </a:r>
                      <a:endParaRPr lang="en-DE" sz="12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P-CR</a:t>
                      </a:r>
                      <a:endParaRPr lang="en-DE" sz="12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Approval</a:t>
                      </a:r>
                      <a:endParaRPr lang="en-DE" sz="12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23.801-01: [General aspects] Architecture Requirements for 6G</a:t>
                      </a:r>
                      <a:endParaRPr lang="en-DE" sz="12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tc>
                  <a:txBody>
                    <a:bodyPr/>
                    <a:lstStyle/>
                    <a:p>
                      <a:pPr>
                        <a:buNone/>
                      </a:pP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LG Electronics</a:t>
                      </a:r>
                      <a:endParaRPr lang="en-DE" sz="12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Rel-20</a:t>
                      </a:r>
                      <a:endParaRPr lang="en-DE" sz="12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tc>
                  <a:txBody>
                    <a:bodyPr/>
                    <a:lstStyle/>
                    <a:p>
                      <a:pPr>
                        <a:buNone/>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FS_6G_ARC</a:t>
                      </a:r>
                      <a:endParaRPr lang="en-DE" sz="12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tc>
                  <a:txBody>
                    <a:bodyPr/>
                    <a:lstStyle/>
                    <a:p>
                      <a:pPr>
                        <a:buNone/>
                      </a:pPr>
                      <a:r>
                        <a:rPr lang="en-GB" sz="1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Used as a baseline</a:t>
                      </a:r>
                      <a:endParaRPr lang="en-DE" sz="12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lnL>
                      <a:noFill/>
                    </a:lnL>
                    <a:lnR>
                      <a:noFill/>
                    </a:lnR>
                    <a:lnT>
                      <a:noFill/>
                    </a:lnT>
                    <a:lnB>
                      <a:noFill/>
                    </a:lnB>
                    <a:solidFill>
                      <a:srgbClr val="FFFFFF"/>
                    </a:solidFill>
                  </a:tcPr>
                </a:tc>
                <a:extLst>
                  <a:ext uri="{0D108BD9-81ED-4DB2-BD59-A6C34878D82A}">
                    <a16:rowId xmlns:a16="http://schemas.microsoft.com/office/drawing/2014/main" val="2969781941"/>
                  </a:ext>
                </a:extLst>
              </a:tr>
            </a:tbl>
          </a:graphicData>
        </a:graphic>
      </p:graphicFrame>
    </p:spTree>
    <p:extLst>
      <p:ext uri="{BB962C8B-B14F-4D97-AF65-F5344CB8AC3E}">
        <p14:creationId xmlns:p14="http://schemas.microsoft.com/office/powerpoint/2010/main" val="810180765"/>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6D558C5159B8B4F9B176D7942557666" ma:contentTypeVersion="18" ma:contentTypeDescription="Create a new document." ma:contentTypeScope="" ma:versionID="5fcf8b0f609ffc618433019ad4b04ca0">
  <xsd:schema xmlns:xsd="http://www.w3.org/2001/XMLSchema" xmlns:xs="http://www.w3.org/2001/XMLSchema" xmlns:p="http://schemas.microsoft.com/office/2006/metadata/properties" xmlns:ns2="a666cf78-39a2-4718-9e3a-c97e0f2e2430" xmlns:ns3="5febc012-5c62-464f-8fa7-270037d49f7f" xmlns:ns4="d8762117-8292-4133-b1c7-eab5c6487cfd" targetNamespace="http://schemas.microsoft.com/office/2006/metadata/properties" ma:root="true" ma:fieldsID="682e07ded1439f7fa7cf50a4656ea6e6" ns2:_="" ns3:_="" ns4:_="">
    <xsd:import namespace="a666cf78-39a2-4718-9e3a-c97e0f2e2430"/>
    <xsd:import namespace="5febc012-5c62-464f-8fa7-270037d49f7f"/>
    <xsd:import namespace="d8762117-8292-4133-b1c7-eab5c6487cf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KeyPoints" minOccurs="0"/>
                <xsd:element ref="ns2:MediaServiceKeyPoints" minOccurs="0"/>
                <xsd:element ref="ns2:MediaLengthInSeconds" minOccurs="0"/>
                <xsd:element ref="ns2:lcf76f155ced4ddcb4097134ff3c332f" minOccurs="0"/>
                <xsd:element ref="ns4:TaxCatchAll" minOccurs="0"/>
                <xsd:element ref="ns2:MediaServiceObjectDetectorVersions" minOccurs="0"/>
                <xsd:element ref="ns2:MediaServiceGenerationTime" minOccurs="0"/>
                <xsd:element ref="ns2:MediaServiceEventHashCode" minOccurs="0"/>
                <xsd:element ref="ns2:MediaServiceSearchProperties"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666cf78-39a2-4718-9e3a-c97e0f2e243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c3d31b72-c4b9-4223-ac69-1d9539891dc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OCR" ma:index="23" nillable="true" ma:displayName="Extracted Text" ma:internalName="MediaServiceOCR" ma:readOnly="true">
      <xsd:simpleType>
        <xsd:restriction base="dms:Note">
          <xsd:maxLength value="255"/>
        </xsd:restriction>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febc012-5c62-464f-8fa7-270037d49f7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8762117-8292-4133-b1c7-eab5c6487cfd"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a6199f50-84ea-4c92-8370-5fe843a5677b}" ma:internalName="TaxCatchAll" ma:showField="CatchAllData" ma:web="5bc3bbca-6b18-421e-9b6d-b21b951c0c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d8762117-8292-4133-b1c7-eab5c6487cfd" xsi:nil="true"/>
    <lcf76f155ced4ddcb4097134ff3c332f xmlns="a666cf78-39a2-4718-9e3a-c97e0f2e243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5F95C9B-1E14-4FAC-ADDA-20A74A398E0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666cf78-39a2-4718-9e3a-c97e0f2e2430"/>
    <ds:schemaRef ds:uri="5febc012-5c62-464f-8fa7-270037d49f7f"/>
    <ds:schemaRef ds:uri="d8762117-8292-4133-b1c7-eab5c6487cf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D3A830A-0AC8-45A7-9E99-DF047C23D0D0}">
  <ds:schemaRefs>
    <ds:schemaRef ds:uri="http://schemas.microsoft.com/sharepoint/v3/contenttype/forms"/>
  </ds:schemaRefs>
</ds:datastoreItem>
</file>

<file path=customXml/itemProps3.xml><?xml version="1.0" encoding="utf-8"?>
<ds:datastoreItem xmlns:ds="http://schemas.openxmlformats.org/officeDocument/2006/customXml" ds:itemID="{35CA3727-A4EB-4398-9783-D0148B061093}">
  <ds:schemaRefs>
    <ds:schemaRef ds:uri="http://schemas.openxmlformats.org/package/2006/metadata/core-properties"/>
    <ds:schemaRef ds:uri="http://purl.org/dc/terms/"/>
    <ds:schemaRef ds:uri="http://purl.org/dc/elements/1.1/"/>
    <ds:schemaRef ds:uri="a666cf78-39a2-4718-9e3a-c97e0f2e2430"/>
    <ds:schemaRef ds:uri="5febc012-5c62-464f-8fa7-270037d49f7f"/>
    <ds:schemaRef ds:uri="http://schemas.microsoft.com/office/2006/documentManagement/types"/>
    <ds:schemaRef ds:uri="http://purl.org/dc/dcmitype/"/>
    <ds:schemaRef ds:uri="http://schemas.microsoft.com/office/2006/metadata/properties"/>
    <ds:schemaRef ds:uri="http://schemas.microsoft.com/office/infopath/2007/PartnerControls"/>
    <ds:schemaRef ds:uri="d8762117-8292-4133-b1c7-eab5c6487cfd"/>
    <ds:schemaRef ds:uri="http://www.w3.org/XML/1998/namespace"/>
  </ds:schemaRefs>
</ds:datastoreItem>
</file>

<file path=docMetadata/LabelInfo.xml><?xml version="1.0" encoding="utf-8"?>
<clbl:labelList xmlns:clbl="http://schemas.microsoft.com/office/2020/mipLabelMetadata">
  <clbl:label id="{08f6f869-1ed0-46b3-a227-1d3e52347e28}" enabled="1" method="Standard" siteId="{98e9ba89-e1a1-4e38-9007-8bdabc25de1d}" removed="0"/>
  <clbl:label id="{92e84ceb-fbfd-47ab-be52-080c6b87953f}" enabled="0" method="" siteId="{92e84ceb-fbfd-47ab-be52-080c6b87953f}" removed="1"/>
</clbl:labelList>
</file>

<file path=docProps/app.xml><?xml version="1.0" encoding="utf-8"?>
<Properties xmlns="http://schemas.openxmlformats.org/officeDocument/2006/extended-properties" xmlns:vt="http://schemas.openxmlformats.org/officeDocument/2006/docPropsVTypes">
  <Template>Office Theme</Template>
  <TotalTime>9216</TotalTime>
  <Words>388</Words>
  <Application>Microsoft Office PowerPoint</Application>
  <PresentationFormat>Widescreen</PresentationFormat>
  <Paragraphs>75</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Times New Roman</vt:lpstr>
      <vt:lpstr>Office Theme</vt:lpstr>
      <vt:lpstr>SA2#170 FS_6G_ARC (Drafting#1)</vt:lpstr>
      <vt:lpstr>Agenda</vt:lpstr>
      <vt:lpstr>Drafting tdoc list</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DOCOMO1</cp:lastModifiedBy>
  <cp:revision>682</cp:revision>
  <dcterms:created xsi:type="dcterms:W3CDTF">2010-02-05T13:52:04Z</dcterms:created>
  <dcterms:modified xsi:type="dcterms:W3CDTF">2025-08-25T08:12:07Z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0x01010016D558C5159B8B4F9B176D7942557666</vt:lpwstr>
  </property>
  <property fmtid="{D5CDD505-2E9C-101B-9397-08002B2CF9AE}" pid="3" name="MediaServiceImageTags">
    <vt:lpwstr/>
  </property>
</Properties>
</file>