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3" r:id="rId2"/>
    <p:sldId id="1161" r:id="rId3"/>
    <p:sldId id="1160" r:id="rId4"/>
    <p:sldId id="1162" r:id="rId5"/>
    <p:sldId id="1163" r:id="rId6"/>
    <p:sldId id="1156" r:id="rId7"/>
    <p:sldId id="1157" r:id="rId8"/>
    <p:sldId id="1158" r:id="rId9"/>
    <p:sldId id="1159" r:id="rId10"/>
    <p:sldId id="1164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8" autoAdjust="0"/>
    <p:restoredTop sz="95760" autoAdjust="0"/>
  </p:normalViewPr>
  <p:slideViewPr>
    <p:cSldViewPr snapToGrid="0">
      <p:cViewPr>
        <p:scale>
          <a:sx n="100" d="100"/>
          <a:sy n="100" d="100"/>
        </p:scale>
        <p:origin x="-860" y="24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33" d="100"/>
          <a:sy n="33" d="100"/>
        </p:scale>
        <p:origin x="-2848" y="-52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1/30/2026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6546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982731" y="2853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S2-2601040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kumimoji="0" lang="de-DE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173</a:t>
            </a:r>
            <a:endParaRPr kumimoji="0" lang="de-DE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09-13, February, 2026, Goa, India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2" y="6429693"/>
            <a:ext cx="5837237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</a:t>
            </a:r>
            <a:r>
              <a:rPr lang="en-US" altLang="de-DE" sz="1300" dirty="0" smtClean="0">
                <a:solidFill>
                  <a:schemeClr val="bg1"/>
                </a:solidFill>
                <a:latin typeface="+mn-lt"/>
              </a:rPr>
              <a:t>173, 09-13 February, Geo, India</a:t>
            </a:r>
            <a:endParaRPr lang="en-US" altLang="de-DE" sz="130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24037;&#20316;&#20219;&#21153;\3GPP\&#25991;&#31295;&#20998;&#26512;&amp;amp;&#20250;&#21518;&#24635;&#32467;\SA2\2025\TSGS2_170_Goteborg_2025-08\INBOX\Chair_Notes\Docs\S2-2506750.zip" TargetMode="External"/><Relationship Id="rId2" Type="http://schemas.openxmlformats.org/officeDocument/2006/relationships/hyperlink" Target="file:///D:\&#24037;&#20316;&#20219;&#21153;\3GPP\&#25991;&#31295;&#20998;&#26512;&amp;amp;&#20250;&#21518;&#24635;&#32467;\SA2\2025\TSGS2_170_Goteborg_2025-08\INBOX\Chair_Notes\Docs\S2-2506749.zip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hyperlink" Target="file:///D:\&#24037;&#20316;&#20219;&#21153;\3GPP\&#25991;&#31295;&#20998;&#26512;&amp;amp;&#20250;&#21518;&#24635;&#32467;\SA2\2025\TSGS2_170_Goteborg_2025-08\INBOX\Chair_Notes\Docs\S2-2506751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2191475"/>
            <a:ext cx="8864600" cy="15037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4400" b="1" dirty="0" smtClean="0"/>
              <a:t>Discussion for TEI20 WID of</a:t>
            </a:r>
            <a:br>
              <a:rPr lang="en-US" altLang="de-DE" sz="4400" b="1" dirty="0" smtClean="0"/>
            </a:br>
            <a:r>
              <a:rPr lang="en-US" altLang="de-DE" sz="4400" b="1" dirty="0" err="1"/>
              <a:t>QoS</a:t>
            </a:r>
            <a:r>
              <a:rPr lang="en-US" altLang="de-DE" sz="4400" b="1" dirty="0"/>
              <a:t> Aspects of MWAB using </a:t>
            </a:r>
            <a:r>
              <a:rPr lang="en-US" altLang="de-DE" sz="4400" b="1" dirty="0" smtClean="0"/>
              <a:t>satellite</a:t>
            </a:r>
            <a:endParaRPr lang="en-GB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33729" y="3973083"/>
            <a:ext cx="4273306" cy="67608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zh-CN" sz="1800" dirty="0" smtClean="0">
                <a:latin typeface="Arial" panose="020B0604020202020204" pitchFamily="34" charset="0"/>
              </a:rPr>
              <a:t>CATT</a:t>
            </a:r>
            <a:endParaRPr lang="fr-FR" altLang="zh-CN" sz="1800" dirty="0">
              <a:latin typeface="Arial" panose="020B060402020202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  <a:defRPr/>
            </a:pPr>
            <a:endParaRPr lang="en-GB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 smtClean="0"/>
              <a:t>DraftCRs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454151"/>
            <a:ext cx="8388350" cy="1917700"/>
          </a:xfrm>
        </p:spPr>
        <p:txBody>
          <a:bodyPr/>
          <a:lstStyle/>
          <a:p>
            <a:r>
              <a:rPr lang="en-US" altLang="zh-CN" dirty="0" smtClean="0"/>
              <a:t>Based on offline discussion, sol#2 and the </a:t>
            </a:r>
            <a:r>
              <a:rPr lang="en-US" altLang="zh-CN" dirty="0" err="1" smtClean="0"/>
              <a:t>wayforward</a:t>
            </a:r>
            <a:r>
              <a:rPr lang="en-US" altLang="zh-CN" dirty="0" smtClean="0"/>
              <a:t> have different supporting companies, so two </a:t>
            </a:r>
            <a:r>
              <a:rPr lang="en-US" altLang="zh-CN" dirty="0" err="1" smtClean="0"/>
              <a:t>draftCRs</a:t>
            </a:r>
            <a:r>
              <a:rPr lang="en-US" altLang="zh-CN" dirty="0" smtClean="0"/>
              <a:t> corresponding to sol#2 and </a:t>
            </a:r>
            <a:r>
              <a:rPr lang="en-US" altLang="zh-CN" dirty="0" err="1" smtClean="0"/>
              <a:t>wayforward</a:t>
            </a:r>
            <a:r>
              <a:rPr lang="en-US" altLang="zh-CN" dirty="0" smtClean="0"/>
              <a:t> separately are </a:t>
            </a:r>
            <a:r>
              <a:rPr lang="en-US" altLang="zh-CN" dirty="0"/>
              <a:t>submitted </a:t>
            </a:r>
            <a:r>
              <a:rPr lang="en-US" altLang="zh-CN" dirty="0" smtClean="0"/>
              <a:t>for discussion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585517"/>
              </p:ext>
            </p:extLst>
          </p:nvPr>
        </p:nvGraphicFramePr>
        <p:xfrm>
          <a:off x="635000" y="3314700"/>
          <a:ext cx="7848600" cy="11887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39952"/>
                <a:gridCol w="3085948"/>
                <a:gridCol w="1138372"/>
                <a:gridCol w="2684328"/>
              </a:tblGrid>
              <a:tr h="381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Tdoc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Title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Company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Corresponding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solution in the DP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381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S2-2601042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Reporting of Satellite Backhaul of MWAB-gNB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effectLst/>
                        </a:rPr>
                        <a:t>CATT, Nokia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The 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Wayforwad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381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S2-2601043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QoS monitoring when MWAB-gNB is used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CATT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Sol#2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623171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Outline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</a:p>
          <a:p>
            <a:r>
              <a:rPr lang="en-US" altLang="zh-CN" dirty="0" smtClean="0"/>
              <a:t>Scenarios and Gap Analysis</a:t>
            </a:r>
          </a:p>
          <a:p>
            <a:r>
              <a:rPr lang="en-US" altLang="zh-CN" dirty="0" smtClean="0"/>
              <a:t>Discussion Result in SA2#170 meeting</a:t>
            </a:r>
          </a:p>
          <a:p>
            <a:r>
              <a:rPr lang="en-US" altLang="zh-CN" dirty="0" smtClean="0"/>
              <a:t>Solution Introduction and Evaluation</a:t>
            </a:r>
          </a:p>
          <a:p>
            <a:r>
              <a:rPr lang="en-US" altLang="zh-CN" dirty="0" err="1" smtClean="0"/>
              <a:t>Wayforward</a:t>
            </a:r>
            <a:endParaRPr lang="en-US" altLang="zh-CN" dirty="0"/>
          </a:p>
          <a:p>
            <a:r>
              <a:rPr lang="en-US" altLang="zh-CN" dirty="0" err="1" smtClean="0"/>
              <a:t>DraftCRs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6738819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454150"/>
            <a:ext cx="8325716" cy="4830763"/>
          </a:xfrm>
        </p:spPr>
        <p:txBody>
          <a:bodyPr/>
          <a:lstStyle/>
          <a:p>
            <a:r>
              <a:rPr lang="en-GB" altLang="zh-CN" sz="2000" dirty="0"/>
              <a:t>Rel-20 SA1 WID on Vehicle-Mounted Relays Phase 3 (</a:t>
            </a:r>
            <a:r>
              <a:rPr lang="en-GB" altLang="zh-CN" sz="2000" dirty="0" smtClean="0"/>
              <a:t>SP-241821) </a:t>
            </a:r>
            <a:r>
              <a:rPr lang="en-GB" altLang="zh-CN" sz="2000" dirty="0"/>
              <a:t>was approved in SA#106 </a:t>
            </a:r>
            <a:r>
              <a:rPr lang="en-GB" altLang="zh-CN" sz="2000" dirty="0" smtClean="0"/>
              <a:t>meeting </a:t>
            </a:r>
          </a:p>
          <a:p>
            <a:r>
              <a:rPr lang="en-GB" altLang="zh-CN" sz="2000" dirty="0" smtClean="0"/>
              <a:t>The </a:t>
            </a:r>
            <a:r>
              <a:rPr lang="en-GB" altLang="zh-CN" sz="2000" dirty="0"/>
              <a:t>WID captures the following service requirements in TS </a:t>
            </a:r>
            <a:r>
              <a:rPr lang="en-GB" altLang="zh-CN" sz="2000" dirty="0" smtClean="0"/>
              <a:t>22.261</a:t>
            </a:r>
            <a:endParaRPr lang="zh-CN" altLang="zh-CN" sz="2000" dirty="0"/>
          </a:p>
          <a:p>
            <a:pPr lvl="1"/>
            <a:r>
              <a:rPr lang="en-GB" altLang="zh-CN" sz="1800" i="1" dirty="0"/>
              <a:t>Subject to regulatory requirements and operator policy, the 5G network shall support a mechanism to determine suitable </a:t>
            </a:r>
            <a:r>
              <a:rPr lang="en-GB" altLang="zh-CN" sz="1800" i="1" dirty="0" err="1"/>
              <a:t>QoS</a:t>
            </a:r>
            <a:r>
              <a:rPr lang="en-GB" altLang="zh-CN" sz="1800" i="1" dirty="0"/>
              <a:t> parameters for traffic relayed via a mobile base station when the connection quality of the serving mobile base station relay changes, e.g. during mobility between terrestrial access network and satellite access network.</a:t>
            </a:r>
            <a:endParaRPr lang="zh-CN" altLang="zh-CN" sz="180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dirty="0"/>
          </a:p>
        </p:txBody>
      </p:sp>
    </p:spTree>
    <p:extLst>
      <p:ext uri="{BB962C8B-B14F-4D97-AF65-F5344CB8AC3E}">
        <p14:creationId xmlns:p14="http://schemas.microsoft.com/office/powerpoint/2010/main" val="5763982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-5667"/>
            <a:ext cx="6827838" cy="1143000"/>
          </a:xfrm>
        </p:spPr>
        <p:txBody>
          <a:bodyPr/>
          <a:lstStyle/>
          <a:p>
            <a:r>
              <a:rPr lang="en-US" altLang="zh-CN" b="1" dirty="0"/>
              <a:t>Scenarios and Gap Analysis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4284833" y="1262022"/>
            <a:ext cx="4560717" cy="50543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kern="0" dirty="0" smtClean="0"/>
              <a:t>MWAB-</a:t>
            </a:r>
            <a:r>
              <a:rPr lang="en-US" altLang="zh-CN" sz="1600" kern="0" dirty="0" err="1" smtClean="0"/>
              <a:t>gNB</a:t>
            </a:r>
            <a:r>
              <a:rPr lang="en-US" altLang="zh-CN" sz="1600" kern="0" dirty="0" smtClean="0"/>
              <a:t> backhaul category change</a:t>
            </a:r>
          </a:p>
          <a:p>
            <a:pPr lvl="1"/>
            <a:r>
              <a:rPr lang="en-GB" altLang="zh-CN" sz="1400" dirty="0"/>
              <a:t>Scenarios A and B: The MWAB-UE’s access type may change, e.g. </a:t>
            </a:r>
            <a:r>
              <a:rPr lang="en-GB" altLang="zh-CN" sz="1400" dirty="0" smtClean="0"/>
              <a:t>from </a:t>
            </a:r>
            <a:r>
              <a:rPr lang="en-GB" altLang="zh-CN" sz="1400" dirty="0"/>
              <a:t>LEO (source BH NG-RAN) to </a:t>
            </a:r>
            <a:r>
              <a:rPr lang="en-GB" altLang="zh-CN" sz="1400" dirty="0" smtClean="0"/>
              <a:t>TN access </a:t>
            </a:r>
            <a:r>
              <a:rPr lang="en-GB" altLang="zh-CN" sz="1400" dirty="0"/>
              <a:t>(target BH NG-RAN). </a:t>
            </a:r>
            <a:r>
              <a:rPr lang="en-GB" altLang="zh-CN" sz="1400" dirty="0" smtClean="0"/>
              <a:t>As </a:t>
            </a:r>
            <a:r>
              <a:rPr lang="en-GB" altLang="zh-CN" sz="1400" dirty="0"/>
              <a:t>a result, the satellite backhaul category of MWAB-</a:t>
            </a:r>
            <a:r>
              <a:rPr lang="en-GB" altLang="zh-CN" sz="1400" dirty="0" err="1"/>
              <a:t>gNB</a:t>
            </a:r>
            <a:r>
              <a:rPr lang="en-GB" altLang="zh-CN" sz="1400" dirty="0"/>
              <a:t> </a:t>
            </a:r>
            <a:r>
              <a:rPr lang="en-GB" altLang="zh-CN" sz="1400" dirty="0" smtClean="0"/>
              <a:t>changes.</a:t>
            </a:r>
            <a:endParaRPr lang="zh-CN" altLang="zh-CN" sz="1400" dirty="0"/>
          </a:p>
          <a:p>
            <a:pPr lvl="1"/>
            <a:r>
              <a:rPr lang="en-GB" altLang="zh-CN" sz="1400" dirty="0"/>
              <a:t>Scenario C: </a:t>
            </a:r>
            <a:r>
              <a:rPr lang="en-GB" altLang="zh-CN" sz="1400" dirty="0" smtClean="0"/>
              <a:t>the MWAB-UE handovers from source BH RAN to target BH RAN, the </a:t>
            </a:r>
            <a:r>
              <a:rPr lang="en-GB" altLang="zh-CN" sz="1400" dirty="0"/>
              <a:t>backhaul </a:t>
            </a:r>
            <a:r>
              <a:rPr lang="en-GB" altLang="zh-CN" sz="1400" dirty="0" smtClean="0"/>
              <a:t>category </a:t>
            </a:r>
            <a:r>
              <a:rPr lang="en-GB" altLang="zh-CN" sz="1400" dirty="0"/>
              <a:t>of target BH-RAN </a:t>
            </a:r>
            <a:r>
              <a:rPr lang="en-GB" altLang="zh-CN" sz="1400" dirty="0" smtClean="0"/>
              <a:t>and source BH-RAN are different. </a:t>
            </a:r>
            <a:r>
              <a:rPr lang="en-GB" altLang="zh-CN" sz="1400" dirty="0"/>
              <a:t>As a result, the backhaul category of MWAB-</a:t>
            </a:r>
            <a:r>
              <a:rPr lang="en-GB" altLang="zh-CN" sz="1400" dirty="0" err="1"/>
              <a:t>gNB</a:t>
            </a:r>
            <a:r>
              <a:rPr lang="en-GB" altLang="zh-CN" sz="1400" dirty="0"/>
              <a:t> </a:t>
            </a:r>
            <a:r>
              <a:rPr lang="en-GB" altLang="zh-CN" sz="1400" dirty="0" smtClean="0"/>
              <a:t>changes.</a:t>
            </a:r>
            <a:endParaRPr lang="zh-CN" altLang="zh-CN" sz="1400" dirty="0"/>
          </a:p>
          <a:p>
            <a:r>
              <a:rPr lang="en-US" altLang="zh-CN" sz="1600" kern="0" dirty="0" smtClean="0"/>
              <a:t>Gap Analysis</a:t>
            </a:r>
          </a:p>
          <a:p>
            <a:pPr lvl="1"/>
            <a:r>
              <a:rPr lang="en-US" altLang="zh-CN" sz="1400" dirty="0" smtClean="0"/>
              <a:t>T</a:t>
            </a:r>
            <a:r>
              <a:rPr lang="x-none" altLang="zh-CN" sz="1400" dirty="0" smtClean="0"/>
              <a:t>he </a:t>
            </a:r>
            <a:r>
              <a:rPr lang="en-US" altLang="zh-CN" sz="1400" dirty="0" smtClean="0"/>
              <a:t>satellite backhaul category of </a:t>
            </a:r>
            <a:r>
              <a:rPr lang="x-none" altLang="zh-CN" sz="1400" dirty="0" smtClean="0"/>
              <a:t>MWAB-gNB </a:t>
            </a:r>
            <a:r>
              <a:rPr lang="en-US" altLang="zh-CN" sz="1400" dirty="0" smtClean="0"/>
              <a:t>can </a:t>
            </a:r>
            <a:r>
              <a:rPr lang="x-none" altLang="zh-CN" sz="1400" dirty="0" smtClean="0"/>
              <a:t>change </a:t>
            </a:r>
            <a:r>
              <a:rPr lang="x-none" altLang="zh-CN" sz="1400" dirty="0"/>
              <a:t>in different scenarios. The </a:t>
            </a:r>
            <a:r>
              <a:rPr lang="x-none" altLang="zh-CN" sz="1400" dirty="0" smtClean="0"/>
              <a:t>AMF</a:t>
            </a:r>
            <a:r>
              <a:rPr lang="x-none" altLang="zh-CN" sz="1400" dirty="0"/>
              <a:t>, </a:t>
            </a:r>
            <a:r>
              <a:rPr lang="x-none" altLang="zh-CN" sz="1400" dirty="0" smtClean="0"/>
              <a:t>SMF</a:t>
            </a:r>
            <a:r>
              <a:rPr lang="en-US" altLang="zh-CN" sz="1400" dirty="0" smtClean="0"/>
              <a:t> and</a:t>
            </a:r>
            <a:r>
              <a:rPr lang="x-none" altLang="zh-CN" sz="1400" dirty="0" smtClean="0"/>
              <a:t> PCF </a:t>
            </a:r>
            <a:r>
              <a:rPr lang="x-none" altLang="zh-CN" sz="1400" dirty="0"/>
              <a:t>in Broadcasted PLMN needs to know such </a:t>
            </a:r>
            <a:r>
              <a:rPr lang="x-none" altLang="zh-CN" sz="1400" dirty="0" smtClean="0"/>
              <a:t>change </a:t>
            </a:r>
            <a:r>
              <a:rPr lang="x-none" altLang="zh-CN" sz="1400" dirty="0"/>
              <a:t>to support UE PCF to make policy </a:t>
            </a:r>
            <a:r>
              <a:rPr lang="x-none" altLang="zh-CN" sz="1400" dirty="0" smtClean="0"/>
              <a:t>decision. </a:t>
            </a:r>
            <a:endParaRPr lang="en-US" altLang="zh-CN" sz="1400" dirty="0"/>
          </a:p>
          <a:p>
            <a:pPr lvl="1"/>
            <a:r>
              <a:rPr lang="x-none" altLang="zh-CN" sz="1400" dirty="0"/>
              <a:t>However, </a:t>
            </a:r>
            <a:r>
              <a:rPr lang="en-US" altLang="zh-CN" sz="1400" dirty="0" smtClean="0"/>
              <a:t>the existing mechanism only supports </a:t>
            </a:r>
            <a:r>
              <a:rPr lang="en-US" altLang="zh-CN" sz="1400" dirty="0" err="1" smtClean="0"/>
              <a:t>gNB</a:t>
            </a:r>
            <a:r>
              <a:rPr lang="en-US" altLang="zh-CN" sz="1400" dirty="0" smtClean="0"/>
              <a:t> with fixed satellite backhaul category, it </a:t>
            </a:r>
            <a:r>
              <a:rPr lang="x-none" altLang="zh-CN" sz="1400" dirty="0" smtClean="0"/>
              <a:t>does </a:t>
            </a:r>
            <a:r>
              <a:rPr lang="x-none" altLang="zh-CN" sz="1400" dirty="0"/>
              <a:t>not support the </a:t>
            </a:r>
            <a:r>
              <a:rPr lang="en-US" altLang="zh-CN" sz="1400" dirty="0" err="1" smtClean="0"/>
              <a:t>gNB</a:t>
            </a:r>
            <a:r>
              <a:rPr lang="en-US" altLang="zh-CN" sz="1400" dirty="0" smtClean="0"/>
              <a:t> with flexible</a:t>
            </a:r>
            <a:r>
              <a:rPr lang="x-none" altLang="zh-CN" sz="1400" dirty="0" smtClean="0"/>
              <a:t> </a:t>
            </a:r>
            <a:r>
              <a:rPr lang="x-none" altLang="zh-CN" sz="1400" dirty="0"/>
              <a:t>satellite backhaul </a:t>
            </a:r>
            <a:r>
              <a:rPr lang="x-none" altLang="zh-CN" sz="1400" dirty="0" smtClean="0"/>
              <a:t>category.</a:t>
            </a:r>
            <a:endParaRPr lang="zh-CN" altLang="zh-CN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06" y="1009545"/>
            <a:ext cx="4006014" cy="1767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57" y="2776726"/>
            <a:ext cx="4014163" cy="177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44" y="4551465"/>
            <a:ext cx="4018376" cy="177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 bwMode="auto">
          <a:xfrm>
            <a:off x="143584" y="2303830"/>
            <a:ext cx="4458644" cy="27205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Scenario A: MWAB-UE</a:t>
            </a:r>
            <a:r>
              <a:rPr kumimoji="0" lang="en-US" altLang="zh-CN" sz="1100" b="1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 uses satellite access (</a:t>
            </a:r>
            <a:r>
              <a:rPr kumimoji="0" lang="en-US" altLang="zh-CN" sz="1100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Transparent)</a:t>
            </a:r>
            <a:endParaRPr kumimoji="0" lang="zh-CN" altLang="en-US" sz="1100" b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45544" y="4103661"/>
            <a:ext cx="4940333" cy="27205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Scenario B: MWAB-UE uses satellite access (Regenerative)</a:t>
            </a:r>
            <a:endParaRPr kumimoji="0" lang="zh-CN" altLang="en-US" sz="1100" b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43584" y="5858150"/>
            <a:ext cx="3694125" cy="27205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Scenario C: BH NG-RAN uses satellite backhaul</a:t>
            </a:r>
            <a:endParaRPr kumimoji="0" lang="zh-CN" altLang="en-US" sz="1100" b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30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Discussion Result in SA2#170 meeting</a:t>
            </a:r>
            <a:endParaRPr lang="zh-CN" altLang="en-US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4766643"/>
              </p:ext>
            </p:extLst>
          </p:nvPr>
        </p:nvGraphicFramePr>
        <p:xfrm>
          <a:off x="440434" y="2161310"/>
          <a:ext cx="8388351" cy="14359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4076"/>
                <a:gridCol w="546821"/>
                <a:gridCol w="550575"/>
                <a:gridCol w="605793"/>
                <a:gridCol w="1974991"/>
                <a:gridCol w="596316"/>
                <a:gridCol w="506321"/>
                <a:gridCol w="733031"/>
                <a:gridCol w="1602089"/>
                <a:gridCol w="818338"/>
              </a:tblGrid>
              <a:tr h="1190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30.1</a:t>
                      </a:r>
                      <a:endParaRPr lang="zh-CN" sz="1050" dirty="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QoS Aspects of MWAB using satellite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Docs:=3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 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</a:tr>
              <a:tr h="221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30.1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2" action="ppaction://hlinkfile"/>
                        </a:rPr>
                        <a:t>S2-2506749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DISCUSSION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Discussion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Discussion on TEI20 WID of </a:t>
                      </a:r>
                      <a:r>
                        <a:rPr lang="en-GB" sz="1000" dirty="0" err="1">
                          <a:effectLst/>
                        </a:rPr>
                        <a:t>QoS</a:t>
                      </a:r>
                      <a:r>
                        <a:rPr lang="en-GB" sz="1000" dirty="0">
                          <a:effectLst/>
                        </a:rPr>
                        <a:t> Aspects of MWAB using satellite</a:t>
                      </a:r>
                      <a:endParaRPr lang="zh-CN" sz="1050" dirty="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CATT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Rel-20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</a:tr>
              <a:tr h="4277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30.1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3" action="ppaction://hlinkfile"/>
                        </a:rPr>
                        <a:t>S2-2506750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WID NEW</a:t>
                      </a:r>
                      <a:endParaRPr lang="zh-CN" sz="1050" dirty="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New WID on QoS Aspects of MWAB using satellite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CATT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Rel-20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Supporting Companies: CATT, AT&amp;T, FirstNet, Thales</a:t>
                      </a:r>
                      <a:endParaRPr lang="zh-CN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zh-CN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Handle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POSTPONED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</a:tr>
              <a:tr h="1190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30.1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4" action="ppaction://hlinkfile"/>
                        </a:rPr>
                        <a:t>S2-2506751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DRAFTCR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QoS</a:t>
                      </a:r>
                      <a:r>
                        <a:rPr lang="en-GB" sz="1000" dirty="0">
                          <a:effectLst/>
                        </a:rPr>
                        <a:t> Aspects of MWAB using satellite</a:t>
                      </a:r>
                      <a:endParaRPr lang="zh-CN" sz="1050" dirty="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CATT</a:t>
                      </a:r>
                      <a:endParaRPr lang="zh-CN" sz="1050" dirty="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Rel-20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DUMMY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Handle</a:t>
                      </a:r>
                      <a:endParaRPr lang="zh-CN" sz="105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8041" marR="8041" marT="8041" marB="8041"/>
                </a:tc>
              </a:tr>
            </a:tbl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 bwMode="auto">
          <a:xfrm>
            <a:off x="302281" y="1420722"/>
            <a:ext cx="8365626" cy="74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altLang="zh-CN" sz="2000" kern="0" dirty="0" smtClean="0"/>
              <a:t>The TEI20 WID proposal has been discussed and postponed in SA2#170 meeting</a:t>
            </a:r>
            <a:endParaRPr lang="en-GB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9258333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698" y="213486"/>
            <a:ext cx="7345428" cy="1143000"/>
          </a:xfrm>
        </p:spPr>
        <p:txBody>
          <a:bodyPr/>
          <a:lstStyle/>
          <a:p>
            <a:r>
              <a:rPr lang="en-US" altLang="zh-CN" b="1" dirty="0"/>
              <a:t>Solution </a:t>
            </a:r>
            <a:r>
              <a:rPr lang="en-US" altLang="zh-CN" b="1" dirty="0" smtClean="0"/>
              <a:t>Introduction </a:t>
            </a:r>
            <a:r>
              <a:rPr lang="en-US" altLang="zh-CN" b="1" dirty="0"/>
              <a:t>and </a:t>
            </a:r>
            <a:r>
              <a:rPr lang="en-US" altLang="zh-CN" b="1" dirty="0" smtClean="0"/>
              <a:t>Evaluation (1/3)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sz="2800" b="1" dirty="0"/>
              <a:t>Sol#1</a:t>
            </a:r>
            <a:r>
              <a:rPr lang="zh-CN" altLang="en-US" sz="2800" b="1" dirty="0"/>
              <a:t>：</a:t>
            </a:r>
            <a:r>
              <a:rPr lang="en-US" altLang="zh-CN" sz="2800" b="1" dirty="0"/>
              <a:t>Event Exposure based Solution</a:t>
            </a:r>
            <a:endParaRPr lang="zh-CN" altLang="en-US" sz="2800" b="1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675124"/>
              </p:ext>
            </p:extLst>
          </p:nvPr>
        </p:nvGraphicFramePr>
        <p:xfrm>
          <a:off x="224730" y="1382818"/>
          <a:ext cx="61214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" name="Visio" r:id="rId3" imgW="7496802" imgH="4202759" progId="Visio.Drawing.11">
                  <p:embed/>
                </p:oleObj>
              </mc:Choice>
              <mc:Fallback>
                <p:oleObj name="Visio" r:id="rId3" imgW="7496802" imgH="4202759" progId="Visio.Drawing.11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30" y="1382818"/>
                        <a:ext cx="6121400" cy="3429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414295"/>
              </p:ext>
            </p:extLst>
          </p:nvPr>
        </p:nvGraphicFramePr>
        <p:xfrm>
          <a:off x="6425158" y="1384301"/>
          <a:ext cx="2592288" cy="34353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4079"/>
                <a:gridCol w="1277813"/>
                <a:gridCol w="870396"/>
              </a:tblGrid>
              <a:tr h="4234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Step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Description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Existing mechanism</a:t>
                      </a:r>
                      <a:endParaRPr lang="zh-CN" altLang="en-US" sz="1100" b="1" dirty="0"/>
                    </a:p>
                  </a:txBody>
                  <a:tcPr/>
                </a:tc>
              </a:tr>
              <a:tr h="9224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100" dirty="0" smtClean="0"/>
                        <a:t>1-2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MWAB-</a:t>
                      </a:r>
                      <a:r>
                        <a:rPr lang="en-US" altLang="zh-CN" sz="1100" dirty="0" err="1" smtClean="0"/>
                        <a:t>gNB</a:t>
                      </a:r>
                      <a:r>
                        <a:rPr lang="en-US" altLang="zh-CN" sz="1100" dirty="0" smtClean="0"/>
                        <a:t> notifies the SUPI/GPSI of the MWAB-UE to UE AMF.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100" dirty="0" smtClean="0"/>
                        <a:t>No</a:t>
                      </a:r>
                      <a:endParaRPr lang="zh-CN" altLang="en-US" sz="1100" dirty="0"/>
                    </a:p>
                  </a:txBody>
                  <a:tcPr/>
                </a:tc>
              </a:tr>
              <a:tr h="10887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100" dirty="0" smtClean="0"/>
                        <a:t>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UE AMF subscribes the RAT type, satellite backhaul category of MWAB-UE from the BH AMF.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100" dirty="0" smtClean="0"/>
                        <a:t>Yes</a:t>
                      </a:r>
                      <a:endParaRPr lang="zh-CN" altLang="en-US" sz="1100" dirty="0"/>
                    </a:p>
                  </a:txBody>
                  <a:tcPr/>
                </a:tc>
              </a:tr>
              <a:tr h="9816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100" dirty="0" smtClean="0"/>
                        <a:t>4-6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100" dirty="0" smtClean="0"/>
                        <a:t>UE AMF notifies the satellite backhaul category to UE SMF.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100" dirty="0" smtClean="0"/>
                        <a:t>Yes</a:t>
                      </a:r>
                      <a:endParaRPr lang="zh-CN" altLang="en-US" sz="11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781129"/>
              </p:ext>
            </p:extLst>
          </p:nvPr>
        </p:nvGraphicFramePr>
        <p:xfrm>
          <a:off x="203374" y="4944904"/>
          <a:ext cx="8788225" cy="11923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3626"/>
                <a:gridCol w="3092450"/>
                <a:gridCol w="3232149"/>
              </a:tblGrid>
              <a:tr h="268446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200" b="1" dirty="0" smtClean="0"/>
                        <a:t>Solution</a:t>
                      </a:r>
                      <a:r>
                        <a:rPr lang="en-US" altLang="zh-CN" sz="1200" b="1" baseline="0" dirty="0" smtClean="0"/>
                        <a:t> Evaluation</a:t>
                      </a:r>
                      <a:endParaRPr lang="zh-CN" alt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11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1100" b="1" dirty="0"/>
                    </a:p>
                  </a:txBody>
                  <a:tcPr/>
                </a:tc>
              </a:tr>
              <a:tr h="2684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Impacts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Advantages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Disadvantages</a:t>
                      </a:r>
                      <a:endParaRPr lang="zh-CN" altLang="en-US" sz="1100" b="1" dirty="0"/>
                    </a:p>
                  </a:txBody>
                  <a:tcPr/>
                </a:tc>
              </a:tr>
              <a:tr h="6496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Enhance the N2 message (e.g. NG Setup) to include the identifier of MWAB-UE.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All the scenarios are supported by a unified</a:t>
                      </a:r>
                      <a:r>
                        <a:rPr lang="en-US" altLang="zh-CN" sz="1100" baseline="0" dirty="0" smtClean="0"/>
                        <a:t> solution</a:t>
                      </a:r>
                      <a:endParaRPr lang="en-US" altLang="zh-CN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If BH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PLMN and Broadcasted PLMN are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different PLMNs, the inter PLMN AMF event subscription and notification introduces delay.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8660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830" y="198372"/>
            <a:ext cx="7528221" cy="1143000"/>
          </a:xfrm>
        </p:spPr>
        <p:txBody>
          <a:bodyPr/>
          <a:lstStyle/>
          <a:p>
            <a:r>
              <a:rPr lang="en-US" altLang="zh-CN" b="1" dirty="0"/>
              <a:t>Solution Introduction </a:t>
            </a:r>
            <a:r>
              <a:rPr lang="en-US" altLang="zh-CN" b="1" dirty="0" smtClean="0"/>
              <a:t>and </a:t>
            </a:r>
            <a:r>
              <a:rPr lang="en-US" altLang="zh-CN" b="1" dirty="0"/>
              <a:t>Evaluation </a:t>
            </a:r>
            <a:r>
              <a:rPr lang="en-US" altLang="zh-CN" b="1" dirty="0" smtClean="0"/>
              <a:t>(2/3</a:t>
            </a:r>
            <a:r>
              <a:rPr lang="en-US" altLang="zh-CN" b="1" dirty="0"/>
              <a:t>)</a:t>
            </a:r>
            <a:br>
              <a:rPr lang="en-US" altLang="zh-CN" b="1" dirty="0"/>
            </a:br>
            <a:r>
              <a:rPr lang="en-US" altLang="zh-CN" sz="2800" b="1" dirty="0"/>
              <a:t>Sol#2</a:t>
            </a:r>
            <a:r>
              <a:rPr lang="zh-CN" altLang="en-US" sz="2800" b="1" dirty="0"/>
              <a:t>：</a:t>
            </a:r>
            <a:r>
              <a:rPr lang="en-US" altLang="zh-CN" sz="2800" b="1" dirty="0"/>
              <a:t>Additional ULI based Solution</a:t>
            </a:r>
            <a:endParaRPr lang="zh-CN" altLang="en-US" sz="28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116776"/>
              </p:ext>
            </p:extLst>
          </p:nvPr>
        </p:nvGraphicFramePr>
        <p:xfrm>
          <a:off x="5937250" y="1318965"/>
          <a:ext cx="3037110" cy="3211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4500"/>
                <a:gridCol w="1460500"/>
                <a:gridCol w="1132110"/>
              </a:tblGrid>
              <a:tr h="4239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smtClean="0"/>
                        <a:t>Step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smtClean="0"/>
                        <a:t>Description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smtClean="0"/>
                        <a:t>Existing mechanism</a:t>
                      </a:r>
                      <a:endParaRPr lang="zh-CN" altLang="en-US" sz="1100" b="1" dirty="0"/>
                    </a:p>
                  </a:txBody>
                  <a:tcPr/>
                </a:tc>
              </a:tr>
              <a:tr h="581907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UE AMF sends Additional</a:t>
                      </a:r>
                      <a:r>
                        <a:rPr lang="en-US" altLang="zh-CN" sz="1100" baseline="0" dirty="0" smtClean="0"/>
                        <a:t> ULI to UE SMF</a:t>
                      </a:r>
                      <a:endParaRPr lang="en-US" altLang="zh-CN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No</a:t>
                      </a:r>
                      <a:endParaRPr lang="zh-CN" altLang="en-US" sz="1100" dirty="0"/>
                    </a:p>
                  </a:txBody>
                  <a:tcPr/>
                </a:tc>
              </a:tr>
              <a:tr h="746034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Based</a:t>
                      </a:r>
                      <a:r>
                        <a:rPr lang="en-US" altLang="zh-CN" sz="1100" baseline="0" dirty="0" smtClean="0"/>
                        <a:t> on the Additional ULI, the UE SMF triggers </a:t>
                      </a:r>
                      <a:r>
                        <a:rPr lang="en-US" altLang="zh-CN" sz="1100" baseline="0" dirty="0" err="1" smtClean="0"/>
                        <a:t>QoS</a:t>
                      </a:r>
                      <a:r>
                        <a:rPr lang="en-US" altLang="zh-CN" sz="1100" baseline="0" dirty="0" smtClean="0"/>
                        <a:t> monitoring.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aseline="0" dirty="0" err="1" smtClean="0"/>
                        <a:t>QoS</a:t>
                      </a:r>
                      <a:r>
                        <a:rPr lang="en-US" altLang="zh-CN" sz="1100" baseline="0" dirty="0" smtClean="0"/>
                        <a:t> monitoring trigger: No.</a:t>
                      </a:r>
                    </a:p>
                    <a:p>
                      <a:r>
                        <a:rPr lang="en-US" altLang="zh-CN" sz="1100" baseline="0" dirty="0" err="1" smtClean="0"/>
                        <a:t>QoS</a:t>
                      </a:r>
                      <a:r>
                        <a:rPr lang="en-US" altLang="zh-CN" sz="1100" baseline="0" dirty="0" smtClean="0"/>
                        <a:t> monitoring: </a:t>
                      </a:r>
                      <a:r>
                        <a:rPr lang="en-US" altLang="zh-CN" sz="1100" dirty="0" smtClean="0"/>
                        <a:t>Yes.</a:t>
                      </a:r>
                      <a:endParaRPr lang="zh-CN" altLang="en-US" sz="1100" dirty="0"/>
                    </a:p>
                  </a:txBody>
                  <a:tcPr/>
                </a:tc>
              </a:tr>
              <a:tr h="746034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Based on GTP-U delay, SMF determines  satellite backhaul</a:t>
                      </a:r>
                      <a:r>
                        <a:rPr lang="en-US" altLang="zh-CN" sz="1100" baseline="0" dirty="0" smtClean="0"/>
                        <a:t> is used or not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No</a:t>
                      </a:r>
                      <a:endParaRPr lang="zh-CN" altLang="en-US" sz="1100" dirty="0"/>
                    </a:p>
                  </a:txBody>
                  <a:tcPr/>
                </a:tc>
              </a:tr>
              <a:tr h="666210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SMF notifies the satellite backhaul category to PCF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Yes</a:t>
                      </a:r>
                      <a:endParaRPr lang="zh-CN" altLang="en-US" sz="11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318963"/>
            <a:ext cx="5505772" cy="3214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521033"/>
              </p:ext>
            </p:extLst>
          </p:nvPr>
        </p:nvGraphicFramePr>
        <p:xfrm>
          <a:off x="323529" y="4631214"/>
          <a:ext cx="6007421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3735"/>
                <a:gridCol w="814827"/>
                <a:gridCol w="2628859"/>
              </a:tblGrid>
              <a:tr h="268446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200" b="1" dirty="0" smtClean="0"/>
                        <a:t>Solution</a:t>
                      </a:r>
                      <a:r>
                        <a:rPr lang="en-US" altLang="zh-CN" sz="1200" b="1" baseline="0" dirty="0" smtClean="0"/>
                        <a:t> Evaluation</a:t>
                      </a:r>
                      <a:endParaRPr lang="zh-CN" alt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11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1100" b="1" dirty="0"/>
                    </a:p>
                  </a:txBody>
                  <a:tcPr/>
                </a:tc>
              </a:tr>
              <a:tr h="2684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Impacts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Advantages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Disadvantages</a:t>
                      </a:r>
                      <a:endParaRPr lang="zh-CN" altLang="en-US" sz="1100" b="1" dirty="0"/>
                    </a:p>
                  </a:txBody>
                  <a:tcPr/>
                </a:tc>
              </a:tr>
              <a:tr h="109093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AMF shall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send Additional ULI to SMF.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Based on Additional ULI, the SMF always triggers </a:t>
                      </a:r>
                      <a:r>
                        <a:rPr lang="en-US" altLang="zh-CN" sz="1100" dirty="0" err="1" smtClean="0">
                          <a:solidFill>
                            <a:schemeClr val="tx1"/>
                          </a:solidFill>
                        </a:rPr>
                        <a:t>QoS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 monitoring.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Based on GTP-U delay, the SMF determines if the satellite backhaul is used or not. If yes, the SMF determines the satellite backhaul category.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All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the scenarios are supported by a unified solution</a:t>
                      </a:r>
                      <a:endParaRPr lang="en-US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This solution introduces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unnecessary signaling  cost and delay in the case that the MWAB-</a:t>
                      </a:r>
                      <a:r>
                        <a:rPr lang="en-US" altLang="zh-CN" sz="1100" baseline="0" dirty="0" err="1" smtClean="0">
                          <a:solidFill>
                            <a:schemeClr val="tx1"/>
                          </a:solidFill>
                        </a:rPr>
                        <a:t>gNB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uses TN backhaul. Because in this solution, t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he AMF shall always send Additional ULI to SMF.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And the SMF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 shall always trigger </a:t>
                      </a:r>
                      <a:r>
                        <a:rPr lang="en-US" altLang="zh-CN" sz="1100" dirty="0" err="1" smtClean="0">
                          <a:solidFill>
                            <a:schemeClr val="tx1"/>
                          </a:solidFill>
                        </a:rPr>
                        <a:t>QoS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 monitoring.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 bwMode="auto">
          <a:xfrm>
            <a:off x="6426200" y="4641850"/>
            <a:ext cx="2559050" cy="20701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Solution to solve the issue in disadvantages:</a:t>
            </a:r>
          </a:p>
          <a:p>
            <a:r>
              <a:rPr lang="en-GB" altLang="zh-CN" dirty="0"/>
              <a:t>To reduce cost of </a:t>
            </a:r>
            <a:r>
              <a:rPr lang="en-GB" altLang="zh-CN" dirty="0" err="1"/>
              <a:t>QoS</a:t>
            </a:r>
            <a:r>
              <a:rPr lang="en-GB" altLang="zh-CN" dirty="0"/>
              <a:t> monitoring, when multiple Additional ULIs are received during multiple PDU Session establishment procedures, if the </a:t>
            </a:r>
            <a:r>
              <a:rPr lang="en-GB" altLang="zh-CN" dirty="0" err="1"/>
              <a:t>gNB</a:t>
            </a:r>
            <a:r>
              <a:rPr lang="en-GB" altLang="zh-CN" dirty="0"/>
              <a:t> IP address in N2 SM information provided by NG-RAN for the PDU Sessions are the same, the SMF only initiates the </a:t>
            </a:r>
            <a:r>
              <a:rPr lang="en-GB" altLang="zh-CN" dirty="0" err="1"/>
              <a:t>QoS</a:t>
            </a:r>
            <a:r>
              <a:rPr lang="en-GB" altLang="zh-CN" dirty="0"/>
              <a:t> monitoring for one PDU Session. And the frequency for SMF to trigger </a:t>
            </a:r>
            <a:r>
              <a:rPr lang="en-GB" altLang="zh-CN" dirty="0" err="1"/>
              <a:t>QoS</a:t>
            </a:r>
            <a:r>
              <a:rPr lang="en-GB" altLang="zh-CN" dirty="0"/>
              <a:t> monitoring is implementation dependent.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5342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0227" y="228600"/>
            <a:ext cx="7851748" cy="1143000"/>
          </a:xfrm>
        </p:spPr>
        <p:txBody>
          <a:bodyPr/>
          <a:lstStyle/>
          <a:p>
            <a:r>
              <a:rPr lang="en-US" altLang="zh-CN" b="1" dirty="0"/>
              <a:t>Solution Introduction </a:t>
            </a:r>
            <a:r>
              <a:rPr lang="en-US" altLang="zh-CN" b="1" dirty="0" smtClean="0"/>
              <a:t>and </a:t>
            </a:r>
            <a:r>
              <a:rPr lang="en-US" altLang="zh-CN" b="1" dirty="0"/>
              <a:t>Evaluation </a:t>
            </a:r>
            <a:r>
              <a:rPr lang="en-US" altLang="zh-CN" b="1" dirty="0" smtClean="0"/>
              <a:t>(3/3</a:t>
            </a:r>
            <a:r>
              <a:rPr lang="en-US" altLang="zh-CN" b="1" dirty="0"/>
              <a:t>)</a:t>
            </a:r>
            <a:br>
              <a:rPr lang="en-US" altLang="zh-CN" b="1" dirty="0"/>
            </a:br>
            <a:r>
              <a:rPr lang="en-US" altLang="zh-CN" sz="2800" b="1" dirty="0"/>
              <a:t>Sol#3</a:t>
            </a:r>
            <a:r>
              <a:rPr lang="zh-CN" altLang="en-US" sz="2800" b="1" dirty="0"/>
              <a:t>：</a:t>
            </a:r>
            <a:r>
              <a:rPr lang="en-US" altLang="zh-CN" sz="2800" b="1" dirty="0"/>
              <a:t>MWAB-UE </a:t>
            </a:r>
            <a:r>
              <a:rPr lang="en-US" altLang="zh-CN" sz="2800" b="1" dirty="0" smtClean="0"/>
              <a:t>notification based </a:t>
            </a:r>
            <a:r>
              <a:rPr lang="en-US" altLang="zh-CN" sz="2800" b="1" dirty="0"/>
              <a:t>Solution</a:t>
            </a:r>
            <a:endParaRPr lang="zh-CN" altLang="en-US" sz="28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85787"/>
            <a:ext cx="6120680" cy="35844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086927"/>
              </p:ext>
            </p:extLst>
          </p:nvPr>
        </p:nvGraphicFramePr>
        <p:xfrm>
          <a:off x="6382072" y="1390971"/>
          <a:ext cx="2592288" cy="35792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528"/>
                <a:gridCol w="1250950"/>
                <a:gridCol w="890810"/>
              </a:tblGrid>
              <a:tr h="5202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smtClean="0"/>
                        <a:t>Step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smtClean="0"/>
                        <a:t>Description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smtClean="0"/>
                        <a:t>Existing mechanism</a:t>
                      </a:r>
                      <a:endParaRPr lang="zh-CN" altLang="en-US" sz="1100" b="1" dirty="0"/>
                    </a:p>
                  </a:txBody>
                  <a:tcPr/>
                </a:tc>
              </a:tr>
              <a:tr h="1303430"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Optional: only apply</a:t>
                      </a:r>
                      <a:r>
                        <a:rPr lang="en-US" altLang="zh-CN" sz="1050" baseline="0" dirty="0" smtClean="0"/>
                        <a:t> to scenario C.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50" baseline="0" dirty="0" smtClean="0"/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aseline="0" dirty="0" smtClean="0"/>
                        <a:t>BH AMF notifies MWAB-UE the satellite backhaul category</a:t>
                      </a:r>
                      <a:endParaRPr lang="en-US" altLang="zh-CN" sz="10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No</a:t>
                      </a:r>
                      <a:endParaRPr lang="zh-CN" altLang="en-US" sz="1050" dirty="0"/>
                    </a:p>
                  </a:txBody>
                  <a:tcPr/>
                </a:tc>
              </a:tr>
              <a:tr h="806241"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MWAB-UE notifies the MWAB-</a:t>
                      </a:r>
                      <a:r>
                        <a:rPr lang="en-US" altLang="zh-CN" sz="1050" dirty="0" err="1" smtClean="0"/>
                        <a:t>gNB</a:t>
                      </a:r>
                      <a:r>
                        <a:rPr lang="en-US" altLang="zh-CN" sz="1050" dirty="0" smtClean="0"/>
                        <a:t> the satellite backhaul</a:t>
                      </a:r>
                      <a:r>
                        <a:rPr lang="en-US" altLang="zh-CN" sz="1050" baseline="0" dirty="0" smtClean="0"/>
                        <a:t> category.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baseline="0" dirty="0" smtClean="0"/>
                        <a:t>No, but implementation dependent.</a:t>
                      </a:r>
                      <a:endParaRPr lang="zh-CN" altLang="en-US" sz="1050" dirty="0"/>
                    </a:p>
                  </a:txBody>
                  <a:tcPr/>
                </a:tc>
              </a:tr>
              <a:tr h="949290"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2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MWAB-</a:t>
                      </a:r>
                      <a:r>
                        <a:rPr lang="en-US" altLang="zh-CN" sz="1050" dirty="0" err="1" smtClean="0"/>
                        <a:t>gNB</a:t>
                      </a:r>
                      <a:r>
                        <a:rPr lang="en-US" altLang="zh-CN" sz="1050" dirty="0" smtClean="0"/>
                        <a:t> notifies the satellite backhaul</a:t>
                      </a:r>
                      <a:r>
                        <a:rPr lang="en-US" altLang="zh-CN" sz="1050" baseline="0" dirty="0" smtClean="0"/>
                        <a:t> category to UE AMF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No</a:t>
                      </a:r>
                      <a:endParaRPr lang="zh-CN" altLang="en-US" sz="105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266853"/>
              </p:ext>
            </p:extLst>
          </p:nvPr>
        </p:nvGraphicFramePr>
        <p:xfrm>
          <a:off x="203374" y="5065554"/>
          <a:ext cx="8788225" cy="10494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65426"/>
                <a:gridCol w="1098550"/>
                <a:gridCol w="3524249"/>
              </a:tblGrid>
              <a:tr h="268446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200" b="1" dirty="0" smtClean="0"/>
                        <a:t>Solution</a:t>
                      </a:r>
                      <a:r>
                        <a:rPr lang="en-US" altLang="zh-CN" sz="1200" b="1" baseline="0" dirty="0" smtClean="0"/>
                        <a:t> Evaluation</a:t>
                      </a:r>
                      <a:endParaRPr lang="zh-CN" alt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11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1100" b="1" dirty="0"/>
                    </a:p>
                  </a:txBody>
                  <a:tcPr/>
                </a:tc>
              </a:tr>
              <a:tr h="2684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Impacts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Advantages</a:t>
                      </a:r>
                      <a:endParaRPr lang="zh-CN" alt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100" b="1" dirty="0" smtClean="0"/>
                        <a:t>Disadvantages</a:t>
                      </a:r>
                      <a:endParaRPr lang="zh-CN" altLang="en-US" sz="1100" b="1" dirty="0"/>
                    </a:p>
                  </a:txBody>
                  <a:tcPr/>
                </a:tc>
              </a:tr>
              <a:tr h="506730">
                <a:tc>
                  <a:txBody>
                    <a:bodyPr/>
                    <a:lstStyle/>
                    <a:p>
                      <a:pPr marL="228600" indent="-228600">
                        <a:buFontTx/>
                        <a:buAutoNum type="arabicPeriod"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MWAB-</a:t>
                      </a:r>
                      <a:r>
                        <a:rPr lang="en-US" altLang="zh-CN" sz="1100" dirty="0" err="1" smtClean="0">
                          <a:solidFill>
                            <a:schemeClr val="tx1"/>
                          </a:solidFill>
                        </a:rPr>
                        <a:t>gNB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 notifies the satellite backhaul category to UE AMF.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The BH AMF notifies the satellite backhaul category to MWAB-UE 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No inter</a:t>
                      </a:r>
                      <a:r>
                        <a:rPr lang="en-US" altLang="zh-CN" sz="1100" baseline="0" dirty="0" smtClean="0"/>
                        <a:t> PLMN interaction.</a:t>
                      </a:r>
                      <a:endParaRPr lang="en-US" altLang="zh-CN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NAS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is enhanced to transfer the satellite backhaul category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. This enhancement only applies to scenario C.</a:t>
                      </a:r>
                      <a:endParaRPr lang="en-US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745149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Wayforward</a:t>
            </a:r>
            <a:endParaRPr lang="zh-CN" altLang="en-US" b="1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6012160" y="1196752"/>
            <a:ext cx="2952328" cy="2860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kern="0" dirty="0" smtClean="0"/>
              <a:t>MWAB-</a:t>
            </a:r>
            <a:r>
              <a:rPr lang="en-US" altLang="zh-CN" sz="1600" kern="0" dirty="0" err="1" smtClean="0"/>
              <a:t>gNB</a:t>
            </a:r>
            <a:r>
              <a:rPr lang="en-US" altLang="zh-CN" sz="1600" kern="0" dirty="0" smtClean="0"/>
              <a:t> obtains the satellite backhaul category from MWAB-UE</a:t>
            </a:r>
          </a:p>
          <a:p>
            <a:r>
              <a:rPr lang="en-US" altLang="zh-CN" sz="1600" kern="0" dirty="0" smtClean="0"/>
              <a:t>MWAB-</a:t>
            </a:r>
            <a:r>
              <a:rPr lang="en-US" altLang="zh-CN" sz="1600" kern="0" dirty="0" err="1" smtClean="0"/>
              <a:t>gNB</a:t>
            </a:r>
            <a:r>
              <a:rPr lang="en-US" altLang="zh-CN" sz="1600" kern="0" dirty="0" smtClean="0"/>
              <a:t> notifies the satellite backhaul category to UE AMF. </a:t>
            </a:r>
          </a:p>
          <a:p>
            <a:r>
              <a:rPr lang="en-US" altLang="zh-CN" sz="1600" kern="0" dirty="0" smtClean="0"/>
              <a:t>The usage of the satellite backhaul category in UE AMF is an existing mechanism.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5362886" cy="28803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内容占位符 2"/>
          <p:cNvSpPr txBox="1">
            <a:spLocks/>
          </p:cNvSpPr>
          <p:nvPr/>
        </p:nvSpPr>
        <p:spPr>
          <a:xfrm>
            <a:off x="179512" y="4149080"/>
            <a:ext cx="8964488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0" hangingPunct="0">
              <a:buBlip>
                <a:blip r:embed="rId2"/>
              </a:buBlip>
            </a:pPr>
            <a:r>
              <a:rPr lang="en-US" altLang="zh-CN" sz="1600" kern="0" dirty="0"/>
              <a:t>The MWAB-UE behavior to determine the satellite backhaul category sent to MWAB-</a:t>
            </a:r>
            <a:r>
              <a:rPr lang="en-US" altLang="zh-CN" sz="1600" kern="0" dirty="0" err="1"/>
              <a:t>gNB</a:t>
            </a:r>
            <a:endParaRPr lang="en-US" altLang="zh-CN" sz="1600" kern="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9458"/>
              </p:ext>
            </p:extLst>
          </p:nvPr>
        </p:nvGraphicFramePr>
        <p:xfrm>
          <a:off x="323528" y="4510236"/>
          <a:ext cx="8568953" cy="18120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5022"/>
                <a:gridCol w="1097187"/>
                <a:gridCol w="669674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Scenario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Description</a:t>
                      </a:r>
                      <a:endParaRPr lang="zh-CN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MWAB-UE behavior to determine the satellite</a:t>
                      </a:r>
                      <a:r>
                        <a:rPr lang="en-US" altLang="zh-CN" sz="1200" b="1" baseline="0" dirty="0" smtClean="0"/>
                        <a:t> backhaul category</a:t>
                      </a:r>
                      <a:endParaRPr lang="zh-CN" altLang="en-US" sz="1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A and B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MWAB-UE uses satellite access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lvl="2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zh-CN" sz="1100" kern="1200" dirty="0" smtClean="0"/>
                        <a:t>MWAB-UE determines the satellite access type based on</a:t>
                      </a:r>
                      <a:r>
                        <a:rPr lang="zh-CN" altLang="zh-CN" sz="1100" kern="1200" dirty="0" smtClean="0"/>
                        <a:t> </a:t>
                      </a:r>
                      <a:r>
                        <a:rPr lang="en-GB" altLang="zh-CN" sz="1100" kern="1200" dirty="0" smtClean="0"/>
                        <a:t>satellite ephemeris in NTN-</a:t>
                      </a:r>
                      <a:r>
                        <a:rPr lang="en-GB" altLang="zh-CN" sz="1100" kern="1200" dirty="0" err="1" smtClean="0"/>
                        <a:t>Config</a:t>
                      </a:r>
                      <a:r>
                        <a:rPr lang="en-GB" altLang="zh-CN" sz="1100" kern="1200" dirty="0" smtClean="0"/>
                        <a:t> IE in SIB19 defined in TS 38.331</a:t>
                      </a:r>
                      <a:r>
                        <a:rPr lang="en-US" altLang="zh-CN" sz="1100" kern="1200" dirty="0" smtClean="0"/>
                        <a:t>.</a:t>
                      </a:r>
                      <a:endParaRPr lang="en-GB" altLang="zh-CN" sz="1100" kern="1200" dirty="0" smtClean="0"/>
                    </a:p>
                    <a:p>
                      <a:pPr marL="228600" lvl="2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GB" altLang="zh-CN" sz="1100" kern="1200" dirty="0" smtClean="0"/>
                        <a:t>MWAB-UE determines the satellite backhaul category based on the satellite access type.</a:t>
                      </a:r>
                      <a:endParaRPr lang="zh-CN" altLang="en-US" sz="1100" kern="1200" dirty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C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The BH NG-RAN uses satellite backhaul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lvl="2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zh-CN" sz="1100" kern="1200" dirty="0" smtClean="0"/>
                        <a:t>The determination of satellite backhaul is used by BH NG-RAN is up to MWAB-UE implementation. </a:t>
                      </a:r>
                    </a:p>
                    <a:p>
                      <a:pPr marL="230400" lvl="3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altLang="zh-CN" sz="1100" kern="1200" dirty="0" smtClean="0"/>
                        <a:t>E.g. when the PDB of the BH PDU Session is close to the delay of satellite access, but the TN access is used by MWAB-UE, the MWAB-UE determines that the satellite backhaul is used by BH NG-RAN.</a:t>
                      </a:r>
                    </a:p>
                    <a:p>
                      <a:pPr marL="228600" lvl="2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zh-CN" sz="1100" kern="1200" dirty="0" smtClean="0"/>
                        <a:t>The satellite backhaul category determined by MWAB-UE is up to MWAB-UE implementation. </a:t>
                      </a:r>
                    </a:p>
                    <a:p>
                      <a:pPr marL="230400" lvl="3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E.g. The MWAB-UE always set the satellite backhaul category to </a:t>
                      </a: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dynamic satellite backhaul category.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307531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7574</TotalTime>
  <Words>1083</Words>
  <Application>Microsoft Office PowerPoint</Application>
  <PresentationFormat>全屏显示(4:3)</PresentationFormat>
  <Paragraphs>171</Paragraphs>
  <Slides>10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Theme</vt:lpstr>
      <vt:lpstr>Visio</vt:lpstr>
      <vt:lpstr>Discussion for TEI20 WID of QoS Aspects of MWAB using satellite</vt:lpstr>
      <vt:lpstr>Outline</vt:lpstr>
      <vt:lpstr>Background</vt:lpstr>
      <vt:lpstr>Scenarios and Gap Analysis</vt:lpstr>
      <vt:lpstr>Discussion Result in SA2#170 meeting</vt:lpstr>
      <vt:lpstr>Solution Introduction and Evaluation (1/3) Sol#1：Event Exposure based Solution</vt:lpstr>
      <vt:lpstr>Solution Introduction and Evaluation (2/3) Sol#2：Additional ULI based Solution</vt:lpstr>
      <vt:lpstr>Solution Introduction and Evaluation (3/3) Sol#3：MWAB-UE notification based Solution</vt:lpstr>
      <vt:lpstr>Wayforward</vt:lpstr>
      <vt:lpstr>DraftCRs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catt</cp:lastModifiedBy>
  <cp:revision>301</cp:revision>
  <dcterms:modified xsi:type="dcterms:W3CDTF">2026-01-30T14:08:40Z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84001f013bb11f08000676900006769">
    <vt:lpwstr>CWMOeYxRiykuqomVB8Z4QYUbCvinY+WqDw1IUb5Ojnkx1Y1VXPj8cZyaqhEX4tt5EnzpY/LbrmLOa2Ih4AJXEHsaQ==</vt:lpwstr>
  </property>
  <property fmtid="{D5CDD505-2E9C-101B-9397-08002B2CF9AE}" pid="3" name="fileWhereFroms">
    <vt:lpwstr>PpjeLB1gRN0lwrPqMaCTkuyQGcI8DBLr3lE1b5sovw3pS4D1gj6ZSq/43svas+OMLKlSfXm0c9pQryjKQKL4Vtq9B7llDOybEhZJuA4uLe2L1Kex5PfDuKQOg5o6epURKFMNOr7pIXgF6lgY9i0LQaJ6Q5b1t6vQTHg+Fr1wCn4UB5NqlKKFJ8RkVBz5tgXmTu8flVwlrkLAdv9Fkgox2J1G5Qt9FNiscEkgahbR/l/Vq/AOA6V9QiA4yCJOteo</vt:lpwstr>
  </property>
  <property fmtid="{D5CDD505-2E9C-101B-9397-08002B2CF9AE}" pid="4" name="CWM6d38e480c70e11f0800001dc000000dc">
    <vt:lpwstr>CWMw4Eip4nE0CQ4wxKFI4ZkMW/Gzk4e9BlRRmAoCW3Eu4fHz16QulqtV2KxqFeyHCaQoMwbC2j7vqEIngtPTXAw1w==</vt:lpwstr>
  </property>
  <property fmtid="{D5CDD505-2E9C-101B-9397-08002B2CF9AE}" pid="5" name="CWMff6ecad0ca2f11f080003b6700003a67">
    <vt:lpwstr>CWM+GvKwZErRZIzyeh/8tgKwZvNzZe0E/oICmuAx0Bhf++L309ys8glecTaUPFVC0QKPw3R+lAP+3IExZczt85lZw==</vt:lpwstr>
  </property>
</Properties>
</file>