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8"/>
  </p:notesMasterIdLst>
  <p:handoutMasterIdLst>
    <p:handoutMasterId r:id="rId19"/>
  </p:handoutMasterIdLst>
  <p:sldIdLst>
    <p:sldId id="1256" r:id="rId6"/>
    <p:sldId id="12561" r:id="rId7"/>
    <p:sldId id="1233" r:id="rId8"/>
    <p:sldId id="12559" r:id="rId9"/>
    <p:sldId id="12555" r:id="rId10"/>
    <p:sldId id="12578" r:id="rId11"/>
    <p:sldId id="12558" r:id="rId12"/>
    <p:sldId id="12563" r:id="rId13"/>
    <p:sldId id="12576" r:id="rId14"/>
    <p:sldId id="12565" r:id="rId15"/>
    <p:sldId id="12560" r:id="rId16"/>
    <p:sldId id="12577" r:id="rId1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425E74-B384-4DF1-B0F9-7A0D08A47B70}" v="1" dt="2025-11-21T10:39:30.48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7" autoAdjust="0"/>
    <p:restoredTop sz="91922"/>
  </p:normalViewPr>
  <p:slideViewPr>
    <p:cSldViewPr snapToGrid="0">
      <p:cViewPr varScale="1">
        <p:scale>
          <a:sx n="100" d="100"/>
          <a:sy n="100" d="100"/>
        </p:scale>
        <p:origin x="256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ksiev, Vasil" userId="ce1c42f2-f701-467a-bba3-9684fae2bbf6" providerId="ADAL" clId="{8342E46C-8E41-4431-9554-605283CEA4D4}"/>
    <pc:docChg chg="undo custSel modSld">
      <pc:chgData name="Aleksiev, Vasil" userId="ce1c42f2-f701-467a-bba3-9684fae2bbf6" providerId="ADAL" clId="{8342E46C-8E41-4431-9554-605283CEA4D4}" dt="2025-11-21T18:44:49.873" v="627" actId="6549"/>
      <pc:docMkLst>
        <pc:docMk/>
      </pc:docMkLst>
      <pc:sldChg chg="modSp mod">
        <pc:chgData name="Aleksiev, Vasil" userId="ce1c42f2-f701-467a-bba3-9684fae2bbf6" providerId="ADAL" clId="{8342E46C-8E41-4431-9554-605283CEA4D4}" dt="2025-11-21T18:44:49.873" v="627" actId="6549"/>
        <pc:sldMkLst>
          <pc:docMk/>
          <pc:sldMk cId="3077841408" sldId="12558"/>
        </pc:sldMkLst>
        <pc:spChg chg="mod">
          <ac:chgData name="Aleksiev, Vasil" userId="ce1c42f2-f701-467a-bba3-9684fae2bbf6" providerId="ADAL" clId="{8342E46C-8E41-4431-9554-605283CEA4D4}" dt="2025-11-21T18:44:49.873" v="627" actId="6549"/>
          <ac:spMkLst>
            <pc:docMk/>
            <pc:sldMk cId="3077841408" sldId="12558"/>
            <ac:spMk id="3" creationId="{FB55EDC1-560B-268C-3778-C03255CBE473}"/>
          </ac:spMkLst>
        </pc:spChg>
      </pc:sldChg>
      <pc:sldChg chg="modSp mod">
        <pc:chgData name="Aleksiev, Vasil" userId="ce1c42f2-f701-467a-bba3-9684fae2bbf6" providerId="ADAL" clId="{8342E46C-8E41-4431-9554-605283CEA4D4}" dt="2025-11-21T10:43:17.594" v="463" actId="20577"/>
        <pc:sldMkLst>
          <pc:docMk/>
          <pc:sldMk cId="3875964254" sldId="12576"/>
        </pc:sldMkLst>
        <pc:spChg chg="mod">
          <ac:chgData name="Aleksiev, Vasil" userId="ce1c42f2-f701-467a-bba3-9684fae2bbf6" providerId="ADAL" clId="{8342E46C-8E41-4431-9554-605283CEA4D4}" dt="2025-11-21T10:43:17.594" v="463" actId="20577"/>
          <ac:spMkLst>
            <pc:docMk/>
            <pc:sldMk cId="3875964254" sldId="12576"/>
            <ac:spMk id="16" creationId="{AC450017-FDB7-1BA9-A044-DBDCDEF54CE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norpahj\AppData\Local\My%20Local%20Documents\3GPP\SA%20Gothenborg%202016\SA1%2372%20docs%20per%20plenary%20cycle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3GPP\SA%20Dubrovnic%202017\SA1%2377%20docs%20per%20plenary%20cycle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594556703532136"/>
          <c:y val="3.0143743903260675E-2"/>
          <c:w val="0.89146950116311752"/>
          <c:h val="0.865495897425381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time_new!$AJ$11</c:f>
              <c:strCache>
                <c:ptCount val="1"/>
                <c:pt idx="0">
                  <c:v>GCSE_LTE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time_new!$AK$11:$AP$11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0-360E-4817-A31B-1AFA94C2DBD4}"/>
            </c:ext>
          </c:extLst>
        </c:ser>
        <c:ser>
          <c:idx val="1"/>
          <c:order val="1"/>
          <c:tx>
            <c:strRef>
              <c:f>time_new!$AJ$12</c:f>
              <c:strCache>
                <c:ptCount val="1"/>
                <c:pt idx="0">
                  <c:v>UPCON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time_new!$AK$12:$AP$12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1-360E-4817-A31B-1AFA94C2DBD4}"/>
            </c:ext>
          </c:extLst>
        </c:ser>
        <c:ser>
          <c:idx val="2"/>
          <c:order val="2"/>
          <c:tx>
            <c:strRef>
              <c:f>time_new!$AJ$13</c:f>
              <c:strCache>
                <c:ptCount val="1"/>
                <c:pt idx="0">
                  <c:v>RSE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time_new!$AK$13:$AP$13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2-360E-4817-A31B-1AFA94C2DBD4}"/>
            </c:ext>
          </c:extLst>
        </c:ser>
        <c:ser>
          <c:idx val="3"/>
          <c:order val="3"/>
          <c:tx>
            <c:strRef>
              <c:f>time_new!$AJ$14</c:f>
              <c:strCache>
                <c:ptCount val="1"/>
                <c:pt idx="0">
                  <c:v>ACDC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time_new!$AK$14:$AP$14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3-360E-4817-A31B-1AFA94C2DBD4}"/>
            </c:ext>
          </c:extLst>
        </c:ser>
        <c:ser>
          <c:idx val="4"/>
          <c:order val="4"/>
          <c:tx>
            <c:strRef>
              <c:f>time_new!$AJ$15</c:f>
              <c:strCache>
                <c:ptCount val="1"/>
                <c:pt idx="0">
                  <c:v>MTC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time_new!$AK$15:$AP$15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4-360E-4817-A31B-1AFA94C2DBD4}"/>
            </c:ext>
          </c:extLst>
        </c:ser>
        <c:ser>
          <c:idx val="5"/>
          <c:order val="5"/>
          <c:tx>
            <c:strRef>
              <c:f>time_new!$AJ$16</c:f>
              <c:strCache>
                <c:ptCount val="1"/>
                <c:pt idx="0">
                  <c:v>NOVES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time_new!$AK$16:$AP$16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5-360E-4817-A31B-1AFA94C2DBD4}"/>
            </c:ext>
          </c:extLst>
        </c:ser>
        <c:ser>
          <c:idx val="6"/>
          <c:order val="6"/>
          <c:tx>
            <c:strRef>
              <c:f>time_new!$AJ$17</c:f>
              <c:strCache>
                <c:ptCount val="1"/>
                <c:pt idx="0">
                  <c:v>SSO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time_new!$AK$17:$AP$17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6-360E-4817-A31B-1AFA94C2DBD4}"/>
            </c:ext>
          </c:extLst>
        </c:ser>
        <c:ser>
          <c:idx val="7"/>
          <c:order val="7"/>
          <c:tx>
            <c:strRef>
              <c:f>time_new!$AJ$18</c:f>
              <c:strCache>
                <c:ptCount val="1"/>
                <c:pt idx="0">
                  <c:v>PWS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time_new!$AK$18:$AP$18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7-360E-4817-A31B-1AFA94C2DBD4}"/>
            </c:ext>
          </c:extLst>
        </c:ser>
        <c:ser>
          <c:idx val="8"/>
          <c:order val="8"/>
          <c:tx>
            <c:strRef>
              <c:f>time_new!$AJ$19</c:f>
              <c:strCache>
                <c:ptCount val="1"/>
                <c:pt idx="0">
                  <c:v>WebRTC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time_new!$AK$19:$AP$19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8-360E-4817-A31B-1AFA94C2DBD4}"/>
            </c:ext>
          </c:extLst>
        </c:ser>
        <c:ser>
          <c:idx val="9"/>
          <c:order val="9"/>
          <c:tx>
            <c:strRef>
              <c:f>time_new!$AJ$20</c:f>
              <c:strCache>
                <c:ptCount val="1"/>
                <c:pt idx="0">
                  <c:v>IOPS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time_new!$AK$20:$AP$20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9-360E-4817-A31B-1AFA94C2DBD4}"/>
            </c:ext>
          </c:extLst>
        </c:ser>
        <c:ser>
          <c:idx val="10"/>
          <c:order val="10"/>
          <c:tx>
            <c:strRef>
              <c:f>time_new!$AJ$21</c:f>
              <c:strCache>
                <c:ptCount val="1"/>
                <c:pt idx="0">
                  <c:v>SEES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time_new!$AK$21:$AP$21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A-360E-4817-A31B-1AFA94C2DBD4}"/>
            </c:ext>
          </c:extLst>
        </c:ser>
        <c:ser>
          <c:idx val="11"/>
          <c:order val="11"/>
          <c:tx>
            <c:strRef>
              <c:f>time_new!$AJ$22</c:f>
              <c:strCache>
                <c:ptCount val="1"/>
                <c:pt idx="0">
                  <c:v>eICBD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time_new!$AK$22:$AP$22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B-360E-4817-A31B-1AFA94C2DBD4}"/>
            </c:ext>
          </c:extLst>
        </c:ser>
        <c:ser>
          <c:idx val="12"/>
          <c:order val="12"/>
          <c:tx>
            <c:strRef>
              <c:f>time_new!$AJ$23</c:f>
              <c:strCache>
                <c:ptCount val="1"/>
                <c:pt idx="0">
                  <c:v>CSIPTO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time_new!$AK$23:$AP$23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C-360E-4817-A31B-1AFA94C2DBD4}"/>
            </c:ext>
          </c:extLst>
        </c:ser>
        <c:ser>
          <c:idx val="13"/>
          <c:order val="13"/>
          <c:tx>
            <c:strRef>
              <c:f>time_new!$AJ$24</c:f>
              <c:strCache>
                <c:ptCount val="1"/>
                <c:pt idx="0">
                  <c:v>MAPN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time_new!$AK$24:$AP$24</c:f>
              <c:numCache>
                <c:formatCode>General</c:formatCode>
                <c:ptCount val="6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360E-4817-A31B-1AFA94C2DBD4}"/>
            </c:ext>
          </c:extLst>
        </c:ser>
        <c:ser>
          <c:idx val="14"/>
          <c:order val="14"/>
          <c:tx>
            <c:strRef>
              <c:f>time_new!$AJ$25</c:f>
              <c:strCache>
                <c:ptCount val="1"/>
                <c:pt idx="0">
                  <c:v>MCPTT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time_new!$AK$25:$AP$25</c:f>
              <c:numCache>
                <c:formatCode>General</c:formatCode>
                <c:ptCount val="6"/>
                <c:pt idx="0">
                  <c:v>31.5</c:v>
                </c:pt>
                <c:pt idx="1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60E-4817-A31B-1AFA94C2DBD4}"/>
            </c:ext>
          </c:extLst>
        </c:ser>
        <c:ser>
          <c:idx val="15"/>
          <c:order val="15"/>
          <c:tx>
            <c:strRef>
              <c:f>time_new!$AJ$26</c:f>
              <c:strCache>
                <c:ptCount val="1"/>
                <c:pt idx="0">
                  <c:v>ECIP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time_new!$AK$26:$AP$26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F-360E-4817-A31B-1AFA94C2DBD4}"/>
            </c:ext>
          </c:extLst>
        </c:ser>
        <c:ser>
          <c:idx val="16"/>
          <c:order val="16"/>
          <c:tx>
            <c:strRef>
              <c:f>time_new!$AJ$27</c:f>
              <c:strCache>
                <c:ptCount val="1"/>
                <c:pt idx="0">
                  <c:v>MBSP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time_new!$AK$27:$AP$27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0-360E-4817-A31B-1AFA94C2DBD4}"/>
            </c:ext>
          </c:extLst>
        </c:ser>
        <c:ser>
          <c:idx val="17"/>
          <c:order val="17"/>
          <c:tx>
            <c:strRef>
              <c:f>time_new!$AJ$28</c:f>
              <c:strCache>
                <c:ptCount val="1"/>
                <c:pt idx="0">
                  <c:v>FMSS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time_new!$AK$28:$AP$28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1-360E-4817-A31B-1AFA94C2DBD4}"/>
            </c:ext>
          </c:extLst>
        </c:ser>
        <c:ser>
          <c:idx val="18"/>
          <c:order val="18"/>
          <c:tx>
            <c:strRef>
              <c:f>time_new!$AJ$29</c:f>
              <c:strCache>
                <c:ptCount val="1"/>
                <c:pt idx="0">
                  <c:v>GUSH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time_new!$AK$29:$AP$29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2-360E-4817-A31B-1AFA94C2DBD4}"/>
            </c:ext>
          </c:extLst>
        </c:ser>
        <c:ser>
          <c:idx val="19"/>
          <c:order val="19"/>
          <c:tx>
            <c:strRef>
              <c:f>time_new!$AJ$30</c:f>
              <c:strCache>
                <c:ptCount val="1"/>
                <c:pt idx="0">
                  <c:v>CATS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time_new!$AK$30:$AP$30</c:f>
              <c:numCache>
                <c:formatCode>General</c:formatCode>
                <c:ptCount val="6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360E-4817-A31B-1AFA94C2DBD4}"/>
            </c:ext>
          </c:extLst>
        </c:ser>
        <c:ser>
          <c:idx val="20"/>
          <c:order val="20"/>
          <c:tx>
            <c:strRef>
              <c:f>time_new!$AJ$31</c:f>
              <c:strCache>
                <c:ptCount val="1"/>
                <c:pt idx="0">
                  <c:v>V2XLTE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time_new!$AK$31:$AP$31</c:f>
              <c:numCache>
                <c:formatCode>General</c:formatCode>
                <c:ptCount val="6"/>
                <c:pt idx="1">
                  <c:v>8.5</c:v>
                </c:pt>
                <c:pt idx="2">
                  <c:v>10.5</c:v>
                </c:pt>
                <c:pt idx="3">
                  <c:v>13.5</c:v>
                </c:pt>
                <c:pt idx="4">
                  <c:v>9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360E-4817-A31B-1AFA94C2DBD4}"/>
            </c:ext>
          </c:extLst>
        </c:ser>
        <c:ser>
          <c:idx val="21"/>
          <c:order val="21"/>
          <c:tx>
            <c:strRef>
              <c:f>time_new!$AJ$32</c:f>
              <c:strCache>
                <c:ptCount val="1"/>
                <c:pt idx="0">
                  <c:v>SMARTER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time_new!$AK$32:$AP$32</c:f>
              <c:numCache>
                <c:formatCode>General</c:formatCode>
                <c:ptCount val="6"/>
                <c:pt idx="1">
                  <c:v>1.5</c:v>
                </c:pt>
                <c:pt idx="2">
                  <c:v>12</c:v>
                </c:pt>
                <c:pt idx="3">
                  <c:v>23</c:v>
                </c:pt>
                <c:pt idx="4">
                  <c:v>62.5</c:v>
                </c:pt>
                <c:pt idx="5">
                  <c:v>22.5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360E-4817-A31B-1AFA94C2DBD4}"/>
            </c:ext>
          </c:extLst>
        </c:ser>
        <c:ser>
          <c:idx val="22"/>
          <c:order val="22"/>
          <c:tx>
            <c:strRef>
              <c:f>time_new!$AJ$33</c:f>
              <c:strCache>
                <c:ptCount val="1"/>
                <c:pt idx="0">
                  <c:v>MCVideo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time_new!$AK$33:$AP$33</c:f>
              <c:numCache>
                <c:formatCode>General</c:formatCode>
                <c:ptCount val="6"/>
                <c:pt idx="2">
                  <c:v>4.5</c:v>
                </c:pt>
                <c:pt idx="3">
                  <c:v>5.5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360E-4817-A31B-1AFA94C2DBD4}"/>
            </c:ext>
          </c:extLst>
        </c:ser>
        <c:ser>
          <c:idx val="23"/>
          <c:order val="23"/>
          <c:tx>
            <c:strRef>
              <c:f>time_new!$AJ$34</c:f>
              <c:strCache>
                <c:ptCount val="1"/>
                <c:pt idx="0">
                  <c:v>MCData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time_new!$AK$34:$AP$34</c:f>
              <c:numCache>
                <c:formatCode>General</c:formatCode>
                <c:ptCount val="6"/>
                <c:pt idx="2">
                  <c:v>2</c:v>
                </c:pt>
                <c:pt idx="3">
                  <c:v>4.5</c:v>
                </c:pt>
                <c:pt idx="4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360E-4817-A31B-1AFA94C2DBD4}"/>
            </c:ext>
          </c:extLst>
        </c:ser>
        <c:ser>
          <c:idx val="24"/>
          <c:order val="24"/>
          <c:tx>
            <c:strRef>
              <c:f>time_new!$AJ$35</c:f>
              <c:strCache>
                <c:ptCount val="1"/>
                <c:pt idx="0">
                  <c:v>MCImp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time_new!$AK$35:$AP$35</c:f>
              <c:numCache>
                <c:formatCode>General</c:formatCode>
                <c:ptCount val="6"/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360E-4817-A31B-1AFA94C2DBD4}"/>
            </c:ext>
          </c:extLst>
        </c:ser>
        <c:ser>
          <c:idx val="25"/>
          <c:order val="25"/>
          <c:tx>
            <c:strRef>
              <c:f>time_new!$AJ$36</c:f>
              <c:strCache>
                <c:ptCount val="1"/>
                <c:pt idx="0">
                  <c:v>EnTV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time_new!$AK$36:$AP$36</c:f>
              <c:numCache>
                <c:formatCode>General</c:formatCode>
                <c:ptCount val="6"/>
                <c:pt idx="2">
                  <c:v>2</c:v>
                </c:pt>
                <c:pt idx="3">
                  <c:v>5</c:v>
                </c:pt>
                <c:pt idx="4">
                  <c:v>3.5</c:v>
                </c:pt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360E-4817-A31B-1AFA94C2DBD4}"/>
            </c:ext>
          </c:extLst>
        </c:ser>
        <c:ser>
          <c:idx val="26"/>
          <c:order val="26"/>
          <c:tx>
            <c:strRef>
              <c:f>time_new!$AJ$37</c:f>
              <c:strCache>
                <c:ptCount val="1"/>
                <c:pt idx="0">
                  <c:v>PPEPO_LTE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time_new!$AK$37:$AP$37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A-360E-4817-A31B-1AFA94C2DBD4}"/>
            </c:ext>
          </c:extLst>
        </c:ser>
        <c:ser>
          <c:idx val="27"/>
          <c:order val="27"/>
          <c:tx>
            <c:strRef>
              <c:f>time_new!$AJ$38</c:f>
              <c:strCache>
                <c:ptCount val="1"/>
                <c:pt idx="0">
                  <c:v>eDSVCC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time_new!$AK$38:$AP$38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B-360E-4817-A31B-1AFA94C2DBD4}"/>
            </c:ext>
          </c:extLst>
        </c:ser>
        <c:ser>
          <c:idx val="28"/>
          <c:order val="28"/>
          <c:tx>
            <c:strRef>
              <c:f>time_new!$AJ$39</c:f>
              <c:strCache>
                <c:ptCount val="1"/>
                <c:pt idx="0">
                  <c:v>MPS_Mods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time_new!$AK$39:$AP$39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C-360E-4817-A31B-1AFA94C2DBD4}"/>
            </c:ext>
          </c:extLst>
        </c:ser>
        <c:ser>
          <c:idx val="29"/>
          <c:order val="29"/>
          <c:tx>
            <c:strRef>
              <c:f>time_new!$AJ$40</c:f>
              <c:strCache>
                <c:ptCount val="1"/>
                <c:pt idx="0">
                  <c:v>eULRS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time_new!$AK$40:$AP$40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D-360E-4817-A31B-1AFA94C2DBD4}"/>
            </c:ext>
          </c:extLst>
        </c:ser>
        <c:ser>
          <c:idx val="30"/>
          <c:order val="30"/>
          <c:tx>
            <c:strRef>
              <c:f>time_new!$AJ$41</c:f>
              <c:strCache>
                <c:ptCount val="1"/>
                <c:pt idx="0">
                  <c:v>ELIOT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E-360E-4817-A31B-1AFA94C2DBD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F-360E-4817-A31B-1AFA94C2DBD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0-360E-4817-A31B-1AFA94C2DBD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360E-4817-A31B-1AFA94C2DBD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360E-4817-A31B-1AFA94C2DBD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time_new!$AK$41:$AP$41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23-360E-4817-A31B-1AFA94C2DBD4}"/>
            </c:ext>
          </c:extLst>
        </c:ser>
        <c:ser>
          <c:idx val="31"/>
          <c:order val="31"/>
          <c:tx>
            <c:strRef>
              <c:f>time_new!$AJ$42</c:f>
              <c:strCache>
                <c:ptCount val="1"/>
                <c:pt idx="0">
                  <c:v>other items</c:v>
                </c:pt>
              </c:strCache>
            </c:strRef>
          </c:tx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</a:p>
                  <a:p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360E-4817-A31B-1AFA94C2DBD4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</a:p>
                  <a:p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360E-4817-A31B-1AFA94C2DB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time_new!$AK$42:$AP$42</c:f>
              <c:numCache>
                <c:formatCode>General</c:formatCode>
                <c:ptCount val="6"/>
                <c:pt idx="0">
                  <c:v>8</c:v>
                </c:pt>
                <c:pt idx="1">
                  <c:v>10.5</c:v>
                </c:pt>
                <c:pt idx="2">
                  <c:v>10</c:v>
                </c:pt>
                <c:pt idx="3">
                  <c:v>6.5</c:v>
                </c:pt>
                <c:pt idx="4">
                  <c:v>7.5</c:v>
                </c:pt>
                <c:pt idx="5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360E-4817-A31B-1AFA94C2DBD4}"/>
            </c:ext>
          </c:extLst>
        </c:ser>
        <c:ser>
          <c:idx val="32"/>
          <c:order val="32"/>
          <c:tx>
            <c:strRef>
              <c:f>time_new!$AJ$43</c:f>
              <c:strCache>
                <c:ptCount val="1"/>
                <c:pt idx="0">
                  <c:v>admin</c:v>
                </c:pt>
              </c:strCache>
            </c:strRef>
          </c:tx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admin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360E-4817-A31B-1AFA94C2DBD4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admin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360E-4817-A31B-1AFA94C2DB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time_new!$AK$10:$AP$10</c:f>
              <c:strCache>
                <c:ptCount val="6"/>
                <c:pt idx="0">
                  <c:v>Q4 2014</c:v>
                </c:pt>
                <c:pt idx="1">
                  <c:v>Q1 2015</c:v>
                </c:pt>
                <c:pt idx="2">
                  <c:v>Q2 2015</c:v>
                </c:pt>
                <c:pt idx="3">
                  <c:v>Q3 2015</c:v>
                </c:pt>
                <c:pt idx="4">
                  <c:v>Q4 2015</c:v>
                </c:pt>
                <c:pt idx="5">
                  <c:v>Q1 2015</c:v>
                </c:pt>
              </c:strCache>
            </c:strRef>
          </c:cat>
          <c:val>
            <c:numRef>
              <c:f>time_new!$AK$43:$AP$43</c:f>
              <c:numCache>
                <c:formatCode>General</c:formatCode>
                <c:ptCount val="6"/>
                <c:pt idx="0">
                  <c:v>2</c:v>
                </c:pt>
                <c:pt idx="1">
                  <c:v>2.5</c:v>
                </c:pt>
                <c:pt idx="2">
                  <c:v>2.5</c:v>
                </c:pt>
                <c:pt idx="3">
                  <c:v>2</c:v>
                </c:pt>
                <c:pt idx="4">
                  <c:v>4</c:v>
                </c:pt>
                <c:pt idx="5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360E-4817-A31B-1AFA94C2DB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86840960"/>
        <c:axId val="186842496"/>
      </c:barChart>
      <c:catAx>
        <c:axId val="1868409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86842496"/>
        <c:crosses val="autoZero"/>
        <c:auto val="1"/>
        <c:lblAlgn val="ctr"/>
        <c:lblOffset val="100"/>
        <c:noMultiLvlLbl val="0"/>
      </c:catAx>
      <c:valAx>
        <c:axId val="186842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684096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20"/>
          <c:order val="0"/>
          <c:tx>
            <c:strRef>
              <c:f>time_new!$AF$11</c:f>
              <c:strCache>
                <c:ptCount val="1"/>
                <c:pt idx="0">
                  <c:v>GCSE_LTE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time_new!$AI$11:$AN$11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0-929F-4673-A230-1673FCCF2868}"/>
            </c:ext>
          </c:extLst>
        </c:ser>
        <c:ser>
          <c:idx val="21"/>
          <c:order val="1"/>
          <c:tx>
            <c:strRef>
              <c:f>time_new!$AF$12</c:f>
              <c:strCache>
                <c:ptCount val="1"/>
                <c:pt idx="0">
                  <c:v>UPCON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time_new!$AI$12:$AN$12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1-929F-4673-A230-1673FCCF2868}"/>
            </c:ext>
          </c:extLst>
        </c:ser>
        <c:ser>
          <c:idx val="22"/>
          <c:order val="2"/>
          <c:tx>
            <c:strRef>
              <c:f>time_new!$AF$13</c:f>
              <c:strCache>
                <c:ptCount val="1"/>
                <c:pt idx="0">
                  <c:v>RSE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time_new!$AI$13:$AN$13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2-929F-4673-A230-1673FCCF2868}"/>
            </c:ext>
          </c:extLst>
        </c:ser>
        <c:ser>
          <c:idx val="23"/>
          <c:order val="3"/>
          <c:tx>
            <c:strRef>
              <c:f>time_new!$AF$14</c:f>
              <c:strCache>
                <c:ptCount val="1"/>
                <c:pt idx="0">
                  <c:v>ACDC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time_new!$AI$14:$AN$14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3-929F-4673-A230-1673FCCF2868}"/>
            </c:ext>
          </c:extLst>
        </c:ser>
        <c:ser>
          <c:idx val="24"/>
          <c:order val="4"/>
          <c:tx>
            <c:strRef>
              <c:f>time_new!$AF$15</c:f>
              <c:strCache>
                <c:ptCount val="1"/>
                <c:pt idx="0">
                  <c:v>MTC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time_new!$AI$15:$AN$15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4-929F-4673-A230-1673FCCF2868}"/>
            </c:ext>
          </c:extLst>
        </c:ser>
        <c:ser>
          <c:idx val="25"/>
          <c:order val="5"/>
          <c:tx>
            <c:strRef>
              <c:f>time_new!$AF$16</c:f>
              <c:strCache>
                <c:ptCount val="1"/>
                <c:pt idx="0">
                  <c:v>NOVES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time_new!$AI$16:$AN$16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5-929F-4673-A230-1673FCCF2868}"/>
            </c:ext>
          </c:extLst>
        </c:ser>
        <c:ser>
          <c:idx val="26"/>
          <c:order val="6"/>
          <c:tx>
            <c:strRef>
              <c:f>time_new!$AF$17</c:f>
              <c:strCache>
                <c:ptCount val="1"/>
                <c:pt idx="0">
                  <c:v>SSO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time_new!$AI$17:$AN$17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6-929F-4673-A230-1673FCCF2868}"/>
            </c:ext>
          </c:extLst>
        </c:ser>
        <c:ser>
          <c:idx val="28"/>
          <c:order val="7"/>
          <c:tx>
            <c:strRef>
              <c:f>time_new!$AF$18</c:f>
              <c:strCache>
                <c:ptCount val="1"/>
                <c:pt idx="0">
                  <c:v>PWS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time_new!$AI$18:$AN$18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7-929F-4673-A230-1673FCCF2868}"/>
            </c:ext>
          </c:extLst>
        </c:ser>
        <c:ser>
          <c:idx val="29"/>
          <c:order val="8"/>
          <c:tx>
            <c:strRef>
              <c:f>time_new!$AF$19</c:f>
              <c:strCache>
                <c:ptCount val="1"/>
                <c:pt idx="0">
                  <c:v>WebRTC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time_new!$AI$19:$AN$19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8-929F-4673-A230-1673FCCF2868}"/>
            </c:ext>
          </c:extLst>
        </c:ser>
        <c:ser>
          <c:idx val="30"/>
          <c:order val="9"/>
          <c:tx>
            <c:strRef>
              <c:f>time_new!$AF$20</c:f>
              <c:strCache>
                <c:ptCount val="1"/>
                <c:pt idx="0">
                  <c:v>IOPS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time_new!$AI$20:$AN$20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9-929F-4673-A230-1673FCCF2868}"/>
            </c:ext>
          </c:extLst>
        </c:ser>
        <c:ser>
          <c:idx val="31"/>
          <c:order val="10"/>
          <c:tx>
            <c:strRef>
              <c:f>time_new!$AF$21</c:f>
              <c:strCache>
                <c:ptCount val="1"/>
                <c:pt idx="0">
                  <c:v>SEES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time_new!$AI$21:$AN$21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A-929F-4673-A230-1673FCCF2868}"/>
            </c:ext>
          </c:extLst>
        </c:ser>
        <c:ser>
          <c:idx val="32"/>
          <c:order val="11"/>
          <c:tx>
            <c:strRef>
              <c:f>time_new!$AF$22</c:f>
              <c:strCache>
                <c:ptCount val="1"/>
                <c:pt idx="0">
                  <c:v>eICBD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time_new!$AI$22:$AN$22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B-929F-4673-A230-1673FCCF2868}"/>
            </c:ext>
          </c:extLst>
        </c:ser>
        <c:ser>
          <c:idx val="33"/>
          <c:order val="12"/>
          <c:tx>
            <c:strRef>
              <c:f>time_new!$AF$23</c:f>
              <c:strCache>
                <c:ptCount val="1"/>
                <c:pt idx="0">
                  <c:v>CSIPTO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time_new!$AI$23:$AN$23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C-929F-4673-A230-1673FCCF2868}"/>
            </c:ext>
          </c:extLst>
        </c:ser>
        <c:ser>
          <c:idx val="0"/>
          <c:order val="13"/>
          <c:tx>
            <c:strRef>
              <c:f>time_new!$AF$24</c:f>
              <c:strCache>
                <c:ptCount val="1"/>
                <c:pt idx="0">
                  <c:v>MAPN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time_new!$AI$24:$AN$24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D-929F-4673-A230-1673FCCF2868}"/>
            </c:ext>
          </c:extLst>
        </c:ser>
        <c:ser>
          <c:idx val="1"/>
          <c:order val="14"/>
          <c:tx>
            <c:strRef>
              <c:f>time_new!$AF$25</c:f>
              <c:strCache>
                <c:ptCount val="1"/>
                <c:pt idx="0">
                  <c:v>MCPTT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time_new!$AI$25:$AN$25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E-929F-4673-A230-1673FCCF2868}"/>
            </c:ext>
          </c:extLst>
        </c:ser>
        <c:ser>
          <c:idx val="2"/>
          <c:order val="15"/>
          <c:tx>
            <c:strRef>
              <c:f>time_new!$AF$26</c:f>
              <c:strCache>
                <c:ptCount val="1"/>
                <c:pt idx="0">
                  <c:v>ECIP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time_new!$AI$26:$AN$26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F-929F-4673-A230-1673FCCF2868}"/>
            </c:ext>
          </c:extLst>
        </c:ser>
        <c:ser>
          <c:idx val="3"/>
          <c:order val="16"/>
          <c:tx>
            <c:strRef>
              <c:f>time_new!$AF$27</c:f>
              <c:strCache>
                <c:ptCount val="1"/>
                <c:pt idx="0">
                  <c:v>MBSP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time_new!$AI$27:$AN$27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0-929F-4673-A230-1673FCCF2868}"/>
            </c:ext>
          </c:extLst>
        </c:ser>
        <c:ser>
          <c:idx val="4"/>
          <c:order val="17"/>
          <c:tx>
            <c:strRef>
              <c:f>time_new!$AF$28</c:f>
              <c:strCache>
                <c:ptCount val="1"/>
                <c:pt idx="0">
                  <c:v>FMSS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time_new!$AI$28:$AN$28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1-929F-4673-A230-1673FCCF2868}"/>
            </c:ext>
          </c:extLst>
        </c:ser>
        <c:ser>
          <c:idx val="5"/>
          <c:order val="18"/>
          <c:tx>
            <c:strRef>
              <c:f>time_new!$AF$29</c:f>
              <c:strCache>
                <c:ptCount val="1"/>
                <c:pt idx="0">
                  <c:v>ePWS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time_new!$AI$29:$AN$29</c:f>
              <c:numCache>
                <c:formatCode>General</c:formatCode>
                <c:ptCount val="6"/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929F-4673-A230-1673FCCF2868}"/>
            </c:ext>
          </c:extLst>
        </c:ser>
        <c:ser>
          <c:idx val="6"/>
          <c:order val="19"/>
          <c:tx>
            <c:strRef>
              <c:f>time_new!$AF$30</c:f>
              <c:strCache>
                <c:ptCount val="1"/>
                <c:pt idx="0">
                  <c:v>MARCOM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time_new!$AI$30:$AN$30</c:f>
              <c:numCache>
                <c:formatCode>General</c:formatCode>
                <c:ptCount val="6"/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929F-4673-A230-1673FCCF2868}"/>
            </c:ext>
          </c:extLst>
        </c:ser>
        <c:ser>
          <c:idx val="7"/>
          <c:order val="20"/>
          <c:tx>
            <c:strRef>
              <c:f>time_new!$AF$31</c:f>
              <c:strCache>
                <c:ptCount val="1"/>
                <c:pt idx="0">
                  <c:v>V2X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time_new!$AI$31:$AN$31</c:f>
              <c:numCache>
                <c:formatCode>General</c:formatCode>
                <c:ptCount val="6"/>
                <c:pt idx="0">
                  <c:v>9</c:v>
                </c:pt>
                <c:pt idx="1">
                  <c:v>5</c:v>
                </c:pt>
                <c:pt idx="2">
                  <c:v>3.5</c:v>
                </c:pt>
                <c:pt idx="3">
                  <c:v>17.5</c:v>
                </c:pt>
                <c:pt idx="4">
                  <c:v>14</c:v>
                </c:pt>
                <c:pt idx="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929F-4673-A230-1673FCCF2868}"/>
            </c:ext>
          </c:extLst>
        </c:ser>
        <c:ser>
          <c:idx val="8"/>
          <c:order val="21"/>
          <c:tx>
            <c:strRef>
              <c:f>time_new!$AF$32</c:f>
              <c:strCache>
                <c:ptCount val="1"/>
                <c:pt idx="0">
                  <c:v>SMARTER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time_new!$AI$32:$AN$32</c:f>
              <c:numCache>
                <c:formatCode>General</c:formatCode>
                <c:ptCount val="6"/>
                <c:pt idx="0">
                  <c:v>62.5</c:v>
                </c:pt>
                <c:pt idx="1">
                  <c:v>22.5</c:v>
                </c:pt>
                <c:pt idx="2">
                  <c:v>19</c:v>
                </c:pt>
                <c:pt idx="3">
                  <c:v>18</c:v>
                </c:pt>
                <c:pt idx="4">
                  <c:v>17</c:v>
                </c:pt>
                <c:pt idx="5">
                  <c:v>35.5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929F-4673-A230-1673FCCF2868}"/>
            </c:ext>
          </c:extLst>
        </c:ser>
        <c:ser>
          <c:idx val="9"/>
          <c:order val="22"/>
          <c:tx>
            <c:strRef>
              <c:f>time_new!$AF$33</c:f>
              <c:strCache>
                <c:ptCount val="1"/>
                <c:pt idx="0">
                  <c:v>MCVideo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time_new!$AI$33:$AN$33</c:f>
              <c:numCache>
                <c:formatCode>General</c:formatCode>
                <c:ptCount val="6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29F-4673-A230-1673FCCF2868}"/>
            </c:ext>
          </c:extLst>
        </c:ser>
        <c:ser>
          <c:idx val="10"/>
          <c:order val="23"/>
          <c:tx>
            <c:strRef>
              <c:f>time_new!$AF$34</c:f>
              <c:strCache>
                <c:ptCount val="1"/>
                <c:pt idx="0">
                  <c:v>MCData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time_new!$AI$34:$AN$34</c:f>
              <c:numCache>
                <c:formatCode>General</c:formatCode>
                <c:ptCount val="6"/>
                <c:pt idx="0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929F-4673-A230-1673FCCF2868}"/>
            </c:ext>
          </c:extLst>
        </c:ser>
        <c:ser>
          <c:idx val="11"/>
          <c:order val="24"/>
          <c:tx>
            <c:strRef>
              <c:f>time_new!$AF$35</c:f>
              <c:strCache>
                <c:ptCount val="1"/>
                <c:pt idx="0">
                  <c:v>MCImp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time_new!$AI$35:$AN$35</c:f>
              <c:numCache>
                <c:formatCode>General</c:formatCode>
                <c:ptCount val="6"/>
                <c:pt idx="1">
                  <c:v>14</c:v>
                </c:pt>
                <c:pt idx="2">
                  <c:v>20</c:v>
                </c:pt>
                <c:pt idx="3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929F-4673-A230-1673FCCF2868}"/>
            </c:ext>
          </c:extLst>
        </c:ser>
        <c:ser>
          <c:idx val="12"/>
          <c:order val="25"/>
          <c:tx>
            <c:strRef>
              <c:f>time_new!$AF$36</c:f>
              <c:strCache>
                <c:ptCount val="1"/>
                <c:pt idx="0">
                  <c:v>EnTV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time_new!$AI$36:$AN$36</c:f>
              <c:numCache>
                <c:formatCode>General</c:formatCode>
                <c:ptCount val="6"/>
                <c:pt idx="0">
                  <c:v>3.5</c:v>
                </c:pt>
                <c:pt idx="1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929F-4673-A230-1673FCCF2868}"/>
            </c:ext>
          </c:extLst>
        </c:ser>
        <c:ser>
          <c:idx val="13"/>
          <c:order val="26"/>
          <c:tx>
            <c:strRef>
              <c:f>time_new!$AF$37</c:f>
              <c:strCache>
                <c:ptCount val="1"/>
                <c:pt idx="0">
                  <c:v>FRMCS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time_new!$AI$37:$AN$37</c:f>
              <c:numCache>
                <c:formatCode>General</c:formatCode>
                <c:ptCount val="6"/>
                <c:pt idx="3">
                  <c:v>3</c:v>
                </c:pt>
                <c:pt idx="4">
                  <c:v>9</c:v>
                </c:pt>
                <c:pt idx="5">
                  <c:v>19.5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929F-4673-A230-1673FCCF2868}"/>
            </c:ext>
          </c:extLst>
        </c:ser>
        <c:ser>
          <c:idx val="14"/>
          <c:order val="27"/>
          <c:tx>
            <c:strRef>
              <c:f>time_new!$AF$38</c:f>
              <c:strCache>
                <c:ptCount val="1"/>
                <c:pt idx="0">
                  <c:v>eDSVCC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time_new!$AI$38:$AN$38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B-929F-4673-A230-1673FCCF2868}"/>
            </c:ext>
          </c:extLst>
        </c:ser>
        <c:ser>
          <c:idx val="15"/>
          <c:order val="28"/>
          <c:tx>
            <c:strRef>
              <c:f>time_new!$AF$39</c:f>
              <c:strCache>
                <c:ptCount val="1"/>
                <c:pt idx="0">
                  <c:v>MPS_Mods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time_new!$AI$39:$AN$39</c:f>
              <c:numCache>
                <c:formatCode>General</c:formatCode>
                <c:ptCount val="6"/>
                <c:pt idx="2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929F-4673-A230-1673FCCF2868}"/>
            </c:ext>
          </c:extLst>
        </c:ser>
        <c:ser>
          <c:idx val="16"/>
          <c:order val="29"/>
          <c:tx>
            <c:strRef>
              <c:f>time_new!$AF$40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time_new!$AI$40:$AN$40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D-929F-4673-A230-1673FCCF2868}"/>
            </c:ext>
          </c:extLst>
        </c:ser>
        <c:ser>
          <c:idx val="17"/>
          <c:order val="30"/>
          <c:tx>
            <c:strRef>
              <c:f>time_new!$AF$41</c:f>
              <c:strCache>
                <c:ptCount val="1"/>
                <c:pt idx="0">
                  <c:v>REAR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time_new!$AI$41:$AN$41</c:f>
              <c:numCache>
                <c:formatCode>General</c:formatCode>
                <c:ptCount val="6"/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929F-4673-A230-1673FCCF2868}"/>
            </c:ext>
          </c:extLst>
        </c:ser>
        <c:ser>
          <c:idx val="18"/>
          <c:order val="31"/>
          <c:tx>
            <c:strRef>
              <c:f>time_new!$AF$42</c:f>
              <c:strCache>
                <c:ptCount val="1"/>
                <c:pt idx="0">
                  <c:v>ELIOT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time_new!$AI$42:$AN$42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1F-929F-4673-A230-1673FCCF2868}"/>
            </c:ext>
          </c:extLst>
        </c:ser>
        <c:ser>
          <c:idx val="19"/>
          <c:order val="32"/>
          <c:tx>
            <c:strRef>
              <c:f>time_new!$AF$43</c:f>
              <c:strCache>
                <c:ptCount val="1"/>
                <c:pt idx="0">
                  <c:v>other items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time_new!$AI$43:$AN$43</c:f>
              <c:numCache>
                <c:formatCode>General</c:formatCode>
                <c:ptCount val="6"/>
                <c:pt idx="0">
                  <c:v>8</c:v>
                </c:pt>
                <c:pt idx="1">
                  <c:v>6.5</c:v>
                </c:pt>
                <c:pt idx="2">
                  <c:v>2</c:v>
                </c:pt>
                <c:pt idx="3">
                  <c:v>1.5</c:v>
                </c:pt>
                <c:pt idx="4">
                  <c:v>9.5</c:v>
                </c:pt>
                <c:pt idx="5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0-929F-4673-A230-1673FCCF2868}"/>
            </c:ext>
          </c:extLst>
        </c:ser>
        <c:ser>
          <c:idx val="27"/>
          <c:order val="33"/>
          <c:tx>
            <c:strRef>
              <c:f>time_new!$AF$44</c:f>
              <c:strCache>
                <c:ptCount val="1"/>
                <c:pt idx="0">
                  <c:v>admin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time_new!$AI$10:$AN$10</c:f>
              <c:strCache>
                <c:ptCount val="6"/>
                <c:pt idx="0">
                  <c:v>Q4 2015</c:v>
                </c:pt>
                <c:pt idx="1">
                  <c:v>Q1 2016</c:v>
                </c:pt>
                <c:pt idx="2">
                  <c:v>Q2 2016</c:v>
                </c:pt>
                <c:pt idx="3">
                  <c:v>Q3 2016</c:v>
                </c:pt>
                <c:pt idx="4">
                  <c:v>Q4 2016</c:v>
                </c:pt>
                <c:pt idx="5">
                  <c:v>Q1 2017</c:v>
                </c:pt>
              </c:strCache>
            </c:strRef>
          </c:cat>
          <c:val>
            <c:numRef>
              <c:f>time_new!$AI$44:$AN$44</c:f>
              <c:numCache>
                <c:formatCode>General</c:formatCode>
                <c:ptCount val="6"/>
                <c:pt idx="0">
                  <c:v>4</c:v>
                </c:pt>
                <c:pt idx="1">
                  <c:v>5.5</c:v>
                </c:pt>
                <c:pt idx="2">
                  <c:v>4.5</c:v>
                </c:pt>
                <c:pt idx="3">
                  <c:v>6.5</c:v>
                </c:pt>
                <c:pt idx="4">
                  <c:v>4</c:v>
                </c:pt>
                <c:pt idx="5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929F-4673-A230-1673FCCF28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50091392"/>
        <c:axId val="250092928"/>
      </c:barChart>
      <c:catAx>
        <c:axId val="250091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50092928"/>
        <c:crosses val="autoZero"/>
        <c:auto val="1"/>
        <c:lblAlgn val="ctr"/>
        <c:lblOffset val="100"/>
        <c:noMultiLvlLbl val="0"/>
      </c:catAx>
      <c:valAx>
        <c:axId val="250092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0091392"/>
        <c:crosses val="autoZero"/>
        <c:crossBetween val="between"/>
      </c:valAx>
    </c:plotArea>
    <c:plotVisOnly val="1"/>
    <c:dispBlanksAs val="gap"/>
    <c:showDLblsOverMax val="0"/>
  </c:chart>
  <c:spPr>
    <a:solidFill>
      <a:sysClr val="window" lastClr="FFFFFF"/>
    </a:solidFill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11/21/2025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11/21/2025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59929-FF5A-F581-AA2D-7DEA28B91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20A4A77C-2D8D-6970-DA60-1925D813DE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430CB22A-4921-FD24-6EE7-5235BFA8A6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8D1252A-FE7E-F2CB-20B3-949F25E407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004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E4EC0-3D95-411E-0E70-F9752D2A7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3021C9AF-46F3-9B48-A344-AA6E1EF030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8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DF9B422-14A7-1113-2423-269ADA4091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102B86AB-B4D3-3C4E-F09C-0CDC6A08A8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3039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C76DFE9-ABC1-4A20-493C-A6111E652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116;p3:notes">
            <a:extLst>
              <a:ext uri="{FF2B5EF4-FFF2-40B4-BE49-F238E27FC236}">
                <a16:creationId xmlns:a16="http://schemas.microsoft.com/office/drawing/2014/main" id="{09D403C3-E889-336D-FEAC-884C3B4543E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0" tIns="46425" rIns="92850" bIns="46425"/>
          <a:lstStyle/>
          <a:p>
            <a:pPr>
              <a:spcBef>
                <a:spcPct val="0"/>
              </a:spcBef>
            </a:pPr>
            <a:endParaRPr lang="de-DE" altLang="de-DE"/>
          </a:p>
        </p:txBody>
      </p:sp>
      <p:sp>
        <p:nvSpPr>
          <p:cNvPr id="13315" name="Google Shape;117;p3:notes">
            <a:extLst>
              <a:ext uri="{FF2B5EF4-FFF2-40B4-BE49-F238E27FC236}">
                <a16:creationId xmlns:a16="http://schemas.microsoft.com/office/drawing/2014/main" id="{F967330C-491C-92F6-7000-EBCAC5ECB4D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round/>
          </a:ln>
        </p:spPr>
      </p:sp>
    </p:spTree>
    <p:extLst>
      <p:ext uri="{BB962C8B-B14F-4D97-AF65-F5344CB8AC3E}">
        <p14:creationId xmlns:p14="http://schemas.microsoft.com/office/powerpoint/2010/main" val="38373095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C2B72-F825-C5AA-2521-8B60005B8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85AF523F-0C39-89D0-DBD9-C19DE83BEE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10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C3ACF5BF-DD29-BB2D-7583-62A53A57F7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2106BF6C-ED80-F058-19AB-C135AFBF64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39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Proposed Steps </a:t>
            </a:r>
          </a:p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after SA1#112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400" dirty="0">
                <a:latin typeface="+mj-lt"/>
              </a:rPr>
              <a:t>Vasil Aleksiev (SA1 Chair), Alain Sultan (MCC)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S1-254008 - 3GPP SA1#112,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17-21 November 2025, Dallas, USA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2DCB3-73BB-953A-B0D9-871509575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BAF2F2C-457B-1AE8-C371-B13F526D2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Annex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A23A7DD5-5D46-ECA7-F93A-27016F22D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AA75019C-722C-E4F5-317C-26376585E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D1A55A3-3EA2-0827-B6EF-FE3ED6072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6252D37A-FA48-55E4-B333-E59E0C7A3B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215173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56394-86A4-12EA-CE7D-5173F0C9D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B9F2-63D2-A276-F8D3-AF3CD00A7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093" y="97345"/>
            <a:ext cx="6827838" cy="50198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/>
              <a:t>Annex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A3EAF-C250-1EB1-6DA1-D89AF767B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115" y="1272988"/>
            <a:ext cx="8367595" cy="333189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sz="1800" dirty="0"/>
              <a:t>Next slide shows the SA1 organisation at an equivalent time for the transisiotn between 4G and 5G: number of meetings, time spent, etc.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/>
              <a:t>This is provided as a reference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220622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500CA0-E4AB-2ACD-9974-D413736EF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>
            <a:extLst>
              <a:ext uri="{FF2B5EF4-FFF2-40B4-BE49-F238E27FC236}">
                <a16:creationId xmlns:a16="http://schemas.microsoft.com/office/drawing/2014/main" id="{C3E3DF4E-D49E-458A-5F76-5758A31ADA4A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400" dirty="0"/>
              <a:t>SA1 Stats from Q4 2014 till Q1 2017 </a:t>
            </a:r>
            <a:endParaRPr lang="en-US" sz="240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DD04F8B9-BC29-056C-FFED-93DDCAD8A7BB}"/>
              </a:ext>
            </a:extLst>
          </p:cNvPr>
          <p:cNvGraphicFramePr>
            <a:graphicFrameLocks/>
          </p:cNvGraphicFramePr>
          <p:nvPr/>
        </p:nvGraphicFramePr>
        <p:xfrm>
          <a:off x="-197470" y="1211185"/>
          <a:ext cx="4913089" cy="34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27247E4-4957-6126-F473-1BD7D8DF9066}"/>
              </a:ext>
            </a:extLst>
          </p:cNvPr>
          <p:cNvGraphicFramePr>
            <a:graphicFrameLocks/>
          </p:cNvGraphicFramePr>
          <p:nvPr/>
        </p:nvGraphicFramePr>
        <p:xfrm>
          <a:off x="3220626" y="1158522"/>
          <a:ext cx="4676448" cy="34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Down Arrow 12">
            <a:extLst>
              <a:ext uri="{FF2B5EF4-FFF2-40B4-BE49-F238E27FC236}">
                <a16:creationId xmlns:a16="http://schemas.microsoft.com/office/drawing/2014/main" id="{FBA980A3-A98E-3210-0119-6155596F714C}"/>
              </a:ext>
            </a:extLst>
          </p:cNvPr>
          <p:cNvSpPr/>
          <p:nvPr/>
        </p:nvSpPr>
        <p:spPr>
          <a:xfrm>
            <a:off x="3842560" y="1239911"/>
            <a:ext cx="235852" cy="364208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nl-NL" altLang="nl-NL" sz="105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Down Arrow 10">
            <a:extLst>
              <a:ext uri="{FF2B5EF4-FFF2-40B4-BE49-F238E27FC236}">
                <a16:creationId xmlns:a16="http://schemas.microsoft.com/office/drawing/2014/main" id="{E78D6163-E632-DD5D-0475-C2D2CA5C816F}"/>
              </a:ext>
            </a:extLst>
          </p:cNvPr>
          <p:cNvSpPr/>
          <p:nvPr/>
        </p:nvSpPr>
        <p:spPr>
          <a:xfrm>
            <a:off x="7251532" y="1672375"/>
            <a:ext cx="235850" cy="364207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nl-NL" altLang="nl-NL" sz="105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DDBD35-958B-ABFC-A38B-27EDF4007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2315" y="518605"/>
            <a:ext cx="558451" cy="72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50" dirty="0">
                <a:cs typeface="Arial" panose="020B0604020202020204" pitchFamily="34" charset="0"/>
              </a:rPr>
              <a:t>Includes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50" dirty="0">
                <a:cs typeface="Arial" panose="020B0604020202020204" pitchFamily="34" charset="0"/>
              </a:rPr>
              <a:t>SMARTER</a:t>
            </a:r>
            <a:br>
              <a:rPr lang="en-GB" altLang="nl-NL" sz="1050" dirty="0">
                <a:cs typeface="Arial" panose="020B0604020202020204" pitchFamily="34" charset="0"/>
              </a:rPr>
            </a:br>
            <a:r>
              <a:rPr lang="en-GB" altLang="nl-NL" sz="1050" dirty="0">
                <a:cs typeface="Arial" panose="020B0604020202020204" pitchFamily="34" charset="0"/>
              </a:rPr>
              <a:t>ad-hoc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50" dirty="0">
                <a:cs typeface="Arial" panose="020B0604020202020204" pitchFamily="34" charset="0"/>
              </a:rPr>
              <a:t>meeting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AF92CF2-B501-F187-1446-D33533ABB3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9118" y="2733625"/>
            <a:ext cx="1337043" cy="1750732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1DDE4C-A5E3-1340-1896-4DB42A92047C}"/>
              </a:ext>
            </a:extLst>
          </p:cNvPr>
          <p:cNvCxnSpPr/>
          <p:nvPr/>
        </p:nvCxnSpPr>
        <p:spPr bwMode="auto">
          <a:xfrm>
            <a:off x="5692260" y="1120260"/>
            <a:ext cx="0" cy="332247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D71C5C1-A0CA-4D3E-BA59-ECDEDAFB5057}"/>
              </a:ext>
            </a:extLst>
          </p:cNvPr>
          <p:cNvCxnSpPr/>
          <p:nvPr/>
        </p:nvCxnSpPr>
        <p:spPr bwMode="auto">
          <a:xfrm>
            <a:off x="8372425" y="1158522"/>
            <a:ext cx="0" cy="332247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3D0AF21-726C-7B48-E8E8-EB22703FC10C}"/>
              </a:ext>
            </a:extLst>
          </p:cNvPr>
          <p:cNvSpPr txBox="1"/>
          <p:nvPr/>
        </p:nvSpPr>
        <p:spPr>
          <a:xfrm>
            <a:off x="5118224" y="824413"/>
            <a:ext cx="1148071" cy="4154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700" dirty="0"/>
              <a:t>END OF FS_SMARTER</a:t>
            </a:r>
          </a:p>
          <a:p>
            <a:pPr algn="ctr"/>
            <a:r>
              <a:rPr lang="en-GB" sz="700" dirty="0"/>
              <a:t>Part 2</a:t>
            </a:r>
            <a:br>
              <a:rPr lang="en-GB" sz="700" dirty="0"/>
            </a:br>
            <a:r>
              <a:rPr lang="en-GB" sz="700" dirty="0"/>
              <a:t>06/2016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A86D8F-F07A-A344-3CAF-F035B23F3851}"/>
              </a:ext>
            </a:extLst>
          </p:cNvPr>
          <p:cNvSpPr txBox="1"/>
          <p:nvPr/>
        </p:nvSpPr>
        <p:spPr>
          <a:xfrm>
            <a:off x="7370858" y="1120260"/>
            <a:ext cx="1794081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END OF SMARTER NORM.</a:t>
            </a:r>
            <a:br>
              <a:rPr lang="en-GB" dirty="0"/>
            </a:br>
            <a:r>
              <a:rPr lang="en-GB" dirty="0"/>
              <a:t>06/2017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EB54A1B-7EA2-BE93-EF77-944FD330A3E9}"/>
              </a:ext>
            </a:extLst>
          </p:cNvPr>
          <p:cNvCxnSpPr>
            <a:cxnSpLocks/>
            <a:stCxn id="24" idx="2"/>
          </p:cNvCxnSpPr>
          <p:nvPr/>
        </p:nvCxnSpPr>
        <p:spPr bwMode="auto">
          <a:xfrm>
            <a:off x="5011647" y="860535"/>
            <a:ext cx="0" cy="3620466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D0EBA26-6AC7-C7A9-67C1-9399A145B1FA}"/>
              </a:ext>
            </a:extLst>
          </p:cNvPr>
          <p:cNvSpPr txBox="1"/>
          <p:nvPr/>
        </p:nvSpPr>
        <p:spPr>
          <a:xfrm>
            <a:off x="4437611" y="445037"/>
            <a:ext cx="1148071" cy="4154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700" dirty="0"/>
              <a:t>END OF FS_SMARTER</a:t>
            </a:r>
          </a:p>
          <a:p>
            <a:pPr algn="ctr"/>
            <a:r>
              <a:rPr lang="en-GB" sz="700" dirty="0"/>
              <a:t>Part 1 (TR 22.891)</a:t>
            </a:r>
            <a:br>
              <a:rPr lang="en-GB" sz="700" dirty="0"/>
            </a:br>
            <a:r>
              <a:rPr lang="en-GB" sz="700" dirty="0"/>
              <a:t>03/2016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EB1EA81-F651-84FF-2BFB-C5CB24FBB026}"/>
              </a:ext>
            </a:extLst>
          </p:cNvPr>
          <p:cNvCxnSpPr>
            <a:cxnSpLocks/>
          </p:cNvCxnSpPr>
          <p:nvPr/>
        </p:nvCxnSpPr>
        <p:spPr bwMode="auto">
          <a:xfrm>
            <a:off x="1774543" y="713972"/>
            <a:ext cx="0" cy="3620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2B68483-5EA2-CF4D-9B41-41065145605B}"/>
              </a:ext>
            </a:extLst>
          </p:cNvPr>
          <p:cNvSpPr txBox="1"/>
          <p:nvPr/>
        </p:nvSpPr>
        <p:spPr>
          <a:xfrm>
            <a:off x="1068641" y="423515"/>
            <a:ext cx="157126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700" dirty="0"/>
              <a:t>“REAL” START OF FS_SMARTER</a:t>
            </a:r>
          </a:p>
          <a:p>
            <a:pPr algn="ctr"/>
            <a:r>
              <a:rPr lang="en-GB" sz="700" dirty="0"/>
              <a:t>02/2016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31B7E6-D6E2-A778-8E47-CC126EEAB2BB}"/>
              </a:ext>
            </a:extLst>
          </p:cNvPr>
          <p:cNvSpPr txBox="1"/>
          <p:nvPr/>
        </p:nvSpPr>
        <p:spPr>
          <a:xfrm>
            <a:off x="2772954" y="4805904"/>
            <a:ext cx="2467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Study =&gt; Rel-14 (read “FS_SMARTER”)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82A120-3719-ED12-0105-610A426DC70B}"/>
              </a:ext>
            </a:extLst>
          </p:cNvPr>
          <p:cNvSpPr txBox="1"/>
          <p:nvPr/>
        </p:nvSpPr>
        <p:spPr>
          <a:xfrm>
            <a:off x="6461396" y="4805904"/>
            <a:ext cx="13660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Normative =&gt; Rel-15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E3382DEE-3D7C-47D6-6149-80C537DE6D04}"/>
              </a:ext>
            </a:extLst>
          </p:cNvPr>
          <p:cNvSpPr/>
          <p:nvPr/>
        </p:nvSpPr>
        <p:spPr bwMode="auto">
          <a:xfrm rot="5400000">
            <a:off x="3573630" y="2804197"/>
            <a:ext cx="268633" cy="3727571"/>
          </a:xfrm>
          <a:prstGeom prst="righ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B6D8B9BD-CAEF-C2E2-5295-ED33D781CA93}"/>
              </a:ext>
            </a:extLst>
          </p:cNvPr>
          <p:cNvSpPr/>
          <p:nvPr/>
        </p:nvSpPr>
        <p:spPr bwMode="auto">
          <a:xfrm rot="5400000">
            <a:off x="6916157" y="3431490"/>
            <a:ext cx="210997" cy="2492486"/>
          </a:xfrm>
          <a:prstGeom prst="righ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77D15BB9-861D-AE85-7A32-A2366DF89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9874" y="1401389"/>
            <a:ext cx="1317200" cy="72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00" dirty="0">
                <a:cs typeface="Arial" panose="020B0604020202020204" pitchFamily="34" charset="0"/>
              </a:rPr>
              <a:t>Includes 76#bis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1000" dirty="0">
                <a:cs typeface="Arial" panose="020B0604020202020204" pitchFamily="34" charset="0"/>
              </a:rPr>
              <a:t>meeting</a:t>
            </a:r>
          </a:p>
        </p:txBody>
      </p:sp>
    </p:spTree>
    <p:extLst>
      <p:ext uri="{BB962C8B-B14F-4D97-AF65-F5344CB8AC3E}">
        <p14:creationId xmlns:p14="http://schemas.microsoft.com/office/powerpoint/2010/main" val="115672979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A0C97-28F4-5D6E-EA5D-0EEE658F6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1160660-9A3E-0937-FB01-432798BCC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Part 1: Rel-20 on FS_6G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15ADC7BF-E71A-2EE1-0EFB-F9095641E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9A6AF750-63BB-00E1-5C9B-3978755B3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637C5C90-B008-5711-7367-D3C74469A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1657A3B-58FE-1DA8-3C11-689C3E2760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27254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4085239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646908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2242997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870836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1034944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482800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60944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74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6750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1258422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2155994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90" y="482954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195" y="472128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6BF38A21-8656-6B24-3086-AB13CB42E5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0847" y="1088704"/>
            <a:ext cx="0" cy="3530217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2">
            <a:extLst>
              <a:ext uri="{FF2B5EF4-FFF2-40B4-BE49-F238E27FC236}">
                <a16:creationId xmlns:a16="http://schemas.microsoft.com/office/drawing/2014/main" id="{B08519F1-7EB2-C333-16CF-C625C13C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484" y="4616182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Aug.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A0A4D2B3-4698-590A-A722-C621F799EA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86212" y="821578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0" name="Rectangle 12">
            <a:extLst>
              <a:ext uri="{FF2B5EF4-FFF2-40B4-BE49-F238E27FC236}">
                <a16:creationId xmlns:a16="http://schemas.microsoft.com/office/drawing/2014/main" id="{9CABC564-E359-F2A3-FC22-60D7ADCE7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2482" y="4642535"/>
            <a:ext cx="127525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Nov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8A49F089-A83A-31B6-21B5-A4F08AFC29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76322" y="1052866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3" name="Rectangle 12">
            <a:extLst>
              <a:ext uri="{FF2B5EF4-FFF2-40B4-BE49-F238E27FC236}">
                <a16:creationId xmlns:a16="http://schemas.microsoft.com/office/drawing/2014/main" id="{5F0CCA35-53D3-1A6F-8C19-A8643F27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975" y="4607868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Feb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84" name="TextBox 1">
            <a:extLst>
              <a:ext uri="{FF2B5EF4-FFF2-40B4-BE49-F238E27FC236}">
                <a16:creationId xmlns:a16="http://schemas.microsoft.com/office/drawing/2014/main" id="{21F187F9-2718-2219-013D-5C6C0E0F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349" y="2766042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30123A02-5F06-A582-E42F-38A4B05C1A1C}"/>
              </a:ext>
            </a:extLst>
          </p:cNvPr>
          <p:cNvGrpSpPr/>
          <p:nvPr/>
        </p:nvGrpSpPr>
        <p:grpSpPr>
          <a:xfrm>
            <a:off x="4690216" y="740837"/>
            <a:ext cx="405137" cy="354013"/>
            <a:chOff x="4384991" y="755453"/>
            <a:chExt cx="405137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A35590E0-B4A4-1B45-4E39-9F8E8B426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97" name="TextBox 63">
              <a:extLst>
                <a:ext uri="{FF2B5EF4-FFF2-40B4-BE49-F238E27FC236}">
                  <a16:creationId xmlns:a16="http://schemas.microsoft.com/office/drawing/2014/main" id="{8491DD03-21FC-B353-8E32-6FC3A7484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8" name="Group 17497">
            <a:extLst>
              <a:ext uri="{FF2B5EF4-FFF2-40B4-BE49-F238E27FC236}">
                <a16:creationId xmlns:a16="http://schemas.microsoft.com/office/drawing/2014/main" id="{40FCCC54-755D-EC42-8538-CC032131B2DE}"/>
              </a:ext>
            </a:extLst>
          </p:cNvPr>
          <p:cNvGrpSpPr/>
          <p:nvPr/>
        </p:nvGrpSpPr>
        <p:grpSpPr>
          <a:xfrm>
            <a:off x="5316467" y="740837"/>
            <a:ext cx="390850" cy="354013"/>
            <a:chOff x="5113653" y="755453"/>
            <a:chExt cx="390850" cy="354013"/>
          </a:xfrm>
        </p:grpSpPr>
        <p:sp>
          <p:nvSpPr>
            <p:cNvPr id="17499" name="TextBox 86">
              <a:extLst>
                <a:ext uri="{FF2B5EF4-FFF2-40B4-BE49-F238E27FC236}">
                  <a16:creationId xmlns:a16="http://schemas.microsoft.com/office/drawing/2014/main" id="{022C9DC7-D422-91E4-6252-8A08999AF5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500" name="TextBox 66">
              <a:extLst>
                <a:ext uri="{FF2B5EF4-FFF2-40B4-BE49-F238E27FC236}">
                  <a16:creationId xmlns:a16="http://schemas.microsoft.com/office/drawing/2014/main" id="{24DA2DAF-E404-1626-40BA-29075DFDA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75AF1-FA5F-1A15-37BA-AAEF6FD093AE}"/>
              </a:ext>
            </a:extLst>
          </p:cNvPr>
          <p:cNvGrpSpPr/>
          <p:nvPr/>
        </p:nvGrpSpPr>
        <p:grpSpPr>
          <a:xfrm>
            <a:off x="5912881" y="740837"/>
            <a:ext cx="396875" cy="354013"/>
            <a:chOff x="5758503" y="755453"/>
            <a:chExt cx="3968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2BDC507-48D1-7A0C-6B14-B9E31822B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71">
              <a:extLst>
                <a:ext uri="{FF2B5EF4-FFF2-40B4-BE49-F238E27FC236}">
                  <a16:creationId xmlns:a16="http://schemas.microsoft.com/office/drawing/2014/main" id="{90FE2E8A-1F7D-5A88-1606-96992303E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3EE27C6C-6545-F4BC-2E7B-3D7F52DFF4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45059ED0-FF98-D219-2A30-795BB1F9C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763F95DD-82CF-5073-5AED-230CE98666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109868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27658-D5CC-C0CF-BB3D-3C85B4B0F501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943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32E3801-86A1-13A2-12E6-BF45E397A37A}"/>
              </a:ext>
            </a:extLst>
          </p:cNvPr>
          <p:cNvSpPr txBox="1"/>
          <p:nvPr/>
        </p:nvSpPr>
        <p:spPr>
          <a:xfrm>
            <a:off x="4586075" y="4721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B82EF88E-E515-C44B-646E-3774C1C55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9" y="1179696"/>
            <a:ext cx="935181" cy="116955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No new use cases allowed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(only resubmission from previous meeting that were not agreed)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- </a:t>
            </a: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Consolidation starts </a:t>
            </a:r>
            <a:endParaRPr lang="en-GB" altLang="en-US" sz="7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45" name="TextBox 1">
            <a:extLst>
              <a:ext uri="{FF2B5EF4-FFF2-40B4-BE49-F238E27FC236}">
                <a16:creationId xmlns:a16="http://schemas.microsoft.com/office/drawing/2014/main" id="{CCC817C5-CA53-3123-B962-B4CFBA1D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96522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400" dirty="0"/>
              <a:t>Reminder on TR 22.870 (FS_6G_REQ) Milestones</a:t>
            </a:r>
            <a:endParaRPr lang="en-US" sz="2400" dirty="0"/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490606" y="2370561"/>
            <a:ext cx="3803221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6" name="Diamond 17485">
            <a:extLst>
              <a:ext uri="{FF2B5EF4-FFF2-40B4-BE49-F238E27FC236}">
                <a16:creationId xmlns:a16="http://schemas.microsoft.com/office/drawing/2014/main" id="{43260068-FEE8-DA04-FA71-CA6B5A036419}"/>
              </a:ext>
            </a:extLst>
          </p:cNvPr>
          <p:cNvSpPr/>
          <p:nvPr/>
        </p:nvSpPr>
        <p:spPr bwMode="auto">
          <a:xfrm>
            <a:off x="3193474" y="23303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85" name="Diamond 17484">
            <a:extLst>
              <a:ext uri="{FF2B5EF4-FFF2-40B4-BE49-F238E27FC236}">
                <a16:creationId xmlns:a16="http://schemas.microsoft.com/office/drawing/2014/main" id="{4D7013A9-D14C-43A7-935A-2AEBFA974885}"/>
              </a:ext>
            </a:extLst>
          </p:cNvPr>
          <p:cNvSpPr/>
          <p:nvPr/>
        </p:nvSpPr>
        <p:spPr bwMode="auto">
          <a:xfrm>
            <a:off x="3823856" y="2341418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FB0CA-882D-B71C-B55F-1E129833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30914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617E5-9B6D-167F-1E9D-E09F68E817C1}"/>
              </a:ext>
            </a:extLst>
          </p:cNvPr>
          <p:cNvSpPr txBox="1"/>
          <p:nvPr/>
        </p:nvSpPr>
        <p:spPr>
          <a:xfrm>
            <a:off x="3479193" y="2322021"/>
            <a:ext cx="308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*</a:t>
            </a:r>
            <a:endParaRPr lang="en-GB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8B5B6-1C8F-8589-08D8-27039BCAC339}"/>
              </a:ext>
            </a:extLst>
          </p:cNvPr>
          <p:cNvSpPr txBox="1"/>
          <p:nvPr/>
        </p:nvSpPr>
        <p:spPr>
          <a:xfrm>
            <a:off x="674716" y="2391296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52C6164F-D271-68A6-8D35-D637A74EE339}"/>
              </a:ext>
            </a:extLst>
          </p:cNvPr>
          <p:cNvSpPr/>
          <p:nvPr/>
        </p:nvSpPr>
        <p:spPr bwMode="auto">
          <a:xfrm>
            <a:off x="2570019" y="235111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14FD4430-2F4F-55BF-CD53-2FBD0F202DE8}"/>
              </a:ext>
            </a:extLst>
          </p:cNvPr>
          <p:cNvSpPr/>
          <p:nvPr/>
        </p:nvSpPr>
        <p:spPr bwMode="auto">
          <a:xfrm>
            <a:off x="1995056" y="2364972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A4F6B-A9F4-AAD1-E551-3900DDBB1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3260" y="1353826"/>
            <a:ext cx="2698851" cy="3535497"/>
          </a:xfrm>
        </p:spPr>
        <p:txBody>
          <a:bodyPr/>
          <a:lstStyle/>
          <a:p>
            <a:r>
              <a:rPr lang="en-US" sz="1400" dirty="0"/>
              <a:t>Target completion date: </a:t>
            </a:r>
            <a:r>
              <a:rPr lang="en-US" sz="1400" b="1" dirty="0"/>
              <a:t>March 2026</a:t>
            </a:r>
          </a:p>
          <a:p>
            <a:r>
              <a:rPr lang="en-US" sz="1400" dirty="0"/>
              <a:t>Only one WG meeting left:</a:t>
            </a:r>
          </a:p>
          <a:p>
            <a:pPr lvl="1">
              <a:spcAft>
                <a:spcPts val="1200"/>
              </a:spcAft>
            </a:pPr>
            <a:r>
              <a:rPr lang="en-US" sz="1100" b="1" dirty="0"/>
              <a:t>SA1#113 (Feb 26): </a:t>
            </a:r>
            <a:r>
              <a:rPr lang="en-US" sz="1100" dirty="0"/>
              <a:t>Finalization</a:t>
            </a:r>
          </a:p>
          <a:p>
            <a:pPr marL="0" indent="0">
              <a:buNone/>
            </a:pPr>
            <a:r>
              <a:rPr lang="en-GB" sz="1400" dirty="0">
                <a:solidFill>
                  <a:srgbClr val="FF0000"/>
                </a:solidFill>
              </a:rPr>
              <a:t>* </a:t>
            </a:r>
            <a:r>
              <a:rPr lang="en-US" sz="1400" dirty="0">
                <a:solidFill>
                  <a:srgbClr val="FF0000"/>
                </a:solidFill>
              </a:rPr>
              <a:t>Online activities as needed</a:t>
            </a:r>
          </a:p>
          <a:p>
            <a:pPr marL="0" indent="0">
              <a:buNone/>
            </a:pPr>
            <a:r>
              <a:rPr lang="en-GB" sz="1050" dirty="0"/>
              <a:t>See next slide</a:t>
            </a:r>
          </a:p>
        </p:txBody>
      </p:sp>
    </p:spTree>
    <p:extLst>
      <p:ext uri="{BB962C8B-B14F-4D97-AF65-F5344CB8AC3E}">
        <p14:creationId xmlns:p14="http://schemas.microsoft.com/office/powerpoint/2010/main" val="28157234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4FB4A-60F6-0B21-2516-38E7C79E4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7032438" cy="857250"/>
          </a:xfrm>
        </p:spPr>
        <p:txBody>
          <a:bodyPr/>
          <a:lstStyle/>
          <a:p>
            <a:pPr algn="l"/>
            <a:r>
              <a:rPr lang="en-GB" b="1" dirty="0"/>
              <a:t>Discussion on next steps on FS_6G_REQ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A2B46-BF9C-3A4F-C54C-14659576E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Two time-consuming issues remain: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Solving all Editor’s notes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- some of which still require significant discussions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Consolidating all proposed requirements and KPIs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–starting </a:t>
            </a:r>
            <a:r>
              <a:rPr lang="en-GB" sz="1600" dirty="0">
                <a:ea typeface="Aptos" panose="020B0004020202020204" pitchFamily="34" charset="0"/>
                <a:cs typeface="Times New Roman" panose="02020603050405020304" pitchFamily="18" charset="0"/>
              </a:rPr>
              <a:t>SA1#112 (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November) and to be completed at SA1#113. Extremely aggressive timeline</a:t>
            </a:r>
            <a:r>
              <a:rPr lang="en-GB" sz="1600" dirty="0"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684252" lvl="1" indent="-285750"/>
            <a:endParaRPr lang="en-GB" sz="18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GB" sz="2000" dirty="0"/>
              <a:t>This might require online activities to be handled between SA1#112 and SA1#113</a:t>
            </a:r>
          </a:p>
          <a:p>
            <a:pPr marL="285750" indent="-285750"/>
            <a:r>
              <a:rPr lang="en-GB" sz="2000" dirty="0"/>
              <a:t>In this case, two options are proposed: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online ad-hoc meeting (SA1#112bis ad-hoc-e), or</a:t>
            </a:r>
            <a:r>
              <a:rPr lang="nl-NL" sz="1600" dirty="0"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drafting calls</a:t>
            </a:r>
            <a:endParaRPr lang="en-GB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98502" lvl="1" indent="0">
              <a:buNone/>
            </a:pPr>
            <a:endParaRPr lang="en-GB" sz="20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155993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C7D54-BD93-22AC-55A6-6390F9402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45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Option 1: </a:t>
            </a:r>
            <a:r>
              <a:rPr lang="en-US" b="1" dirty="0" err="1"/>
              <a:t>adhoc</a:t>
            </a:r>
            <a:r>
              <a:rPr lang="en-US" b="1" dirty="0"/>
              <a:t> e-meeting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7E53B-3695-4757-6821-FE49E3EF7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87" y="940526"/>
            <a:ext cx="8367595" cy="4005546"/>
          </a:xfrm>
        </p:spPr>
        <p:txBody>
          <a:bodyPr/>
          <a:lstStyle/>
          <a:p>
            <a:r>
              <a:rPr lang="nl-NL" sz="2000" dirty="0"/>
              <a:t>Option#1: SA1#112bis ad-hoc-e with decision power and limited agenda</a:t>
            </a:r>
          </a:p>
          <a:p>
            <a:pPr lvl="1"/>
            <a:r>
              <a:rPr lang="en-US" sz="1600" dirty="0"/>
              <a:t>The meeting would run in a similar way to what used to be done during Covid: e-mail discussions in parallel to calls, etc.</a:t>
            </a:r>
          </a:p>
          <a:p>
            <a:pPr lvl="1"/>
            <a:r>
              <a:rPr lang="nl-NL" sz="1600" dirty="0"/>
              <a:t>Limited agenda would contain only: </a:t>
            </a:r>
          </a:p>
          <a:p>
            <a:pPr lvl="2"/>
            <a:r>
              <a:rPr lang="nl-NL" sz="1200" dirty="0"/>
              <a:t>Editor’s notes solving </a:t>
            </a:r>
          </a:p>
          <a:p>
            <a:pPr lvl="2"/>
            <a:r>
              <a:rPr lang="nl-NL" sz="1200" dirty="0"/>
              <a:t>Consolidation of potential requirements</a:t>
            </a:r>
            <a:endParaRPr lang="en-US" sz="1200" dirty="0"/>
          </a:p>
          <a:p>
            <a:r>
              <a:rPr lang="en-GB" sz="2000" dirty="0"/>
              <a:t>Proposed dates for option#1:</a:t>
            </a:r>
          </a:p>
          <a:p>
            <a:pPr lvl="2"/>
            <a:r>
              <a:rPr lang="nl-NL" sz="1600" dirty="0"/>
              <a:t>5 calls spread between 13-20 Jan 2026, with deadline for submission 07 Jan 2026</a:t>
            </a:r>
            <a:endParaRPr lang="en-GB" sz="1600" dirty="0"/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392750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A34FF-8070-0D8D-AD9A-F69B3BD8E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B4192-C68E-E8A8-A753-ABEA45A06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45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Option 2: series of calls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E8668-660C-3330-6E0E-E6B148B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87" y="940526"/>
            <a:ext cx="8367595" cy="4005546"/>
          </a:xfrm>
        </p:spPr>
        <p:txBody>
          <a:bodyPr/>
          <a:lstStyle/>
          <a:p>
            <a:r>
              <a:rPr lang="nl-NL" sz="2000" dirty="0"/>
              <a:t>Option#2: </a:t>
            </a:r>
            <a:r>
              <a:rPr lang="en-US" sz="2000" dirty="0"/>
              <a:t>series of drafting calls, without decision power</a:t>
            </a:r>
          </a:p>
          <a:p>
            <a:pPr lvl="1"/>
            <a:r>
              <a:rPr lang="en-GB" sz="1600" dirty="0"/>
              <a:t>The 3GPP portal would be used for contributions</a:t>
            </a:r>
          </a:p>
          <a:p>
            <a:pPr lvl="1"/>
            <a:endParaRPr lang="en-GB" sz="1600" dirty="0"/>
          </a:p>
          <a:p>
            <a:pPr lvl="2"/>
            <a:endParaRPr lang="en-US" sz="1200" dirty="0"/>
          </a:p>
          <a:p>
            <a:r>
              <a:rPr lang="en-US" sz="2000" dirty="0"/>
              <a:t>Proposed dates for Option#2:</a:t>
            </a:r>
          </a:p>
          <a:p>
            <a:pPr lvl="2"/>
            <a:r>
              <a:rPr lang="en-US" sz="1600" dirty="0"/>
              <a:t>13 Jan – address pending editor’s notes</a:t>
            </a:r>
          </a:p>
          <a:p>
            <a:pPr lvl="2"/>
            <a:r>
              <a:rPr lang="en-US" sz="1600" dirty="0"/>
              <a:t>20 Jan –major discussions left on consolidation</a:t>
            </a:r>
          </a:p>
          <a:p>
            <a:pPr lvl="2"/>
            <a:r>
              <a:rPr lang="en-US" sz="1600" dirty="0"/>
              <a:t>27 Jan – 6G WID discussion</a:t>
            </a:r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6580489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9A77B-950B-C5D3-4CF5-06B2ACF4A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2F9E0-60A1-2867-6ECF-F9E9DE98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128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Way forward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5EDC1-560B-268C-3778-C03255CBE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56" y="940526"/>
            <a:ext cx="8065126" cy="4005546"/>
          </a:xfrm>
        </p:spPr>
        <p:txBody>
          <a:bodyPr/>
          <a:lstStyle/>
          <a:p>
            <a:r>
              <a:rPr lang="en-US" sz="2000" dirty="0"/>
              <a:t>Based on slow progress of TR22.870 consolidation during SA1#112 to continue with option 1:</a:t>
            </a:r>
          </a:p>
          <a:p>
            <a:r>
              <a:rPr lang="nl-NL" sz="2000" dirty="0"/>
              <a:t>SA1#112bis ad-hoc-e with decision power and limited agenda</a:t>
            </a:r>
          </a:p>
          <a:p>
            <a:pPr lvl="1"/>
            <a:r>
              <a:rPr lang="en-US" sz="1600" dirty="0"/>
              <a:t>The meeting would run in a similar way to what used to be done during Covid: e-mail discussions in parallel to calls, etc.</a:t>
            </a:r>
          </a:p>
          <a:p>
            <a:pPr lvl="1"/>
            <a:r>
              <a:rPr lang="nl-NL" sz="1600" dirty="0"/>
              <a:t>Limited agenda would mostly focus on: </a:t>
            </a:r>
          </a:p>
          <a:p>
            <a:pPr lvl="2"/>
            <a:r>
              <a:rPr lang="nl-NL" sz="1200" dirty="0"/>
              <a:t>Consolidation of potential requirements</a:t>
            </a:r>
          </a:p>
          <a:p>
            <a:pPr lvl="2"/>
            <a:r>
              <a:rPr lang="nl-NL" sz="1200" dirty="0"/>
              <a:t>Editor’s notes solving</a:t>
            </a:r>
          </a:p>
          <a:p>
            <a:pPr lvl="2"/>
            <a:r>
              <a:rPr lang="nl-NL" sz="1200" dirty="0"/>
              <a:t>Exact agenda to be sent at least 21 days before the meeting</a:t>
            </a:r>
            <a:endParaRPr lang="en-US" sz="1200" dirty="0"/>
          </a:p>
          <a:p>
            <a:r>
              <a:rPr lang="en-GB" sz="2000" dirty="0"/>
              <a:t>Proposed dates:</a:t>
            </a:r>
          </a:p>
          <a:p>
            <a:pPr lvl="2"/>
            <a:r>
              <a:rPr lang="nl-NL" sz="1600" dirty="0"/>
              <a:t>6 calls, </a:t>
            </a:r>
            <a:r>
              <a:rPr lang="nl-NL" sz="1600"/>
              <a:t>starting 13 Jan 2026, ending 20 </a:t>
            </a:r>
            <a:r>
              <a:rPr lang="nl-NL" sz="1600" dirty="0"/>
              <a:t>Jan 2026</a:t>
            </a:r>
            <a:r>
              <a:rPr lang="nl-NL" sz="1600"/>
              <a:t>, </a:t>
            </a:r>
          </a:p>
          <a:p>
            <a:pPr lvl="2"/>
            <a:r>
              <a:rPr lang="nl-NL" sz="1600"/>
              <a:t>deadline </a:t>
            </a:r>
            <a:r>
              <a:rPr lang="nl-NL" sz="1600" dirty="0"/>
              <a:t>for submission 07 Jan 2026</a:t>
            </a:r>
            <a:endParaRPr lang="en-GB" sz="1600" dirty="0"/>
          </a:p>
          <a:p>
            <a:r>
              <a:rPr lang="en-US" sz="2000" dirty="0"/>
              <a:t> Additional call on user consent on 27</a:t>
            </a:r>
            <a:r>
              <a:rPr lang="en-US" sz="2000" baseline="30000" dirty="0"/>
              <a:t>th</a:t>
            </a:r>
            <a:r>
              <a:rPr lang="en-US" sz="2000" dirty="0"/>
              <a:t> Jan</a:t>
            </a:r>
          </a:p>
          <a:p>
            <a:pPr lvl="2"/>
            <a:endParaRPr lang="en-US" sz="12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800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784140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28D27-0908-DBE3-5749-97BEDD77B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A150B32-0FC4-20EE-4E32-5CCF75453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Part 2: Rel-21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17E76582-EECB-3C64-A174-2C255E0EA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380D788C-D19B-DC7E-1BAF-FC191B70F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FDDED574-3F81-5A2B-3D48-97081FF9F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3CE34E89-2C7D-401D-A18C-0020A391D9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857286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8D1B2-4CF6-059A-FD0C-A2E173442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90" name="Google Shape;120;p20">
            <a:extLst>
              <a:ext uri="{FF2B5EF4-FFF2-40B4-BE49-F238E27FC236}">
                <a16:creationId xmlns:a16="http://schemas.microsoft.com/office/drawing/2014/main" id="{0C2753EA-9F09-B0DD-B541-003AB85783B6}"/>
              </a:ext>
            </a:extLst>
          </p:cNvPr>
          <p:cNvCxnSpPr>
            <a:cxnSpLocks/>
          </p:cNvCxnSpPr>
          <p:nvPr/>
        </p:nvCxnSpPr>
        <p:spPr bwMode="auto">
          <a:xfrm>
            <a:off x="320675" y="836613"/>
            <a:ext cx="7104063" cy="0"/>
          </a:xfrm>
          <a:prstGeom prst="straightConnector1">
            <a:avLst/>
          </a:prstGeom>
          <a:noFill/>
          <a:ln w="9525">
            <a:solidFill>
              <a:srgbClr val="98B95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1" name="Google Shape;121;p20">
            <a:extLst>
              <a:ext uri="{FF2B5EF4-FFF2-40B4-BE49-F238E27FC236}">
                <a16:creationId xmlns:a16="http://schemas.microsoft.com/office/drawing/2014/main" id="{9D541824-6ED9-85D7-4182-4594F6E4D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230188"/>
            <a:ext cx="739933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/>
          <a:p>
            <a:r>
              <a:rPr lang="en-US" altLang="de-DE" sz="2800" b="1" dirty="0">
                <a:solidFill>
                  <a:srgbClr val="FF0000"/>
                </a:solidFill>
                <a:latin typeface="Calibri" panose="020F0502020204030204" pitchFamily="34" charset="0"/>
                <a:sym typeface="Montserrat" panose="00000500000000000000" pitchFamily="2" charset="0"/>
              </a:rPr>
              <a:t>Proposal for Rel-21 SA1 timeline</a:t>
            </a:r>
            <a:endParaRPr lang="de-DE" altLang="de-DE" sz="2800" b="1" dirty="0">
              <a:solidFill>
                <a:srgbClr val="FF0000"/>
              </a:solidFill>
              <a:latin typeface="Calibri" panose="020F0502020204030204" pitchFamily="34" charset="0"/>
              <a:sym typeface="Montserrat" panose="00000500000000000000" pitchFamily="2" charset="0"/>
            </a:endParaRPr>
          </a:p>
        </p:txBody>
      </p:sp>
      <p:cxnSp>
        <p:nvCxnSpPr>
          <p:cNvPr id="12292" name="Google Shape;126;p20">
            <a:extLst>
              <a:ext uri="{FF2B5EF4-FFF2-40B4-BE49-F238E27FC236}">
                <a16:creationId xmlns:a16="http://schemas.microsoft.com/office/drawing/2014/main" id="{0496D536-C190-A925-397D-07D8E5F85C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7838" y="1158875"/>
            <a:ext cx="0" cy="380682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3" name="Google Shape;127;p20">
            <a:extLst>
              <a:ext uri="{FF2B5EF4-FFF2-40B4-BE49-F238E27FC236}">
                <a16:creationId xmlns:a16="http://schemas.microsoft.com/office/drawing/2014/main" id="{3E146FF8-329B-7897-4A0B-E3C9120B16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84825" y="1158875"/>
            <a:ext cx="0" cy="3754438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4" name="Google Shape;128;p20">
            <a:extLst>
              <a:ext uri="{FF2B5EF4-FFF2-40B4-BE49-F238E27FC236}">
                <a16:creationId xmlns:a16="http://schemas.microsoft.com/office/drawing/2014/main" id="{83567625-C233-D861-5426-E0101B83227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925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5" name="Google Shape;129;p20">
            <a:extLst>
              <a:ext uri="{FF2B5EF4-FFF2-40B4-BE49-F238E27FC236}">
                <a16:creationId xmlns:a16="http://schemas.microsoft.com/office/drawing/2014/main" id="{BC330287-2B66-C0D4-81A1-7060C01960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9500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6" name="Google Shape;130;p20">
            <a:extLst>
              <a:ext uri="{FF2B5EF4-FFF2-40B4-BE49-F238E27FC236}">
                <a16:creationId xmlns:a16="http://schemas.microsoft.com/office/drawing/2014/main" id="{630D09C5-0C0F-F166-7F41-183E276DF8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81313" y="1301750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7" name="Google Shape;131;p20">
            <a:extLst>
              <a:ext uri="{FF2B5EF4-FFF2-40B4-BE49-F238E27FC236}">
                <a16:creationId xmlns:a16="http://schemas.microsoft.com/office/drawing/2014/main" id="{3248F990-5DAF-8F2D-D6B9-68C002A59A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70113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8" name="Google Shape;132;p20">
            <a:extLst>
              <a:ext uri="{FF2B5EF4-FFF2-40B4-BE49-F238E27FC236}">
                <a16:creationId xmlns:a16="http://schemas.microsoft.com/office/drawing/2014/main" id="{32A9A041-8187-0483-FCF8-C6B24C765A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61238" y="1162050"/>
            <a:ext cx="0" cy="3803650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9" name="Google Shape;133;p20">
            <a:extLst>
              <a:ext uri="{FF2B5EF4-FFF2-40B4-BE49-F238E27FC236}">
                <a16:creationId xmlns:a16="http://schemas.microsoft.com/office/drawing/2014/main" id="{9DFF8FA7-8705-6C48-F18B-3C742C6D3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1011238"/>
            <a:ext cx="67468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TSG#106</a:t>
            </a:r>
            <a:endParaRPr lang="de-DE" altLang="de-DE"/>
          </a:p>
        </p:txBody>
      </p:sp>
      <p:sp>
        <p:nvSpPr>
          <p:cNvPr id="12300" name="Google Shape;134;p20">
            <a:extLst>
              <a:ext uri="{FF2B5EF4-FFF2-40B4-BE49-F238E27FC236}">
                <a16:creationId xmlns:a16="http://schemas.microsoft.com/office/drawing/2014/main" id="{1AE0561E-41FF-7E33-367F-2DC861C0A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TSG#107</a:t>
            </a:r>
            <a:endParaRPr lang="de-DE" altLang="de-DE"/>
          </a:p>
        </p:txBody>
      </p:sp>
      <p:sp>
        <p:nvSpPr>
          <p:cNvPr id="12301" name="Google Shape;135;p20">
            <a:extLst>
              <a:ext uri="{FF2B5EF4-FFF2-40B4-BE49-F238E27FC236}">
                <a16:creationId xmlns:a16="http://schemas.microsoft.com/office/drawing/2014/main" id="{74AA6755-D44C-8F4B-9C42-C23BB0FE1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6100" y="1011238"/>
            <a:ext cx="6858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TSG#108</a:t>
            </a:r>
            <a:endParaRPr lang="de-DE" altLang="de-DE"/>
          </a:p>
        </p:txBody>
      </p:sp>
      <p:sp>
        <p:nvSpPr>
          <p:cNvPr id="12302" name="Google Shape;136;p20">
            <a:extLst>
              <a:ext uri="{FF2B5EF4-FFF2-40B4-BE49-F238E27FC236}">
                <a16:creationId xmlns:a16="http://schemas.microsoft.com/office/drawing/2014/main" id="{F08B02F3-059B-86F4-5082-05423D5D3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TSG#109</a:t>
            </a:r>
            <a:endParaRPr lang="de-DE" altLang="de-DE"/>
          </a:p>
        </p:txBody>
      </p:sp>
      <p:sp>
        <p:nvSpPr>
          <p:cNvPr id="12303" name="Google Shape;137;p20">
            <a:extLst>
              <a:ext uri="{FF2B5EF4-FFF2-40B4-BE49-F238E27FC236}">
                <a16:creationId xmlns:a16="http://schemas.microsoft.com/office/drawing/2014/main" id="{3E009A7E-39CC-2D7D-1050-0469976BA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TSG#110</a:t>
            </a:r>
            <a:endParaRPr lang="de-DE" altLang="de-DE"/>
          </a:p>
        </p:txBody>
      </p:sp>
      <p:sp>
        <p:nvSpPr>
          <p:cNvPr id="12304" name="Google Shape;138;p20">
            <a:extLst>
              <a:ext uri="{FF2B5EF4-FFF2-40B4-BE49-F238E27FC236}">
                <a16:creationId xmlns:a16="http://schemas.microsoft.com/office/drawing/2014/main" id="{E03DF1E1-1AB7-CE1C-A90C-1680EFA01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338" y="1011238"/>
            <a:ext cx="6778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TSG#111</a:t>
            </a:r>
            <a:endParaRPr lang="de-DE" altLang="de-DE"/>
          </a:p>
        </p:txBody>
      </p:sp>
      <p:sp>
        <p:nvSpPr>
          <p:cNvPr id="12305" name="Google Shape;139;p20">
            <a:extLst>
              <a:ext uri="{FF2B5EF4-FFF2-40B4-BE49-F238E27FC236}">
                <a16:creationId xmlns:a16="http://schemas.microsoft.com/office/drawing/2014/main" id="{B2BE30D0-693B-2264-6771-710F01BF7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1011238"/>
            <a:ext cx="6826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TSG#112</a:t>
            </a:r>
            <a:endParaRPr lang="de-DE" altLang="de-DE"/>
          </a:p>
        </p:txBody>
      </p:sp>
      <p:sp>
        <p:nvSpPr>
          <p:cNvPr id="12306" name="Google Shape;140;p20">
            <a:extLst>
              <a:ext uri="{FF2B5EF4-FFF2-40B4-BE49-F238E27FC236}">
                <a16:creationId xmlns:a16="http://schemas.microsoft.com/office/drawing/2014/main" id="{A8F3FDEF-EDF0-A42D-B825-A02BE0591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TSG#113</a:t>
            </a:r>
            <a:endParaRPr lang="de-DE" altLang="de-DE"/>
          </a:p>
        </p:txBody>
      </p:sp>
      <p:sp>
        <p:nvSpPr>
          <p:cNvPr id="12307" name="Google Shape;141;p20">
            <a:extLst>
              <a:ext uri="{FF2B5EF4-FFF2-40B4-BE49-F238E27FC236}">
                <a16:creationId xmlns:a16="http://schemas.microsoft.com/office/drawing/2014/main" id="{909447D5-E39B-280B-FD00-2728B30E2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0" y="1011238"/>
            <a:ext cx="6508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TSG#114</a:t>
            </a:r>
            <a:endParaRPr lang="de-DE" altLang="de-DE"/>
          </a:p>
        </p:txBody>
      </p:sp>
      <p:sp>
        <p:nvSpPr>
          <p:cNvPr id="12308" name="Google Shape;142;p20">
            <a:extLst>
              <a:ext uri="{FF2B5EF4-FFF2-40B4-BE49-F238E27FC236}">
                <a16:creationId xmlns:a16="http://schemas.microsoft.com/office/drawing/2014/main" id="{9890B357-4904-1192-904E-734DE0094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0488" y="1011238"/>
            <a:ext cx="615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TSG#115</a:t>
            </a:r>
            <a:endParaRPr lang="de-DE" altLang="de-DE" sz="900"/>
          </a:p>
        </p:txBody>
      </p:sp>
      <p:sp>
        <p:nvSpPr>
          <p:cNvPr id="12309" name="Google Shape;143;p20">
            <a:extLst>
              <a:ext uri="{FF2B5EF4-FFF2-40B4-BE49-F238E27FC236}">
                <a16:creationId xmlns:a16="http://schemas.microsoft.com/office/drawing/2014/main" id="{C334E835-FD35-1E61-D135-9C0F2E220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513" y="1011238"/>
            <a:ext cx="6397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TSG#116</a:t>
            </a:r>
            <a:endParaRPr lang="de-DE" altLang="de-DE"/>
          </a:p>
        </p:txBody>
      </p:sp>
      <p:sp>
        <p:nvSpPr>
          <p:cNvPr id="12310" name="Google Shape;145;p20">
            <a:extLst>
              <a:ext uri="{FF2B5EF4-FFF2-40B4-BE49-F238E27FC236}">
                <a16:creationId xmlns:a16="http://schemas.microsoft.com/office/drawing/2014/main" id="{C3F5F5E8-5CA9-4C6F-FB0D-B01A9BAC6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75" y="714375"/>
            <a:ext cx="49847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2025</a:t>
            </a:r>
            <a:endParaRPr lang="de-DE" altLang="de-DE"/>
          </a:p>
        </p:txBody>
      </p:sp>
      <p:sp>
        <p:nvSpPr>
          <p:cNvPr id="12311" name="Google Shape;146;p20">
            <a:extLst>
              <a:ext uri="{FF2B5EF4-FFF2-40B4-BE49-F238E27FC236}">
                <a16:creationId xmlns:a16="http://schemas.microsoft.com/office/drawing/2014/main" id="{D32B4A0B-252B-BA22-75F8-E769892BE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4388" y="714375"/>
            <a:ext cx="527050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2026</a:t>
            </a:r>
            <a:endParaRPr lang="de-DE" altLang="de-DE"/>
          </a:p>
        </p:txBody>
      </p:sp>
      <p:sp>
        <p:nvSpPr>
          <p:cNvPr id="12312" name="Google Shape;148;p20">
            <a:extLst>
              <a:ext uri="{FF2B5EF4-FFF2-40B4-BE49-F238E27FC236}">
                <a16:creationId xmlns:a16="http://schemas.microsoft.com/office/drawing/2014/main" id="{9772D012-DAEE-E439-D166-82C80CFE62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688" y="11017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3" name="Google Shape;149;p20">
            <a:extLst>
              <a:ext uri="{FF2B5EF4-FFF2-40B4-BE49-F238E27FC236}">
                <a16:creationId xmlns:a16="http://schemas.microsoft.com/office/drawing/2014/main" id="{2A8E98FF-CD8E-9F92-37EA-4E9415C29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338" y="11144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4" name="Google Shape;150;p20">
            <a:extLst>
              <a:ext uri="{FF2B5EF4-FFF2-40B4-BE49-F238E27FC236}">
                <a16:creationId xmlns:a16="http://schemas.microsoft.com/office/drawing/2014/main" id="{5BC38FCF-715B-524D-F053-3D5938F10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5100" y="1114425"/>
            <a:ext cx="3762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5" name="Google Shape;152;p20">
            <a:extLst>
              <a:ext uri="{FF2B5EF4-FFF2-40B4-BE49-F238E27FC236}">
                <a16:creationId xmlns:a16="http://schemas.microsoft.com/office/drawing/2014/main" id="{8221267C-C25F-312E-206E-82100D4AD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01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6" name="Google Shape;153;p20">
            <a:extLst>
              <a:ext uri="{FF2B5EF4-FFF2-40B4-BE49-F238E27FC236}">
                <a16:creationId xmlns:a16="http://schemas.microsoft.com/office/drawing/2014/main" id="{998F70DD-7CBB-49A9-2954-88260350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20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7" name="Google Shape;154;p20">
            <a:extLst>
              <a:ext uri="{FF2B5EF4-FFF2-40B4-BE49-F238E27FC236}">
                <a16:creationId xmlns:a16="http://schemas.microsoft.com/office/drawing/2014/main" id="{46EE0A30-4C72-D44C-B5B0-79C3F2655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1114425"/>
            <a:ext cx="3730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8" name="Google Shape;155;p20">
            <a:extLst>
              <a:ext uri="{FF2B5EF4-FFF2-40B4-BE49-F238E27FC236}">
                <a16:creationId xmlns:a16="http://schemas.microsoft.com/office/drawing/2014/main" id="{8A363F1A-CA1E-F0F1-6F75-5EB514170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1313" y="1114425"/>
            <a:ext cx="3730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9" name="Google Shape;157;p20">
            <a:extLst>
              <a:ext uri="{FF2B5EF4-FFF2-40B4-BE49-F238E27FC236}">
                <a16:creationId xmlns:a16="http://schemas.microsoft.com/office/drawing/2014/main" id="{ABC6A3DD-2115-D61F-BE8F-0A766DA26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0" name="Google Shape;158;p20">
            <a:extLst>
              <a:ext uri="{FF2B5EF4-FFF2-40B4-BE49-F238E27FC236}">
                <a16:creationId xmlns:a16="http://schemas.microsoft.com/office/drawing/2014/main" id="{A017C5EA-5606-74CE-7382-987D4F46A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391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1" name="Google Shape;159;p20">
            <a:extLst>
              <a:ext uri="{FF2B5EF4-FFF2-40B4-BE49-F238E27FC236}">
                <a16:creationId xmlns:a16="http://schemas.microsoft.com/office/drawing/2014/main" id="{C2139AE1-931E-0CC5-4E90-132461048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266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2" name="Google Shape;160;p20">
            <a:extLst>
              <a:ext uri="{FF2B5EF4-FFF2-40B4-BE49-F238E27FC236}">
                <a16:creationId xmlns:a16="http://schemas.microsoft.com/office/drawing/2014/main" id="{3754D79E-32C5-7CAC-5474-0003C771E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8350" y="695325"/>
            <a:ext cx="49212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2027</a:t>
            </a:r>
            <a:endParaRPr lang="de-DE" altLang="de-DE"/>
          </a:p>
        </p:txBody>
      </p:sp>
      <p:cxnSp>
        <p:nvCxnSpPr>
          <p:cNvPr id="170" name="Google Shape;170;p20">
            <a:extLst>
              <a:ext uri="{FF2B5EF4-FFF2-40B4-BE49-F238E27FC236}">
                <a16:creationId xmlns:a16="http://schemas.microsoft.com/office/drawing/2014/main" id="{C036D5F3-68DD-8EA0-0C95-00884C66D395}"/>
              </a:ext>
            </a:extLst>
          </p:cNvPr>
          <p:cNvCxnSpPr/>
          <p:nvPr/>
        </p:nvCxnSpPr>
        <p:spPr>
          <a:xfrm>
            <a:off x="1789113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>
            <a:extLst>
              <a:ext uri="{FF2B5EF4-FFF2-40B4-BE49-F238E27FC236}">
                <a16:creationId xmlns:a16="http://schemas.microsoft.com/office/drawing/2014/main" id="{F186CE7B-5256-4606-582D-22B588621CF8}"/>
              </a:ext>
            </a:extLst>
          </p:cNvPr>
          <p:cNvCxnSpPr/>
          <p:nvPr/>
        </p:nvCxnSpPr>
        <p:spPr>
          <a:xfrm>
            <a:off x="7142163" y="1439863"/>
            <a:ext cx="0" cy="31369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>
            <a:extLst>
              <a:ext uri="{FF2B5EF4-FFF2-40B4-BE49-F238E27FC236}">
                <a16:creationId xmlns:a16="http://schemas.microsoft.com/office/drawing/2014/main" id="{83ABC859-5548-98F2-51F1-4E96BDF5DF9A}"/>
              </a:ext>
            </a:extLst>
          </p:cNvPr>
          <p:cNvCxnSpPr/>
          <p:nvPr/>
        </p:nvCxnSpPr>
        <p:spPr>
          <a:xfrm>
            <a:off x="5899150" y="1439863"/>
            <a:ext cx="0" cy="309245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>
            <a:extLst>
              <a:ext uri="{FF2B5EF4-FFF2-40B4-BE49-F238E27FC236}">
                <a16:creationId xmlns:a16="http://schemas.microsoft.com/office/drawing/2014/main" id="{C033A68B-29DC-2B4D-DFF1-BD1CF66F1162}"/>
              </a:ext>
            </a:extLst>
          </p:cNvPr>
          <p:cNvCxnSpPr/>
          <p:nvPr/>
        </p:nvCxnSpPr>
        <p:spPr>
          <a:xfrm>
            <a:off x="3195638" y="1428750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>
            <a:extLst>
              <a:ext uri="{FF2B5EF4-FFF2-40B4-BE49-F238E27FC236}">
                <a16:creationId xmlns:a16="http://schemas.microsoft.com/office/drawing/2014/main" id="{AB120ED5-0C5F-34CB-C373-A365FF2E2DA3}"/>
              </a:ext>
            </a:extLst>
          </p:cNvPr>
          <p:cNvCxnSpPr/>
          <p:nvPr/>
        </p:nvCxnSpPr>
        <p:spPr>
          <a:xfrm>
            <a:off x="2484438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>
            <a:extLst>
              <a:ext uri="{FF2B5EF4-FFF2-40B4-BE49-F238E27FC236}">
                <a16:creationId xmlns:a16="http://schemas.microsoft.com/office/drawing/2014/main" id="{E68F626C-A521-6A5C-9078-453246FE327B}"/>
              </a:ext>
            </a:extLst>
          </p:cNvPr>
          <p:cNvCxnSpPr>
            <a:cxnSpLocks/>
          </p:cNvCxnSpPr>
          <p:nvPr/>
        </p:nvCxnSpPr>
        <p:spPr>
          <a:xfrm flipH="1">
            <a:off x="4497013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>
            <a:extLst>
              <a:ext uri="{FF2B5EF4-FFF2-40B4-BE49-F238E27FC236}">
                <a16:creationId xmlns:a16="http://schemas.microsoft.com/office/drawing/2014/main" id="{EC0B726F-6D9E-066D-F8DA-2AEA128B510D}"/>
              </a:ext>
            </a:extLst>
          </p:cNvPr>
          <p:cNvCxnSpPr/>
          <p:nvPr/>
        </p:nvCxnSpPr>
        <p:spPr>
          <a:xfrm>
            <a:off x="1184275" y="1450975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>
            <a:extLst>
              <a:ext uri="{FF2B5EF4-FFF2-40B4-BE49-F238E27FC236}">
                <a16:creationId xmlns:a16="http://schemas.microsoft.com/office/drawing/2014/main" id="{10180676-9FFF-EA92-B225-C3DDD69D4A90}"/>
              </a:ext>
            </a:extLst>
          </p:cNvPr>
          <p:cNvCxnSpPr>
            <a:cxnSpLocks/>
          </p:cNvCxnSpPr>
          <p:nvPr/>
        </p:nvCxnSpPr>
        <p:spPr>
          <a:xfrm>
            <a:off x="6524625" y="1392238"/>
            <a:ext cx="0" cy="36401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333" name="Google Shape;183;p20">
            <a:extLst>
              <a:ext uri="{FF2B5EF4-FFF2-40B4-BE49-F238E27FC236}">
                <a16:creationId xmlns:a16="http://schemas.microsoft.com/office/drawing/2014/main" id="{A90CD36A-3AED-D9CF-6F35-547AC91F818B}"/>
              </a:ext>
            </a:extLst>
          </p:cNvPr>
          <p:cNvCxnSpPr>
            <a:cxnSpLocks/>
            <a:stCxn id="12320" idx="2"/>
          </p:cNvCxnSpPr>
          <p:nvPr/>
        </p:nvCxnSpPr>
        <p:spPr bwMode="auto">
          <a:xfrm>
            <a:off x="3556000" y="1314450"/>
            <a:ext cx="1588" cy="3581400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34" name="Google Shape;188;p20">
            <a:extLst>
              <a:ext uri="{FF2B5EF4-FFF2-40B4-BE49-F238E27FC236}">
                <a16:creationId xmlns:a16="http://schemas.microsoft.com/office/drawing/2014/main" id="{A3687DE1-6996-A9A8-0411-2FA3135D5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0825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SA1#110</a:t>
            </a:r>
            <a:endParaRPr lang="de-DE" altLang="de-DE"/>
          </a:p>
        </p:txBody>
      </p:sp>
      <p:sp>
        <p:nvSpPr>
          <p:cNvPr id="12335" name="Google Shape;189;p20">
            <a:extLst>
              <a:ext uri="{FF2B5EF4-FFF2-40B4-BE49-F238E27FC236}">
                <a16:creationId xmlns:a16="http://schemas.microsoft.com/office/drawing/2014/main" id="{C552FB57-54AE-0898-ED2E-995B697F6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6638" y="1200150"/>
            <a:ext cx="646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SA1#115</a:t>
            </a:r>
            <a:endParaRPr lang="de-DE" altLang="de-DE"/>
          </a:p>
        </p:txBody>
      </p:sp>
      <p:sp>
        <p:nvSpPr>
          <p:cNvPr id="12336" name="Google Shape;190;p20">
            <a:extLst>
              <a:ext uri="{FF2B5EF4-FFF2-40B4-BE49-F238E27FC236}">
                <a16:creationId xmlns:a16="http://schemas.microsoft.com/office/drawing/2014/main" id="{3CBA28D9-17A6-094E-4B87-CA9988394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1200150"/>
            <a:ext cx="6524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 dirty="0">
                <a:latin typeface="Montserrat" panose="00000500000000000000" pitchFamily="2" charset="0"/>
                <a:sym typeface="Montserrat" panose="00000500000000000000" pitchFamily="2" charset="0"/>
              </a:rPr>
              <a:t>SA1#112</a:t>
            </a:r>
            <a:endParaRPr lang="de-DE" altLang="de-DE" dirty="0"/>
          </a:p>
        </p:txBody>
      </p:sp>
      <p:sp>
        <p:nvSpPr>
          <p:cNvPr id="12337" name="Google Shape;191;p20">
            <a:extLst>
              <a:ext uri="{FF2B5EF4-FFF2-40B4-BE49-F238E27FC236}">
                <a16:creationId xmlns:a16="http://schemas.microsoft.com/office/drawing/2014/main" id="{A5AD4288-EA3F-137C-EEF5-FB31C8DE5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350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SA1#113</a:t>
            </a:r>
            <a:endParaRPr lang="de-DE" altLang="de-DE"/>
          </a:p>
        </p:txBody>
      </p:sp>
      <p:sp>
        <p:nvSpPr>
          <p:cNvPr id="12338" name="Google Shape;192;p20">
            <a:extLst>
              <a:ext uri="{FF2B5EF4-FFF2-40B4-BE49-F238E27FC236}">
                <a16:creationId xmlns:a16="http://schemas.microsoft.com/office/drawing/2014/main" id="{4BB5342B-69CE-B0BA-26BF-60DA71F9B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5925" y="1200150"/>
            <a:ext cx="6207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SA1#114</a:t>
            </a:r>
            <a:endParaRPr lang="de-DE" altLang="de-DE"/>
          </a:p>
        </p:txBody>
      </p:sp>
      <p:sp>
        <p:nvSpPr>
          <p:cNvPr id="12339" name="Google Shape;193;p20">
            <a:extLst>
              <a:ext uri="{FF2B5EF4-FFF2-40B4-BE49-F238E27FC236}">
                <a16:creationId xmlns:a16="http://schemas.microsoft.com/office/drawing/2014/main" id="{8802972B-E330-9BF7-0FA8-24DF83C59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5" y="1208088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 dirty="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SA1#109</a:t>
            </a:r>
            <a:endParaRPr lang="de-DE" altLang="de-DE" sz="900" dirty="0"/>
          </a:p>
        </p:txBody>
      </p:sp>
      <p:sp>
        <p:nvSpPr>
          <p:cNvPr id="12340" name="Google Shape;194;p20">
            <a:extLst>
              <a:ext uri="{FF2B5EF4-FFF2-40B4-BE49-F238E27FC236}">
                <a16:creationId xmlns:a16="http://schemas.microsoft.com/office/drawing/2014/main" id="{432431E5-1BB1-D4E6-A1E6-ED6039F72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4513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SA1#116</a:t>
            </a:r>
            <a:endParaRPr lang="de-DE" altLang="de-DE"/>
          </a:p>
        </p:txBody>
      </p:sp>
      <p:cxnSp>
        <p:nvCxnSpPr>
          <p:cNvPr id="12341" name="Google Shape;195;p20">
            <a:extLst>
              <a:ext uri="{FF2B5EF4-FFF2-40B4-BE49-F238E27FC236}">
                <a16:creationId xmlns:a16="http://schemas.microsoft.com/office/drawing/2014/main" id="{E24CC545-1C59-D679-4F19-CDFBA3B86707}"/>
              </a:ext>
            </a:extLst>
          </p:cNvPr>
          <p:cNvCxnSpPr>
            <a:cxnSpLocks/>
            <a:stCxn id="12353" idx="1"/>
          </p:cNvCxnSpPr>
          <p:nvPr/>
        </p:nvCxnSpPr>
        <p:spPr bwMode="auto">
          <a:xfrm flipH="1">
            <a:off x="6216651" y="1315244"/>
            <a:ext cx="3174" cy="3389562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09A58BE0-BD5E-2ED9-DA8C-4F5AB175F1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086" y="2116137"/>
            <a:ext cx="8991902" cy="206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2348" name="TextBox 112">
            <a:extLst>
              <a:ext uri="{FF2B5EF4-FFF2-40B4-BE49-F238E27FC236}">
                <a16:creationId xmlns:a16="http://schemas.microsoft.com/office/drawing/2014/main" id="{1D8209BE-1A12-77AF-7B72-B53DB905F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4425" y="2206407"/>
            <a:ext cx="1417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6G &amp;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2350" name="Google Shape;187;p20">
            <a:extLst>
              <a:ext uri="{FF2B5EF4-FFF2-40B4-BE49-F238E27FC236}">
                <a16:creationId xmlns:a16="http://schemas.microsoft.com/office/drawing/2014/main" id="{845F598C-DCDC-56D6-E213-BAABA812F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013" y="1200150"/>
            <a:ext cx="644525" cy="230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 dirty="0">
                <a:latin typeface="Montserrat" panose="00000500000000000000" pitchFamily="2" charset="0"/>
                <a:sym typeface="Montserrat" panose="00000500000000000000" pitchFamily="2" charset="0"/>
              </a:rPr>
              <a:t>SA1#111</a:t>
            </a:r>
            <a:endParaRPr lang="de-DE" altLang="de-DE" dirty="0"/>
          </a:p>
        </p:txBody>
      </p:sp>
      <p:cxnSp>
        <p:nvCxnSpPr>
          <p:cNvPr id="12351" name="Google Shape;123;p20">
            <a:extLst>
              <a:ext uri="{FF2B5EF4-FFF2-40B4-BE49-F238E27FC236}">
                <a16:creationId xmlns:a16="http://schemas.microsoft.com/office/drawing/2014/main" id="{D7F40C71-4152-313A-DFA6-8F76EA302B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47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0C253951-3A94-C110-6190-FBFB84A508C6}"/>
              </a:ext>
            </a:extLst>
          </p:cNvPr>
          <p:cNvCxnSpPr>
            <a:cxnSpLocks/>
          </p:cNvCxnSpPr>
          <p:nvPr/>
        </p:nvCxnSpPr>
        <p:spPr>
          <a:xfrm>
            <a:off x="3205033" y="1392238"/>
            <a:ext cx="0" cy="3236912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12353" name="Google Shape;194;p20">
            <a:extLst>
              <a:ext uri="{FF2B5EF4-FFF2-40B4-BE49-F238E27FC236}">
                <a16:creationId xmlns:a16="http://schemas.microsoft.com/office/drawing/2014/main" id="{3635B49D-A3D3-CFBA-2870-6FD1CA00D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825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SA1#117</a:t>
            </a:r>
            <a:endParaRPr lang="de-DE" altLang="de-DE"/>
          </a:p>
        </p:txBody>
      </p:sp>
      <p:sp>
        <p:nvSpPr>
          <p:cNvPr id="12354" name="Google Shape;194;p20">
            <a:extLst>
              <a:ext uri="{FF2B5EF4-FFF2-40B4-BE49-F238E27FC236}">
                <a16:creationId xmlns:a16="http://schemas.microsoft.com/office/drawing/2014/main" id="{5290A773-97CD-1EA3-A14A-E41A2E366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1963" y="1208088"/>
            <a:ext cx="6096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SA1#118</a:t>
            </a:r>
            <a:endParaRPr lang="de-DE" altLang="de-DE" sz="900"/>
          </a:p>
        </p:txBody>
      </p:sp>
      <p:sp>
        <p:nvSpPr>
          <p:cNvPr id="12356" name="Google Shape;151;p20">
            <a:extLst>
              <a:ext uri="{FF2B5EF4-FFF2-40B4-BE49-F238E27FC236}">
                <a16:creationId xmlns:a16="http://schemas.microsoft.com/office/drawing/2014/main" id="{89C9FB77-257E-901E-8DAD-D7A424854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7075" y="111442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70" name="Google Shape;162;p20">
            <a:extLst>
              <a:ext uri="{FF2B5EF4-FFF2-40B4-BE49-F238E27FC236}">
                <a16:creationId xmlns:a16="http://schemas.microsoft.com/office/drawing/2014/main" id="{D363756A-275C-20F5-EC56-D8D598B6A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463" y="1890713"/>
            <a:ext cx="5184775" cy="96837"/>
          </a:xfrm>
          <a:prstGeom prst="chevron">
            <a:avLst>
              <a:gd name="adj" fmla="val 20822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WG</a:t>
            </a:r>
            <a:endParaRPr lang="de-DE" altLang="de-DE"/>
          </a:p>
        </p:txBody>
      </p:sp>
      <p:sp>
        <p:nvSpPr>
          <p:cNvPr id="12371" name="Google Shape;205;p20">
            <a:extLst>
              <a:ext uri="{FF2B5EF4-FFF2-40B4-BE49-F238E27FC236}">
                <a16:creationId xmlns:a16="http://schemas.microsoft.com/office/drawing/2014/main" id="{0410D2E3-96A8-103B-B02A-A283D00F9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628775"/>
            <a:ext cx="3408363" cy="112713"/>
          </a:xfrm>
          <a:prstGeom prst="chevron">
            <a:avLst>
              <a:gd name="adj" fmla="val 19600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8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A2AB6D8B-1A9D-D09B-971B-0EC596253074}"/>
              </a:ext>
            </a:extLst>
          </p:cNvPr>
          <p:cNvSpPr/>
          <p:nvPr/>
        </p:nvSpPr>
        <p:spPr bwMode="auto">
          <a:xfrm>
            <a:off x="95749" y="1404937"/>
            <a:ext cx="4085420" cy="14763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31A503E-6187-0B45-84CC-3DB3E5ABBC33}"/>
              </a:ext>
            </a:extLst>
          </p:cNvPr>
          <p:cNvSpPr/>
          <p:nvPr/>
        </p:nvSpPr>
        <p:spPr bwMode="auto">
          <a:xfrm>
            <a:off x="2159000" y="1760538"/>
            <a:ext cx="4095750" cy="1111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A655E2E5-0214-E5E4-716B-C7D7D605F259}"/>
              </a:ext>
            </a:extLst>
          </p:cNvPr>
          <p:cNvSpPr/>
          <p:nvPr/>
        </p:nvSpPr>
        <p:spPr bwMode="auto">
          <a:xfrm>
            <a:off x="6288087" y="1766094"/>
            <a:ext cx="519112" cy="1016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FA3E910D-6985-D471-9CFB-84B72DB97293}"/>
              </a:ext>
            </a:extLst>
          </p:cNvPr>
          <p:cNvSpPr/>
          <p:nvPr/>
        </p:nvSpPr>
        <p:spPr bwMode="auto">
          <a:xfrm>
            <a:off x="2886075" y="2006600"/>
            <a:ext cx="4392613" cy="920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sz="600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2376" name="Thought Bubble: Cloud 20">
            <a:extLst>
              <a:ext uri="{FF2B5EF4-FFF2-40B4-BE49-F238E27FC236}">
                <a16:creationId xmlns:a16="http://schemas.microsoft.com/office/drawing/2014/main" id="{2F41026E-F6FB-957A-0996-54AC33429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25" y="1993900"/>
            <a:ext cx="903288" cy="133350"/>
          </a:xfrm>
          <a:prstGeom prst="cloudCallout">
            <a:avLst>
              <a:gd name="adj1" fmla="val -1579"/>
              <a:gd name="adj2" fmla="val 30528"/>
            </a:avLst>
          </a:prstGeom>
          <a:solidFill>
            <a:srgbClr val="88C5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50000"/>
              </a:lnSpc>
            </a:pPr>
            <a:endParaRPr lang="fr-FR" altLang="de-DE" sz="7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377" name="TextBox 21">
            <a:extLst>
              <a:ext uri="{FF2B5EF4-FFF2-40B4-BE49-F238E27FC236}">
                <a16:creationId xmlns:a16="http://schemas.microsoft.com/office/drawing/2014/main" id="{EDF585EE-1732-416B-988E-13C4C477A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1488" y="1968500"/>
            <a:ext cx="10144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de-DE" sz="700">
                <a:solidFill>
                  <a:srgbClr val="000000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TBD</a:t>
            </a: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3971CCF6-C293-B263-5B7C-637FFD390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432" y="1263490"/>
            <a:ext cx="155683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cxnSp>
        <p:nvCxnSpPr>
          <p:cNvPr id="5" name="Google Shape;179;p20">
            <a:extLst>
              <a:ext uri="{FF2B5EF4-FFF2-40B4-BE49-F238E27FC236}">
                <a16:creationId xmlns:a16="http://schemas.microsoft.com/office/drawing/2014/main" id="{FA7FA407-8519-B8D6-1F79-23A9DBFDD8F2}"/>
              </a:ext>
            </a:extLst>
          </p:cNvPr>
          <p:cNvCxnSpPr>
            <a:cxnSpLocks/>
          </p:cNvCxnSpPr>
          <p:nvPr/>
        </p:nvCxnSpPr>
        <p:spPr>
          <a:xfrm flipH="1">
            <a:off x="5148859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6" name="Google Shape;179;p20">
            <a:extLst>
              <a:ext uri="{FF2B5EF4-FFF2-40B4-BE49-F238E27FC236}">
                <a16:creationId xmlns:a16="http://schemas.microsoft.com/office/drawing/2014/main" id="{BAD7F156-89FD-F0DA-C5C9-48D89ECC06D9}"/>
              </a:ext>
            </a:extLst>
          </p:cNvPr>
          <p:cNvCxnSpPr>
            <a:cxnSpLocks/>
          </p:cNvCxnSpPr>
          <p:nvPr/>
        </p:nvCxnSpPr>
        <p:spPr>
          <a:xfrm flipH="1">
            <a:off x="3849688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C450017-FDB7-1BA9-A044-DBDCDEF54CEA}"/>
              </a:ext>
            </a:extLst>
          </p:cNvPr>
          <p:cNvSpPr txBox="1"/>
          <p:nvPr/>
        </p:nvSpPr>
        <p:spPr>
          <a:xfrm>
            <a:off x="7358510" y="3046657"/>
            <a:ext cx="186962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</a:rPr>
              <a:t>5GA topics which require less time can start later than SA1#113</a:t>
            </a:r>
          </a:p>
          <a:p>
            <a:endParaRPr lang="en-US" u="sng" dirty="0">
              <a:solidFill>
                <a:srgbClr val="FF0000"/>
              </a:solidFill>
            </a:endParaRPr>
          </a:p>
          <a:p>
            <a:r>
              <a:rPr lang="en-US" u="sng" dirty="0">
                <a:solidFill>
                  <a:srgbClr val="FF0000"/>
                </a:solidFill>
              </a:rPr>
              <a:t>* In case of remaining issues, an update to the 6G WID can be discussed in SA1#114.</a:t>
            </a:r>
          </a:p>
          <a:p>
            <a:r>
              <a:rPr lang="en-US" u="sng" dirty="0">
                <a:solidFill>
                  <a:srgbClr val="FF0000"/>
                </a:solidFill>
              </a:rPr>
              <a:t> </a:t>
            </a:r>
            <a:br>
              <a:rPr lang="en-US" u="sng" dirty="0">
                <a:solidFill>
                  <a:srgbClr val="FF0000"/>
                </a:solidFill>
              </a:rPr>
            </a:br>
            <a:r>
              <a:rPr lang="en-US" u="sng" dirty="0">
                <a:solidFill>
                  <a:srgbClr val="FF0000"/>
                </a:solidFill>
              </a:rPr>
              <a:t>**SA1#115bis- e-meeting potentially needed in Oct26, TBD in Aug26(SA1#115).</a:t>
            </a:r>
          </a:p>
        </p:txBody>
      </p:sp>
      <p:sp>
        <p:nvSpPr>
          <p:cNvPr id="24" name="Google Shape;198;p20">
            <a:extLst>
              <a:ext uri="{FF2B5EF4-FFF2-40B4-BE49-F238E27FC236}">
                <a16:creationId xmlns:a16="http://schemas.microsoft.com/office/drawing/2014/main" id="{DF2F97BF-5DD9-A79C-7E95-6854F31F3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302" y="2252537"/>
            <a:ext cx="1358481" cy="720849"/>
          </a:xfrm>
          <a:prstGeom prst="rect">
            <a:avLst/>
          </a:prstGeom>
          <a:solidFill>
            <a:srgbClr val="D9D9D9">
              <a:alpha val="53725"/>
            </a:srgbClr>
          </a:solidFill>
          <a:ln w="9525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lIns="91425" tIns="45700" rIns="91425" bIns="45700"/>
          <a:lstStyle/>
          <a:p>
            <a:pPr algn="ctr">
              <a:buClr>
                <a:srgbClr val="000000"/>
              </a:buClr>
              <a:buSzPts val="1400"/>
            </a:pPr>
            <a:endParaRPr lang="en-US" altLang="de-DE" sz="1100"/>
          </a:p>
        </p:txBody>
      </p:sp>
      <p:sp>
        <p:nvSpPr>
          <p:cNvPr id="31" name="Google Shape;199;p20">
            <a:extLst>
              <a:ext uri="{FF2B5EF4-FFF2-40B4-BE49-F238E27FC236}">
                <a16:creationId xmlns:a16="http://schemas.microsoft.com/office/drawing/2014/main" id="{D5C9EA5F-3DB9-0A8D-A6C8-2B2BA06F1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1" y="2283213"/>
            <a:ext cx="1082896" cy="184314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Google Shape;201;p20">
            <a:extLst>
              <a:ext uri="{FF2B5EF4-FFF2-40B4-BE49-F238E27FC236}">
                <a16:creationId xmlns:a16="http://schemas.microsoft.com/office/drawing/2014/main" id="{BC83C583-C81C-077C-5C13-F1C2BDE33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0" y="2529848"/>
            <a:ext cx="1233898" cy="208589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Google Shape;202;p20">
            <a:extLst>
              <a:ext uri="{FF2B5EF4-FFF2-40B4-BE49-F238E27FC236}">
                <a16:creationId xmlns:a16="http://schemas.microsoft.com/office/drawing/2014/main" id="{CB920200-DB89-9A01-780C-ED0076697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0514" y="2543283"/>
            <a:ext cx="946114" cy="20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Agreement *</a:t>
            </a:r>
            <a:endParaRPr lang="de-DE" altLang="de-DE" dirty="0"/>
          </a:p>
        </p:txBody>
      </p:sp>
      <p:sp>
        <p:nvSpPr>
          <p:cNvPr id="34" name="Google Shape;200;p20">
            <a:extLst>
              <a:ext uri="{FF2B5EF4-FFF2-40B4-BE49-F238E27FC236}">
                <a16:creationId xmlns:a16="http://schemas.microsoft.com/office/drawing/2014/main" id="{8B6DC138-649C-217B-1694-617263F93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812" y="2180027"/>
            <a:ext cx="101302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b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Presentation</a:t>
            </a:r>
            <a:endParaRPr lang="de-DE" altLang="de-DE" dirty="0"/>
          </a:p>
        </p:txBody>
      </p:sp>
      <p:sp>
        <p:nvSpPr>
          <p:cNvPr id="7" name="Google Shape;193;p20">
            <a:extLst>
              <a:ext uri="{FF2B5EF4-FFF2-40B4-BE49-F238E27FC236}">
                <a16:creationId xmlns:a16="http://schemas.microsoft.com/office/drawing/2014/main" id="{EB4F2F9D-3F49-57B4-580A-3D867A553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" y="1188873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 dirty="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SA1#108</a:t>
            </a:r>
            <a:endParaRPr lang="de-DE" altLang="de-DE" sz="900" dirty="0"/>
          </a:p>
        </p:txBody>
      </p:sp>
      <p:cxnSp>
        <p:nvCxnSpPr>
          <p:cNvPr id="8" name="Google Shape;180;p20">
            <a:extLst>
              <a:ext uri="{FF2B5EF4-FFF2-40B4-BE49-F238E27FC236}">
                <a16:creationId xmlns:a16="http://schemas.microsoft.com/office/drawing/2014/main" id="{9369296E-CF2A-BD0B-002E-831B4F044F2C}"/>
              </a:ext>
            </a:extLst>
          </p:cNvPr>
          <p:cNvCxnSpPr/>
          <p:nvPr/>
        </p:nvCxnSpPr>
        <p:spPr>
          <a:xfrm>
            <a:off x="428625" y="1404937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9" name="Chevron 60">
            <a:extLst>
              <a:ext uri="{FF2B5EF4-FFF2-40B4-BE49-F238E27FC236}">
                <a16:creationId xmlns:a16="http://schemas.microsoft.com/office/drawing/2014/main" id="{A22C88AB-86D0-1150-3411-0BA8A89A7E32}"/>
              </a:ext>
            </a:extLst>
          </p:cNvPr>
          <p:cNvSpPr/>
          <p:nvPr/>
        </p:nvSpPr>
        <p:spPr bwMode="auto">
          <a:xfrm>
            <a:off x="4198939" y="3280742"/>
            <a:ext cx="2003424" cy="24132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   6G Stage 1                      80%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C156EAE-109F-14F5-FB2D-40B0E68F5BB2}"/>
              </a:ext>
            </a:extLst>
          </p:cNvPr>
          <p:cNvSpPr/>
          <p:nvPr/>
        </p:nvSpPr>
        <p:spPr bwMode="auto">
          <a:xfrm>
            <a:off x="6062663" y="3285668"/>
            <a:ext cx="747712" cy="2393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D61DE7-E7B2-A09A-A00F-92912957276F}"/>
              </a:ext>
            </a:extLst>
          </p:cNvPr>
          <p:cNvSpPr txBox="1"/>
          <p:nvPr/>
        </p:nvSpPr>
        <p:spPr>
          <a:xfrm>
            <a:off x="5579435" y="3309064"/>
            <a:ext cx="2840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**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821099F-568C-AE0A-3E66-519D236DAC51}"/>
              </a:ext>
            </a:extLst>
          </p:cNvPr>
          <p:cNvSpPr txBox="1"/>
          <p:nvPr/>
        </p:nvSpPr>
        <p:spPr>
          <a:xfrm>
            <a:off x="339249" y="4527231"/>
            <a:ext cx="461391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Disclaimer: Rel21 final timeline decision will be taken at the SA plenary.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75964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812</Words>
  <Application>Microsoft Office PowerPoint</Application>
  <PresentationFormat>Bildschirmpräsentation (16:9)</PresentationFormat>
  <Paragraphs>190</Paragraphs>
  <Slides>12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12</vt:i4>
      </vt:variant>
    </vt:vector>
  </HeadingPairs>
  <TitlesOfParts>
    <vt:vector size="20" baseType="lpstr">
      <vt:lpstr>ＭＳ Ｐゴシック</vt:lpstr>
      <vt:lpstr>Aptos</vt:lpstr>
      <vt:lpstr>Arial</vt:lpstr>
      <vt:lpstr>Calibri</vt:lpstr>
      <vt:lpstr>Montserrat</vt:lpstr>
      <vt:lpstr>Times New Roman</vt:lpstr>
      <vt:lpstr>Office Theme</vt:lpstr>
      <vt:lpstr>Custom Design</vt:lpstr>
      <vt:lpstr>PowerPoint-Präsentation</vt:lpstr>
      <vt:lpstr>PowerPoint-Präsentation</vt:lpstr>
      <vt:lpstr>PowerPoint-Präsentation</vt:lpstr>
      <vt:lpstr>Discussion on next steps on FS_6G_REQ</vt:lpstr>
      <vt:lpstr>Option 1: adhoc e-meeting</vt:lpstr>
      <vt:lpstr>Option 2: series of calls</vt:lpstr>
      <vt:lpstr>Way forward</vt:lpstr>
      <vt:lpstr>PowerPoint-Präsentation</vt:lpstr>
      <vt:lpstr>PowerPoint-Präsentation</vt:lpstr>
      <vt:lpstr>PowerPoint-Präsentation</vt:lpstr>
      <vt:lpstr>Annex</vt:lpstr>
      <vt:lpstr>PowerPoint-Präsentation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2321</cp:revision>
  <cp:lastPrinted>2017-02-24T12:37:51Z</cp:lastPrinted>
  <dcterms:created xsi:type="dcterms:W3CDTF">2008-08-30T09:32:10Z</dcterms:created>
  <dcterms:modified xsi:type="dcterms:W3CDTF">2025-11-21T18:44:50Z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