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49"/>
  </p:notesMasterIdLst>
  <p:handoutMasterIdLst>
    <p:handoutMasterId r:id="rId50"/>
  </p:handoutMasterIdLst>
  <p:sldIdLst>
    <p:sldId id="341" r:id="rId5"/>
    <p:sldId id="490" r:id="rId6"/>
    <p:sldId id="582" r:id="rId7"/>
    <p:sldId id="420" r:id="rId8"/>
    <p:sldId id="489" r:id="rId9"/>
    <p:sldId id="587" r:id="rId10"/>
    <p:sldId id="422" r:id="rId11"/>
    <p:sldId id="423" r:id="rId12"/>
    <p:sldId id="491" r:id="rId13"/>
    <p:sldId id="377" r:id="rId14"/>
    <p:sldId id="448" r:id="rId15"/>
    <p:sldId id="492" r:id="rId16"/>
    <p:sldId id="372" r:id="rId17"/>
    <p:sldId id="387" r:id="rId18"/>
    <p:sldId id="567" r:id="rId19"/>
    <p:sldId id="498" r:id="rId20"/>
    <p:sldId id="466" r:id="rId21"/>
    <p:sldId id="563" r:id="rId22"/>
    <p:sldId id="583" r:id="rId23"/>
    <p:sldId id="469" r:id="rId24"/>
    <p:sldId id="560" r:id="rId25"/>
    <p:sldId id="500" r:id="rId26"/>
    <p:sldId id="541" r:id="rId27"/>
    <p:sldId id="406" r:id="rId28"/>
    <p:sldId id="509" r:id="rId29"/>
    <p:sldId id="589" r:id="rId30"/>
    <p:sldId id="590" r:id="rId31"/>
    <p:sldId id="591" r:id="rId32"/>
    <p:sldId id="588" r:id="rId33"/>
    <p:sldId id="553" r:id="rId34"/>
    <p:sldId id="569" r:id="rId35"/>
    <p:sldId id="474" r:id="rId36"/>
    <p:sldId id="585" r:id="rId37"/>
    <p:sldId id="430" r:id="rId38"/>
    <p:sldId id="501" r:id="rId39"/>
    <p:sldId id="586" r:id="rId40"/>
    <p:sldId id="416" r:id="rId41"/>
    <p:sldId id="414" r:id="rId42"/>
    <p:sldId id="412" r:id="rId43"/>
    <p:sldId id="503" r:id="rId44"/>
    <p:sldId id="517" r:id="rId45"/>
    <p:sldId id="537" r:id="rId46"/>
    <p:sldId id="551" r:id="rId47"/>
    <p:sldId id="464" r:id="rId4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C7C7C7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11" autoAdjust="0"/>
    <p:restoredTop sz="86481" autoAdjust="0"/>
  </p:normalViewPr>
  <p:slideViewPr>
    <p:cSldViewPr snapToGrid="0">
      <p:cViewPr varScale="1">
        <p:scale>
          <a:sx n="64" d="100"/>
          <a:sy n="64" d="100"/>
        </p:scale>
        <p:origin x="892" y="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720" y="3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6111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842301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16777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579725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821D6A-636D-89A5-6844-4A8BDB6DE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A8DDEF-5FB9-599A-EB63-E1365AB225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29E86F-1994-23B1-505B-B850BFB14A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4C823D-7C52-44E1-3AA6-1F706C1C5B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347099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13470-73DF-7634-D7BF-54B10B35F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BAA7DB-9184-E4F7-658B-5A9D488356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42D57-720A-2B59-FC71-1721E4B31A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30C80D-5B7D-D78E-D0DE-6028E108C1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4436558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13470-73DF-7634-D7BF-54B10B35F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BAA7DB-9184-E4F7-658B-5A9D488356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42D57-720A-2B59-FC71-1721E4B31A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30C80D-5B7D-D78E-D0DE-6028E108C1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561395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32990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753455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74613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36513"/>
            <a:ext cx="369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SA#109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Beijing, P.R.China; 16 – 19 September 2025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SP-251178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9_Beijing-2025-09/Docs/CP-252252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CT_109_Beijing-2025-09/Docs/CP-252253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4_protocollars_ex-CN4/CT4_130_Goteborg-2025-08/Docs/C4-253576.zip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09_Beijing-2025-09/Docs/CP-252065.zip" TargetMode="External"/><Relationship Id="rId3" Type="http://schemas.openxmlformats.org/officeDocument/2006/relationships/hyperlink" Target="https://www.3gpp.org/ftp/tsg_ct/TSG_CT/CT_109_Beijing-2025-09/Docs/CP-252017.zip" TargetMode="External"/><Relationship Id="rId7" Type="http://schemas.openxmlformats.org/officeDocument/2006/relationships/hyperlink" Target="https://www.3gpp.org/ftp/tsg_ct/TSG_CT/CT_109_Beijing-2025-09/Docs/CP-252064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09_Beijing-2025-09/Docs/CP-252063.zip" TargetMode="External"/><Relationship Id="rId5" Type="http://schemas.openxmlformats.org/officeDocument/2006/relationships/hyperlink" Target="https://www.3gpp.org/ftp/tsg_ct/TSG_CT/CT_109_Beijing-2025-09/Docs/CP-252062.zip" TargetMode="External"/><Relationship Id="rId4" Type="http://schemas.openxmlformats.org/officeDocument/2006/relationships/hyperlink" Target="https://www.3gpp.org/ftp/tsg_ct/TSG_CT/CT_109_Beijing-2025-09/Docs/CP-252061.zip" TargetMode="External"/><Relationship Id="rId9" Type="http://schemas.openxmlformats.org/officeDocument/2006/relationships/hyperlink" Target="https://www.3gpp.org/ftp/tsg_ct/TSG_CT/CT_109_Beijing-2025-09/Docs/CP-252066.zip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09_Beijing-2025-09/Docs/CP-252123.zip" TargetMode="External"/><Relationship Id="rId3" Type="http://schemas.openxmlformats.org/officeDocument/2006/relationships/hyperlink" Target="https://www.3gpp.org/ftp/tsg_ct/TSG_CT/CT_109_Beijing-2025-09/Docs/CP-252179.zip" TargetMode="External"/><Relationship Id="rId7" Type="http://schemas.openxmlformats.org/officeDocument/2006/relationships/hyperlink" Target="https://www.3gpp.org/ftp/tsg_ct/TSG_CT/CT_109_Beijing-2025-09/Docs/CP-252122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09_Beijing-2025-09/Docs/CP-252121.zip" TargetMode="External"/><Relationship Id="rId5" Type="http://schemas.openxmlformats.org/officeDocument/2006/relationships/hyperlink" Target="https://www.3gpp.org/ftp/tsg_ct/TSG_CT/CT_109_Beijing-2025-09/Docs/CP-252186.zip" TargetMode="External"/><Relationship Id="rId4" Type="http://schemas.openxmlformats.org/officeDocument/2006/relationships/hyperlink" Target="https://www.3gpp.org/ftp/tsg_ct/TSG_CT/CT_109_Beijing-2025-09/Docs/CP-252180.zip" TargetMode="External"/><Relationship Id="rId9" Type="http://schemas.openxmlformats.org/officeDocument/2006/relationships/hyperlink" Target="https://www.3gpp.org/ftp/tsg_ct/TSG_CT/CT_109_Beijing-2025-09/Docs/CP-252124.zip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9_Beijing-2025-09/Docs/CP-252177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09_Beijing-2025-09/Docs/CP-252120.zip" TargetMode="External"/><Relationship Id="rId5" Type="http://schemas.openxmlformats.org/officeDocument/2006/relationships/hyperlink" Target="https://www.3gpp.org/ftp/tsg_ct/TSG_CT/CT_109_Beijing-2025-09/Docs/CP-252119.zip" TargetMode="External"/><Relationship Id="rId4" Type="http://schemas.openxmlformats.org/officeDocument/2006/relationships/hyperlink" Target="https://www.3gpp.org/ftp/tsg_ct/TSG_CT/CT_109_Beijing-2025-09/Docs/CP-252185.zip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9_Beijing-2025-09/Docs/CP-252243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CT_109_Beijing-2025-09/Docs/CP-252194.zip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09_Beijing-2025-09/Docs/CP-252196.zip" TargetMode="External"/><Relationship Id="rId3" Type="http://schemas.openxmlformats.org/officeDocument/2006/relationships/hyperlink" Target="https://www.3gpp.org/ftp/tsg_ct/TSG_CT/CT_109_Beijing-2025-09/Docs/CP-252059.zip" TargetMode="External"/><Relationship Id="rId7" Type="http://schemas.openxmlformats.org/officeDocument/2006/relationships/hyperlink" Target="https://www.3gpp.org/ftp/tsg_ct/TSG_CT/CT_109_Beijing-2025-09/Docs/CP-252195.zip" TargetMode="External"/><Relationship Id="rId2" Type="http://schemas.openxmlformats.org/officeDocument/2006/relationships/hyperlink" Target="https://www.3gpp.org/ftp/tsg_ct/TSG_CT/CT_109_Beijing-2025-09/Docs/CP-25205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09_Beijing-2025-09/Docs/CP-252193.zip" TargetMode="External"/><Relationship Id="rId5" Type="http://schemas.openxmlformats.org/officeDocument/2006/relationships/hyperlink" Target="https://www.3gpp.org/ftp/tsg_ct/TSG_CT/CT_109_Beijing-2025-09/Docs/CP-252191.zip" TargetMode="External"/><Relationship Id="rId4" Type="http://schemas.openxmlformats.org/officeDocument/2006/relationships/hyperlink" Target="https://www.3gpp.org/ftp/tsg_ct/TSG_CT/CT_109_Beijing-2025-09/Docs/CP-252060.zip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09_Beijing-2025-09/Docs/CP-252184.zip" TargetMode="External"/><Relationship Id="rId3" Type="http://schemas.openxmlformats.org/officeDocument/2006/relationships/notesSlide" Target="../notesSlides/notesSlide8.xml"/><Relationship Id="rId7" Type="http://schemas.openxmlformats.org/officeDocument/2006/relationships/hyperlink" Target="https://www.3gpp.org/ftp/tsg_ct/TSG_CT/CT_109_Beijing-2025-09/Docs/CP-252183.zip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hyperlink" Target="https://www.3gpp.org/ftp/tsg_ct/TSG_CT/CT_109_Beijing-2025-09/Docs/CP-252182.zip" TargetMode="External"/><Relationship Id="rId5" Type="http://schemas.openxmlformats.org/officeDocument/2006/relationships/hyperlink" Target="https://www.3gpp.org/ftp/tsg_ct/TSG_CT/CT_109_Beijing-2025-09/Docs/CP-252118.zip" TargetMode="External"/><Relationship Id="rId4" Type="http://schemas.openxmlformats.org/officeDocument/2006/relationships/hyperlink" Target="https://www.3gpp.org/ftp/tsg_ct/TSG_CT/CT_109_Beijing-2025-09/Docs/CP-252067.zip" TargetMode="External"/><Relationship Id="rId9" Type="http://schemas.openxmlformats.org/officeDocument/2006/relationships/hyperlink" Target="https://www.3gpp.org/ftp/tsg_ct/TSG_CT/CT_109_Beijing-2025-09/Docs/CP-252250.zip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hyperlink" Target="https://www.3gpp.org/ftp/tsg_ct/TSG_CT/CT_109_Beijing-2025-09/Docs/CP-252117.zip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hyperlink" Target="https://www.3gpp.org/ftp/tsg_ct/TSG_CT/CT_109_Beijing-2025-09/Docs/CP-252116.zip" TargetMode="External"/><Relationship Id="rId5" Type="http://schemas.openxmlformats.org/officeDocument/2006/relationships/hyperlink" Target="https://www.3gpp.org/ftp/tsg_ct/TSG_CT/CT_109_Beijing-2025-09/Docs/CP-252069.zip" TargetMode="External"/><Relationship Id="rId4" Type="http://schemas.openxmlformats.org/officeDocument/2006/relationships/hyperlink" Target="https://www.3gpp.org/ftp/tsg_ct/TSG_CT/CT_109_Beijing-2025-09/Docs/CP-252068.zip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mailto:b_aghili@apple.com" TargetMode="External"/><Relationship Id="rId3" Type="http://schemas.openxmlformats.org/officeDocument/2006/relationships/hyperlink" Target="mailto:lguellec@qti.qualcomm.com" TargetMode="External"/><Relationship Id="rId7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akansha.arora@3gpp.org" TargetMode="External"/><Relationship Id="rId5" Type="http://schemas.openxmlformats.org/officeDocument/2006/relationships/image" Target="../media/image8.png"/><Relationship Id="rId10" Type="http://schemas.openxmlformats.org/officeDocument/2006/relationships/image" Target="../media/image11.jpeg"/><Relationship Id="rId4" Type="http://schemas.openxmlformats.org/officeDocument/2006/relationships/hyperlink" Target="mailto:sung.won@nokia.com" TargetMode="External"/><Relationship Id="rId9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hyperlink" Target="mailto:suny20@chinatelecom.cn" TargetMode="External"/><Relationship Id="rId7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Dongwook.Kim@etsi.org" TargetMode="External"/><Relationship Id="rId5" Type="http://schemas.openxmlformats.org/officeDocument/2006/relationships/image" Target="../media/image12.jpeg"/><Relationship Id="rId10" Type="http://schemas.openxmlformats.org/officeDocument/2006/relationships/image" Target="../media/image17.png"/><Relationship Id="rId4" Type="http://schemas.openxmlformats.org/officeDocument/2006/relationships/hyperlink" Target="mailto:apostolos.papageorgiou@NOKIA.COM" TargetMode="External"/><Relationship Id="rId9" Type="http://schemas.openxmlformats.org/officeDocument/2006/relationships/hyperlink" Target="mailto:susana.fernandez@ericsson.com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hyperlink" Target="mailto:songyue@chinamobile.com" TargetMode="External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li.zhijun3@zte.com.cn" TargetMode="External"/><Relationship Id="rId5" Type="http://schemas.openxmlformats.org/officeDocument/2006/relationships/image" Target="../media/image18.jpeg"/><Relationship Id="rId10" Type="http://schemas.openxmlformats.org/officeDocument/2006/relationships/image" Target="../media/image21.jpeg"/><Relationship Id="rId4" Type="http://schemas.openxmlformats.org/officeDocument/2006/relationships/hyperlink" Target="mailto:kimmo.kymalainen@3gpp.org" TargetMode="External"/><Relationship Id="rId9" Type="http://schemas.openxmlformats.org/officeDocument/2006/relationships/hyperlink" Target="mailto:aaskerup@cisco.com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120971" y="2345872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SA#109</a:t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412240" y="4089718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Peter Schmitt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TSG CT Chair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694381"/>
            <a:ext cx="525780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dirty="0"/>
              <a:t>254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dirty="0"/>
              <a:t> 864</a:t>
            </a:r>
          </a:p>
          <a:p>
            <a:r>
              <a:rPr lang="en-US" sz="2400" dirty="0"/>
              <a:t>Approved New SID/WID</a:t>
            </a:r>
          </a:p>
          <a:p>
            <a:pPr lvl="1"/>
            <a:r>
              <a:rPr lang="en-US" dirty="0"/>
              <a:t>2</a:t>
            </a:r>
          </a:p>
          <a:p>
            <a:r>
              <a:rPr lang="en-US" sz="2400" dirty="0"/>
              <a:t>Approved Revised SID/WID</a:t>
            </a:r>
          </a:p>
          <a:p>
            <a:pPr lvl="1"/>
            <a:r>
              <a:rPr lang="en-US" altLang="fr-FR" dirty="0"/>
              <a:t>7</a:t>
            </a:r>
          </a:p>
          <a:p>
            <a:r>
              <a:rPr lang="en-US" sz="2400" dirty="0"/>
              <a:t>Noted or Approved TS/TR</a:t>
            </a:r>
          </a:p>
          <a:p>
            <a:pPr lvl="1"/>
            <a:r>
              <a:rPr lang="en-US" altLang="fr-FR" dirty="0"/>
              <a:t>4 Noted</a:t>
            </a:r>
          </a:p>
          <a:p>
            <a:pPr lvl="1"/>
            <a:r>
              <a:rPr lang="en-US" altLang="fr-FR" dirty="0"/>
              <a:t>6 Approved</a:t>
            </a:r>
          </a:p>
          <a:p>
            <a:pPr lvl="1"/>
            <a:endParaRPr lang="en-US" altLang="fr-FR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sz="24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Attendances</a:t>
            </a:r>
            <a:r>
              <a:rPr lang="en-US" altLang="fr-FR" sz="2400" dirty="0"/>
              <a:t>:</a:t>
            </a:r>
          </a:p>
          <a:p>
            <a:pPr lvl="1"/>
            <a:r>
              <a:rPr lang="en-US" altLang="fr-FR" dirty="0"/>
              <a:t>284 registered</a:t>
            </a:r>
          </a:p>
          <a:p>
            <a:pPr lvl="2"/>
            <a:r>
              <a:rPr lang="en-US" altLang="fr-FR" sz="2400" dirty="0"/>
              <a:t>199 confirmed participation</a:t>
            </a:r>
          </a:p>
          <a:p>
            <a:pPr marL="914400" lvl="2" indent="0">
              <a:buNone/>
            </a:pPr>
            <a:endParaRPr lang="en-US" sz="2400" dirty="0"/>
          </a:p>
          <a:p>
            <a:r>
              <a:rPr lang="en-US" sz="2400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406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268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162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28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CR</a:t>
            </a:r>
            <a:r>
              <a:rPr lang="en-SE" dirty="0"/>
              <a:t>s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0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</a:t>
            </a:r>
            <a:r>
              <a:rPr lang="en-SE" dirty="0"/>
              <a:t>-18 </a:t>
            </a:r>
            <a:r>
              <a:rPr lang="en-US" dirty="0"/>
              <a:t>Status</a:t>
            </a:r>
            <a:r>
              <a:rPr lang="en-SE" dirty="0"/>
              <a:t> </a:t>
            </a:r>
            <a:r>
              <a:rPr lang="en-US" dirty="0"/>
              <a:t>(Cat </a:t>
            </a:r>
            <a:r>
              <a:rPr lang="en-US" b="1" dirty="0"/>
              <a:t>F</a:t>
            </a:r>
            <a:r>
              <a:rPr lang="en-US" dirty="0"/>
              <a:t> CR</a:t>
            </a:r>
            <a:r>
              <a:rPr lang="en-SE" dirty="0"/>
              <a:t>s</a:t>
            </a:r>
            <a:r>
              <a:rPr lang="en-US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 (2)</a:t>
            </a:r>
          </a:p>
          <a:p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 (11)</a:t>
            </a:r>
          </a:p>
          <a:p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17 (39)</a:t>
            </a:r>
          </a:p>
          <a:p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Rel-18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</a:t>
            </a:r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50 (100 in previous TSG)</a:t>
            </a: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BB4B43EC-7A42-A282-FF65-00CD6AC15BC8}"/>
              </a:ext>
            </a:extLst>
          </p:cNvPr>
          <p:cNvSpPr txBox="1">
            <a:spLocks/>
          </p:cNvSpPr>
          <p:nvPr/>
        </p:nvSpPr>
        <p:spPr bwMode="auto">
          <a:xfrm>
            <a:off x="227155" y="1795289"/>
            <a:ext cx="5666608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735 (984 in previous TSG)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 new WID/SIDs approved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</a:t>
            </a:r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8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Approved Work Item Ex</a:t>
            </a:r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</a:t>
            </a:r>
            <a:r>
              <a:rPr lang="en-GB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eptions</a:t>
            </a:r>
            <a:endParaRPr lang="en-GB" dirty="0">
              <a:latin typeface="Arial "/>
            </a:endParaRPr>
          </a:p>
          <a:p>
            <a:pPr marL="457200" lvl="1" indent="0">
              <a:buFont typeface="Arial" pitchFamily="34" charset="0"/>
              <a:buNone/>
            </a:pPr>
            <a:endParaRPr lang="en-US" dirty="0">
              <a:latin typeface="Arial "/>
            </a:endParaRPr>
          </a:p>
          <a:p>
            <a:pPr marL="457200" lvl="1" indent="0">
              <a:buFont typeface="Arial" pitchFamily="34" charset="0"/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71D46DD7-2550-3FAE-5365-6F40DFDBC63C}"/>
              </a:ext>
            </a:extLst>
          </p:cNvPr>
          <p:cNvSpPr txBox="1">
            <a:spLocks/>
          </p:cNvSpPr>
          <p:nvPr/>
        </p:nvSpPr>
        <p:spPr bwMode="auto">
          <a:xfrm>
            <a:off x="5971517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6 TS/TR for Approval</a:t>
            </a:r>
          </a:p>
          <a:p>
            <a:pPr lvl="1"/>
            <a:r>
              <a:rPr lang="en-US" dirty="0">
                <a:latin typeface="Arial "/>
              </a:rPr>
              <a:t>4 TS/TR for Information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812451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5757" y="383787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in pre-Rel-18</a:t>
            </a:r>
            <a:endParaRPr lang="en-US" dirty="0"/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AB5D4C01-547A-A384-C7ED-5FF59DFEF8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039745"/>
              </p:ext>
            </p:extLst>
          </p:nvPr>
        </p:nvGraphicFramePr>
        <p:xfrm>
          <a:off x="215757" y="2282825"/>
          <a:ext cx="11736531" cy="1144489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WICs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455839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640760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6A0940E-151D-FAE9-4FD1-CA4284C7EBA0}"/>
              </a:ext>
            </a:extLst>
          </p:cNvPr>
          <p:cNvSpPr txBox="1"/>
          <p:nvPr/>
        </p:nvSpPr>
        <p:spPr>
          <a:xfrm rot="20522904">
            <a:off x="4536443" y="2752521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1763685350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121325" cy="4351338"/>
          </a:xfrm>
        </p:spPr>
        <p:txBody>
          <a:bodyPr/>
          <a:lstStyle/>
          <a:p>
            <a:pPr marL="531813" indent="-531813">
              <a:tabLst>
                <a:tab pos="531813" algn="l"/>
              </a:tabLst>
            </a:pPr>
            <a:r>
              <a:rPr lang="en-GB" dirty="0"/>
              <a:t>Overall Rel-19 stage</a:t>
            </a:r>
            <a:r>
              <a:rPr lang="en-SE" dirty="0"/>
              <a:t> 3</a:t>
            </a:r>
            <a:r>
              <a:rPr lang="en-GB" dirty="0"/>
              <a:t> work is stable and sufficiently complete </a:t>
            </a:r>
            <a:r>
              <a:rPr lang="en-SE" dirty="0"/>
              <a:t>and CT</a:t>
            </a:r>
            <a:r>
              <a:rPr lang="en-GB" dirty="0"/>
              <a:t> declare</a:t>
            </a:r>
            <a:r>
              <a:rPr lang="en-SE" dirty="0"/>
              <a:t>d</a:t>
            </a:r>
            <a:r>
              <a:rPr lang="en-GB" dirty="0"/>
              <a:t> the stage 3 freeze in this plenary</a:t>
            </a:r>
            <a:r>
              <a:rPr lang="en-SE" dirty="0"/>
              <a:t>.</a:t>
            </a:r>
            <a:endParaRPr lang="en-GB" dirty="0"/>
          </a:p>
          <a:p>
            <a:pPr marL="531813" indent="-531813">
              <a:tabLst>
                <a:tab pos="531813" algn="l"/>
              </a:tabLst>
            </a:pPr>
            <a:r>
              <a:rPr lang="en-GB" dirty="0"/>
              <a:t>All outstanding issues are expected to be completed in Q4</a:t>
            </a:r>
            <a:r>
              <a:rPr lang="en-SE" dirty="0"/>
              <a:t>.</a:t>
            </a:r>
            <a:endParaRPr lang="en-GB" dirty="0"/>
          </a:p>
          <a:p>
            <a:pPr marL="531813" indent="-531813">
              <a:tabLst>
                <a:tab pos="531813" algn="l"/>
              </a:tabLst>
            </a:pPr>
            <a:r>
              <a:rPr lang="en-GB" dirty="0">
                <a:effectLst/>
                <a:ea typeface="Times New Roman" panose="02020603050405020304" pitchFamily="18" charset="0"/>
              </a:rPr>
              <a:t>CT discussed the LS on removal of support of PWS over satellite NG-RAN and agreed CRs to introduce support for PWS over satellite NG-RAN in Rel-17 and 18</a:t>
            </a:r>
            <a:r>
              <a:rPr lang="en-GB" dirty="0">
                <a:ea typeface="Calibri" panose="020F0502020204030204" pitchFamily="34" charset="0"/>
              </a:rPr>
              <a:t>.</a:t>
            </a:r>
          </a:p>
          <a:p>
            <a:pPr marL="531813" indent="-531813">
              <a:tabLst>
                <a:tab pos="531813" algn="l"/>
              </a:tabLst>
            </a:pPr>
            <a:r>
              <a:rPr lang="en-GB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CT has approved conditionally the WID and exception</a:t>
            </a:r>
            <a:r>
              <a:rPr lang="en-SE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sheet </a:t>
            </a:r>
            <a:r>
              <a:rPr lang="en-GB" dirty="0">
                <a:ea typeface="Calibri" panose="020F0502020204030204" pitchFamily="34" charset="0"/>
                <a:cs typeface="Arial" panose="020B0604020202020204" pitchFamily="34" charset="0"/>
              </a:rPr>
              <a:t>on</a:t>
            </a:r>
            <a:r>
              <a:rPr lang="en-SE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ea typeface="Calibri" panose="020F0502020204030204" pitchFamily="34" charset="0"/>
                <a:cs typeface="Arial" panose="020B0604020202020204" pitchFamily="34" charset="0"/>
              </a:rPr>
              <a:t>Lower Selection-priority for PLMN Selection</a:t>
            </a:r>
            <a:r>
              <a:rPr lang="en-GB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SE" dirty="0"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dirty="0">
                <a:ea typeface="Calibri" panose="020F0502020204030204" pitchFamily="34" charset="0"/>
                <a:cs typeface="Arial" panose="020B0604020202020204" pitchFamily="34" charset="0"/>
              </a:rPr>
              <a:t>LoSePLMN-CT</a:t>
            </a:r>
            <a:r>
              <a:rPr lang="en-SE" dirty="0"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en-US" dirty="0">
                <a:ea typeface="Calibri" panose="020F0502020204030204" pitchFamily="34" charset="0"/>
                <a:cs typeface="Arial" panose="020B0604020202020204" pitchFamily="34" charset="0"/>
              </a:rPr>
              <a:t>. The condition is that </a:t>
            </a:r>
            <a:r>
              <a:rPr lang="en-US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SA approve</a:t>
            </a:r>
            <a:r>
              <a:rPr lang="en-S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the related WID and requirements from SA1</a:t>
            </a:r>
            <a:r>
              <a:rPr lang="en-S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GB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58196282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121325" cy="4351338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CT WGs will focus on final completion of Rel-19 in Q4 2025</a:t>
            </a:r>
            <a:r>
              <a:rPr lang="en-SE" dirty="0"/>
              <a:t> to reach the code </a:t>
            </a:r>
            <a:r>
              <a:rPr lang="en-GB" dirty="0"/>
              <a:t>freeze</a:t>
            </a:r>
            <a:r>
              <a:rPr lang="en-SE" dirty="0"/>
              <a:t>.</a:t>
            </a:r>
            <a:endParaRPr lang="en-GB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Maintenance of Rel-19 will have high priority in Q1 2026</a:t>
            </a:r>
            <a:r>
              <a:rPr lang="en-SE" altLang="zh-CN" dirty="0"/>
              <a:t>.</a:t>
            </a:r>
            <a:endParaRPr lang="en-US" altLang="zh-CN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dirty="0"/>
              <a:t>Open the discussion on 6G SID in Q4 2025, i.e. October and November meetings. Initial set of 6G SIDs may be agreed and sent for approval </a:t>
            </a:r>
            <a:r>
              <a:rPr lang="en-SE" altLang="zh-CN" dirty="0"/>
              <a:t>to CT#110</a:t>
            </a:r>
            <a:r>
              <a:rPr lang="en-US" altLang="zh-CN" dirty="0"/>
              <a:t>. Only SIDs can be discussed in Q4 2025, i.e. no actual </a:t>
            </a:r>
            <a:r>
              <a:rPr lang="en-US" altLang="zh-CN" dirty="0" err="1"/>
              <a:t>pCRs</a:t>
            </a:r>
            <a:r>
              <a:rPr lang="en-SE" altLang="zh-CN" dirty="0"/>
              <a:t>.</a:t>
            </a:r>
            <a:endParaRPr lang="en-US" altLang="zh-CN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dirty="0"/>
              <a:t>Each CT WG should not have more than 5 SIDs. </a:t>
            </a:r>
            <a:r>
              <a:rPr lang="en-US" dirty="0">
                <a:cs typeface="Arial" panose="020B0604020202020204" pitchFamily="34" charset="0"/>
              </a:rPr>
              <a:t>Rapporteurs balance among Companies at TSG CT level should be taken into consideration. </a:t>
            </a:r>
            <a:endParaRPr lang="en-SE" altLang="zh-CN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SE" altLang="zh-CN" sz="2400" dirty="0"/>
              <a:t> more details on R</a:t>
            </a:r>
            <a:r>
              <a:rPr lang="en-US" altLang="zh-CN" sz="2400" dirty="0"/>
              <a:t>e</a:t>
            </a:r>
            <a:r>
              <a:rPr lang="en-SE" altLang="zh-CN" sz="2400" dirty="0"/>
              <a:t>l-19 completion</a:t>
            </a:r>
            <a:r>
              <a:rPr lang="en-US" altLang="zh-CN" sz="2400" dirty="0"/>
              <a:t>/Rel-20 planning</a:t>
            </a:r>
            <a:r>
              <a:rPr lang="en-SE" altLang="zh-CN" sz="2400" dirty="0"/>
              <a:t> and Rel-20 </a:t>
            </a:r>
            <a:r>
              <a:rPr lang="en-US" altLang="zh-CN" sz="2400" dirty="0"/>
              <a:t>SI </a:t>
            </a:r>
            <a:r>
              <a:rPr lang="en-SE" altLang="zh-CN" sz="2400" dirty="0"/>
              <a:t>guidelines can be found in C</a:t>
            </a:r>
            <a:r>
              <a:rPr lang="en-SE" altLang="zh-CN" sz="2400" dirty="0">
                <a:hlinkClick r:id="rId3"/>
              </a:rPr>
              <a:t>P-252252</a:t>
            </a:r>
            <a:r>
              <a:rPr lang="en-SE" altLang="zh-CN" sz="2400" dirty="0"/>
              <a:t> and </a:t>
            </a:r>
            <a:r>
              <a:rPr lang="en-SE" altLang="zh-CN" sz="2400" dirty="0">
                <a:hlinkClick r:id="rId4"/>
              </a:rPr>
              <a:t>CP-252253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96378429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6"/>
            <a:ext cx="11747715" cy="4667250"/>
          </a:xfrm>
        </p:spPr>
        <p:txBody>
          <a:bodyPr>
            <a:normAutofit/>
          </a:bodyPr>
          <a:lstStyle/>
          <a:p>
            <a:pPr marL="531813" indent="-531813">
              <a:tabLst>
                <a:tab pos="531813" algn="l"/>
              </a:tabLst>
            </a:pPr>
            <a:r>
              <a:rPr lang="en-SE" dirty="0"/>
              <a:t>CT</a:t>
            </a:r>
            <a:r>
              <a:rPr lang="es-ES" dirty="0"/>
              <a:t> </a:t>
            </a:r>
            <a:r>
              <a:rPr lang="en-GB" dirty="0"/>
              <a:t>would</a:t>
            </a:r>
            <a:r>
              <a:rPr lang="es-ES" dirty="0"/>
              <a:t> </a:t>
            </a:r>
            <a:r>
              <a:rPr lang="en-GB" dirty="0"/>
              <a:t>like</a:t>
            </a:r>
            <a:r>
              <a:rPr lang="es-ES" dirty="0"/>
              <a:t> </a:t>
            </a:r>
            <a:r>
              <a:rPr lang="en-GB" dirty="0"/>
              <a:t>to</a:t>
            </a:r>
            <a:r>
              <a:rPr lang="es-ES" dirty="0"/>
              <a:t> </a:t>
            </a:r>
            <a:r>
              <a:rPr lang="en-GB" dirty="0"/>
              <a:t>ask</a:t>
            </a:r>
            <a:r>
              <a:rPr lang="es-ES" dirty="0"/>
              <a:t> </a:t>
            </a:r>
            <a:r>
              <a:rPr lang="en-GB" dirty="0"/>
              <a:t>stage</a:t>
            </a:r>
            <a:r>
              <a:rPr lang="es-ES" dirty="0"/>
              <a:t> 2 </a:t>
            </a:r>
            <a:r>
              <a:rPr lang="en-GB" dirty="0"/>
              <a:t>WGs</a:t>
            </a:r>
            <a:r>
              <a:rPr lang="es-ES" dirty="0"/>
              <a:t> </a:t>
            </a:r>
            <a:r>
              <a:rPr lang="en-GB" dirty="0"/>
              <a:t>to</a:t>
            </a:r>
            <a:r>
              <a:rPr lang="es-ES" dirty="0"/>
              <a:t> complete </a:t>
            </a:r>
            <a:r>
              <a:rPr lang="en-GB" dirty="0"/>
              <a:t>the</a:t>
            </a:r>
            <a:r>
              <a:rPr lang="es-ES" dirty="0"/>
              <a:t> </a:t>
            </a:r>
            <a:r>
              <a:rPr lang="en-GB" dirty="0"/>
              <a:t>requirements</a:t>
            </a:r>
            <a:r>
              <a:rPr lang="es-ES" dirty="0"/>
              <a:t> on time </a:t>
            </a:r>
            <a:r>
              <a:rPr lang="en-GB" dirty="0"/>
              <a:t>to</a:t>
            </a:r>
            <a:r>
              <a:rPr lang="es-ES" dirty="0"/>
              <a:t> </a:t>
            </a:r>
            <a:r>
              <a:rPr lang="en-GB" dirty="0"/>
              <a:t>enable</a:t>
            </a:r>
            <a:r>
              <a:rPr lang="es-ES" dirty="0"/>
              <a:t> </a:t>
            </a:r>
            <a:r>
              <a:rPr lang="en-GB" dirty="0"/>
              <a:t>stage</a:t>
            </a:r>
            <a:r>
              <a:rPr lang="es-ES" dirty="0"/>
              <a:t> 3 </a:t>
            </a:r>
            <a:r>
              <a:rPr lang="en-GB" dirty="0"/>
              <a:t>implementation</a:t>
            </a:r>
            <a:r>
              <a:rPr lang="es-ES" dirty="0"/>
              <a:t> </a:t>
            </a:r>
            <a:r>
              <a:rPr lang="en-GB" dirty="0"/>
              <a:t>with</a:t>
            </a:r>
            <a:r>
              <a:rPr lang="es-ES" dirty="0"/>
              <a:t> </a:t>
            </a:r>
            <a:r>
              <a:rPr lang="en-GB" dirty="0"/>
              <a:t>enough</a:t>
            </a:r>
            <a:r>
              <a:rPr lang="es-ES" dirty="0"/>
              <a:t> time</a:t>
            </a:r>
            <a:r>
              <a:rPr lang="en-SE" dirty="0"/>
              <a:t>.</a:t>
            </a:r>
            <a:endParaRPr lang="en-GB" dirty="0"/>
          </a:p>
          <a:p>
            <a:pPr marL="531813" indent="-531813">
              <a:tabLst>
                <a:tab pos="531813" algn="l"/>
              </a:tabLst>
            </a:pPr>
            <a:r>
              <a:rPr lang="en-US" dirty="0"/>
              <a:t>During the work of FS_PAIDC_UPF/ PAIDC_UPF,  there is one solution on which CT4 could not reach consensus. One LS (see </a:t>
            </a:r>
            <a:r>
              <a:rPr lang="en-US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C4-253576</a:t>
            </a:r>
            <a:r>
              <a:rPr lang="en-US" dirty="0"/>
              <a:t>) has been sent to SA2 for more clarification</a:t>
            </a:r>
            <a:r>
              <a:rPr lang="en-SE" dirty="0"/>
              <a:t>. </a:t>
            </a:r>
            <a:r>
              <a:rPr lang="en-US" dirty="0"/>
              <a:t>SA to task SA2 respond to this LS in October meeting, so</a:t>
            </a:r>
            <a:r>
              <a:rPr lang="en-SE" dirty="0"/>
              <a:t> that CT4 can complete the work on time.</a:t>
            </a:r>
            <a:r>
              <a:rPr lang="en-US" dirty="0"/>
              <a:t> </a:t>
            </a:r>
            <a:endParaRPr lang="en-SE" dirty="0"/>
          </a:p>
          <a:p>
            <a:pPr marL="0" indent="0" fontAlgn="auto" hangingPunct="1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710102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3943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Thanks to CT vice chairs, CT WG chairs/vice chairs and rapporteurs for the great coordination before and during the meeting. </a:t>
            </a:r>
          </a:p>
          <a:p>
            <a:r>
              <a:rPr lang="en-GB" altLang="ja-JP" dirty="0"/>
              <a:t>Special thanks to MCC Kimmo Kymalainen for excellent support</a:t>
            </a:r>
            <a:r>
              <a:rPr lang="en-SE" altLang="ja-JP" dirty="0"/>
              <a:t> during and between the meetings</a:t>
            </a:r>
            <a:r>
              <a:rPr lang="en-GB" altLang="ja-JP" dirty="0"/>
              <a:t>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/>
              <a:t>Thanks to </a:t>
            </a:r>
            <a:r>
              <a:rPr lang="en-DE" altLang="ja-JP" dirty="0"/>
              <a:t>P</a:t>
            </a:r>
            <a:r>
              <a:rPr lang="en-GB" altLang="ja-JP" dirty="0"/>
              <a:t>u</a:t>
            </a:r>
            <a:r>
              <a:rPr lang="en-DE" altLang="ja-JP" dirty="0"/>
              <a:t>n</a:t>
            </a:r>
            <a:r>
              <a:rPr lang="en-GB" altLang="ja-JP" dirty="0"/>
              <a:t>e</a:t>
            </a:r>
            <a:r>
              <a:rPr lang="en-DE" altLang="ja-JP" dirty="0"/>
              <a:t>e</a:t>
            </a:r>
            <a:r>
              <a:rPr lang="en-GB" altLang="ja-JP" dirty="0"/>
              <a:t>t (SA) and Younsun (RAN) for the excellent coordination during the plenary week and in-between.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18483051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Approved  Work Item Exceptions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2310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B91F10-4015-4D86-C423-CEF338A02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E8AF3B0C-4ACE-3795-4A01-92BE7DDFF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Work Item Exceptions Rel-19 1/</a:t>
            </a:r>
            <a:r>
              <a:rPr lang="en-SE" altLang="fr-FR" dirty="0"/>
              <a:t>3</a:t>
            </a:r>
            <a:endParaRPr lang="en-US" altLang="fr-FR" dirty="0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162ED5A0-7974-EE34-2DB4-13CBBBECF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305733"/>
              </p:ext>
            </p:extLst>
          </p:nvPr>
        </p:nvGraphicFramePr>
        <p:xfrm>
          <a:off x="224631" y="1808222"/>
          <a:ext cx="11119958" cy="4340373"/>
        </p:xfrm>
        <a:graphic>
          <a:graphicData uri="http://schemas.openxmlformats.org/drawingml/2006/table">
            <a:tbl>
              <a:tblPr firstRow="1" firstCol="1" bandRow="1"/>
              <a:tblGrid>
                <a:gridCol w="17226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60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1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CP-252017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for CT 6 aspects of MINT support in EPS for 5G-only national roaming UE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CP-252061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for AIML_CN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CP-252062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for AIML_App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CP-252063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for Metaverse_App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CP-252064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for EnergySys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34671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CP-252065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for MMTel_App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9963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CP-252066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for IMS_RES-CT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9573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3073990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FD5777-E830-FDEC-5B01-EB48DAD721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F3CC904E-1531-B6B4-A975-E885607CE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Work Item Exceptions Rel-19 2/</a:t>
            </a:r>
            <a:r>
              <a:rPr lang="en-SE" altLang="fr-FR" dirty="0"/>
              <a:t>3</a:t>
            </a:r>
            <a:endParaRPr lang="en-US" altLang="fr-FR" dirty="0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A1E30493-D047-BEB3-0B39-C328C3D736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353528"/>
              </p:ext>
            </p:extLst>
          </p:nvPr>
        </p:nvGraphicFramePr>
        <p:xfrm>
          <a:off x="224631" y="1808222"/>
          <a:ext cx="11119958" cy="4340373"/>
        </p:xfrm>
        <a:graphic>
          <a:graphicData uri="http://schemas.openxmlformats.org/drawingml/2006/table">
            <a:tbl>
              <a:tblPr firstRow="1" firstCol="1" bandRow="1"/>
              <a:tblGrid>
                <a:gridCol w="17226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60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1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CP-252179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on MINT_Ph2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CP-252180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on IMS_RES-CT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CP-252186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for IMS_RES-CT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SE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</a:t>
                      </a:r>
                      <a:r>
                        <a:rPr lang="en-US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2121</a:t>
                      </a:r>
                      <a:endParaRPr lang="en-US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Exception sheet for Metaverse_App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SE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</a:t>
                      </a:r>
                      <a:r>
                        <a:rPr lang="en-US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2122</a:t>
                      </a:r>
                      <a:endParaRPr lang="en-US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Exception sheet for XRM_Ph2_App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34671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SE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</a:t>
                      </a:r>
                      <a:r>
                        <a:rPr lang="en-US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2123</a:t>
                      </a:r>
                      <a:endParaRPr lang="en-US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Exception sheet for MINT_Ph2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9963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SE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</a:t>
                      </a:r>
                      <a:r>
                        <a:rPr lang="en-US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2124</a:t>
                      </a:r>
                      <a:endParaRPr lang="en-US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Exception sheet for MMTel_App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9573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0134294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FD5777-E830-FDEC-5B01-EB48DAD721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F3CC904E-1531-B6B4-A975-E885607CE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Work Item Exceptions Rel-19 </a:t>
            </a:r>
            <a:r>
              <a:rPr lang="en-SE" altLang="fr-FR" dirty="0"/>
              <a:t>3</a:t>
            </a:r>
            <a:r>
              <a:rPr lang="en-US" altLang="fr-FR" dirty="0"/>
              <a:t>/</a:t>
            </a:r>
            <a:r>
              <a:rPr lang="en-SE" altLang="fr-FR" dirty="0"/>
              <a:t>3</a:t>
            </a:r>
            <a:endParaRPr lang="en-US" altLang="fr-FR" dirty="0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A1E30493-D047-BEB3-0B39-C328C3D736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145278"/>
              </p:ext>
            </p:extLst>
          </p:nvPr>
        </p:nvGraphicFramePr>
        <p:xfrm>
          <a:off x="224631" y="1808222"/>
          <a:ext cx="11119958" cy="4394994"/>
        </p:xfrm>
        <a:graphic>
          <a:graphicData uri="http://schemas.openxmlformats.org/drawingml/2006/table">
            <a:tbl>
              <a:tblPr firstRow="1" firstCol="1" bandRow="1"/>
              <a:tblGrid>
                <a:gridCol w="17226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60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1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90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/>
                      <a:r>
                        <a:rPr lang="en-SE" sz="16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hlinkClick r:id="rId3"/>
                        </a:rPr>
                        <a:t>CP-25</a:t>
                      </a:r>
                      <a:r>
                        <a:rPr lang="en-US" sz="16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hlinkClick r:id="rId3"/>
                        </a:rPr>
                        <a:t>2177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Exception for LoSePLMN-CT with CT6 aspects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SE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CT6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/>
                      <a:r>
                        <a:rPr lang="en-SE" sz="1600" b="1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hlinkClick r:id="rId4"/>
                        </a:rPr>
                        <a:t>CP-25</a:t>
                      </a:r>
                      <a:r>
                        <a:rPr lang="en-US" sz="1600" b="1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hlinkClick r:id="rId4"/>
                        </a:rPr>
                        <a:t>2185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Exception sheet for LoSePLMN-CT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CT1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/>
                      <a:r>
                        <a:rPr lang="en-SE" sz="1600" b="1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hlinkClick r:id="rId5"/>
                        </a:rPr>
                        <a:t>CP-25</a:t>
                      </a:r>
                      <a:r>
                        <a:rPr lang="en-US" sz="1600" b="1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hlinkClick r:id="rId5"/>
                        </a:rPr>
                        <a:t>2119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Exception sheet for AIML_App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CT1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/>
                      <a:r>
                        <a:rPr lang="en-SE" sz="16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hlinkClick r:id="rId6"/>
                        </a:rPr>
                        <a:t>CP-25</a:t>
                      </a:r>
                      <a:r>
                        <a:rPr lang="en-US" sz="16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hlinkClick r:id="rId6"/>
                        </a:rPr>
                        <a:t>2120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Exception sheet for AmbientIoT-CT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CT1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34671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9963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9573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6887879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46B125-4F22-F2C6-B66C-9E9ED3C72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681120-75F8-2388-3CFA-99937FFCA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63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r>
              <a:rPr lang="en-US" altLang="en-US" sz="1800" dirty="0"/>
              <a:t>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89572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1800" dirty="0"/>
              <a:t>Francois Piroard</a:t>
            </a:r>
            <a:r>
              <a:rPr lang="fr-FR" altLang="en-US" sz="1800" dirty="0"/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francois.piroard@airbus.com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Biao Long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dirty="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4824640"/>
            <a:ext cx="1053800" cy="13797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7CAD6B-312E-2947-5BDB-C5A86CF0F3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299" y="1875958"/>
            <a:ext cx="1053801" cy="13817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8CF631-CB9E-435C-82A4-85AFE471F2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0299" y="3310087"/>
            <a:ext cx="1053801" cy="1514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073111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 Items Rel-19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66313699-8AEC-7EE6-A76B-E43FC75AD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177846"/>
              </p:ext>
            </p:extLst>
          </p:nvPr>
        </p:nvGraphicFramePr>
        <p:xfrm>
          <a:off x="224631" y="1808222"/>
          <a:ext cx="11742738" cy="436381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34671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9963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957337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EDF0C069-CCD9-6368-6E0B-3553B7852F26}"/>
              </a:ext>
            </a:extLst>
          </p:cNvPr>
          <p:cNvSpPr txBox="1"/>
          <p:nvPr/>
        </p:nvSpPr>
        <p:spPr>
          <a:xfrm rot="21197728">
            <a:off x="3091260" y="3728519"/>
            <a:ext cx="54254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new Study items in CT#109.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860034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Work Items Rel-19</a:t>
            </a:r>
          </a:p>
        </p:txBody>
      </p:sp>
      <p:graphicFrame>
        <p:nvGraphicFramePr>
          <p:cNvPr id="2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066485"/>
              </p:ext>
            </p:extLst>
          </p:nvPr>
        </p:nvGraphicFramePr>
        <p:xfrm>
          <a:off x="224631" y="1920897"/>
          <a:ext cx="11742738" cy="235712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CP-252243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Protocol for AI Data Collection from UPF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CP-252194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Lower Selection-priority for PLMN Selection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0102760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Work Items Rel-19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B02FFF2B-B763-383A-7852-F5C03400E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378159"/>
              </p:ext>
            </p:extLst>
          </p:nvPr>
        </p:nvGraphicFramePr>
        <p:xfrm>
          <a:off x="224631" y="1920897"/>
          <a:ext cx="11742738" cy="275336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CP-252058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Extended Reality and Media service (XRM)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CP-252059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Common API Framework (CAPIF) Phase 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CP-252060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SMPC19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CP-252191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on Advanced Media Delivery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CP-252193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MINT support in EPS for 5G-only national roaming UE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CP-252195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NAS layer overhead reduction for data transfer using CP CIoT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CP-252196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Architecture support of Ambient power-enabled Internet of Things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9431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Study Items Rel-19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317680"/>
              </p:ext>
            </p:extLst>
          </p:nvPr>
        </p:nvGraphicFramePr>
        <p:xfrm>
          <a:off x="224631" y="1920897"/>
          <a:ext cx="11742738" cy="205232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GB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00476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34574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50173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951327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A07CC0F-D028-2635-237F-D0E5C2B219E6}"/>
              </a:ext>
            </a:extLst>
          </p:cNvPr>
          <p:cNvSpPr txBox="1"/>
          <p:nvPr/>
        </p:nvSpPr>
        <p:spPr>
          <a:xfrm rot="21197728">
            <a:off x="2779761" y="2824167"/>
            <a:ext cx="54254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new Study items in CT#109.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210134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TR/TS for Approval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530538AF-20B9-F748-11B6-50D5288BCA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227978"/>
              </p:ext>
            </p:extLst>
          </p:nvPr>
        </p:nvGraphicFramePr>
        <p:xfrm>
          <a:off x="224630" y="1800317"/>
          <a:ext cx="11089812" cy="3115999"/>
        </p:xfrm>
        <a:graphic>
          <a:graphicData uri="http://schemas.openxmlformats.org/drawingml/2006/table">
            <a:tbl>
              <a:tblPr firstRow="1" firstCol="1" bandRow="1"/>
              <a:tblGrid>
                <a:gridCol w="1637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6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CP-252067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3GPP TS 29.569 </a:t>
                      </a: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V2.0.0 on 5G System; Ambient IoT Function (AIOTF) Services,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CP-252118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</a:t>
                      </a: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24.283 V2.0.0 on Mission Critical Location Management (MCLoc);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343661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CP-252182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29.369 v1.0.0 on 5G System; Ambient IoT Data Management (ADM) Services,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CP-252183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29.506 v1.0.0 on 5G System; Usage of the Unified Data Repository services for Ambient IoT Data,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CP-252184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29.570 v2.0.0 on 5G System; Service Communication Proxy (SCP)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CP-252250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29.889 v2.0.0 on Study on Protocol for AI Data Collection from UPF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5019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TR/TS for Information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530538AF-20B9-F748-11B6-50D5288BCA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397389"/>
              </p:ext>
            </p:extLst>
          </p:nvPr>
        </p:nvGraphicFramePr>
        <p:xfrm>
          <a:off x="224630" y="1800317"/>
          <a:ext cx="11089812" cy="2353999"/>
        </p:xfrm>
        <a:graphic>
          <a:graphicData uri="http://schemas.openxmlformats.org/drawingml/2006/table">
            <a:tbl>
              <a:tblPr firstRow="1" firstCol="1" bandRow="1"/>
              <a:tblGrid>
                <a:gridCol w="1637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6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CP-252068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</a:t>
                      </a: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29.530 v1.0.0 on 5G System; Application Function Artificial Intelligence/Machine Learning (AI/ML)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94318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CP-252069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</a:t>
                      </a: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29.392 v1.0.0 on Application layer support for MMTel; MMTel Enabler Server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87593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CP-252116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</a:t>
                      </a: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 3GPP TS 24.369 V1.0.0 on 5G System; Ambient IoT Data Management (ADM) Services,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476486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CP-252117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3GPP TS 24.392 V1.0.0 on Application enablement aspects for MMTel;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48723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45994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1/1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579CD4-A13B-4617-972F-A8824E8D1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5456"/>
            <a:ext cx="1990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345A0B-3CAE-4724-9964-5856FF663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743" y="2011680"/>
            <a:ext cx="11747715" cy="4033520"/>
          </a:xfrm>
        </p:spPr>
        <p:txBody>
          <a:bodyPr/>
          <a:lstStyle/>
          <a:p>
            <a:pPr marL="0" indent="0">
              <a:buNone/>
            </a:pPr>
            <a:endParaRPr lang="en-GB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670CB60B-54C3-F255-BAC8-085CEDE525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623197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TR/TS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27F11A5-037E-B714-0E69-996398F29672}"/>
              </a:ext>
            </a:extLst>
          </p:cNvPr>
          <p:cNvSpPr txBox="1"/>
          <p:nvPr/>
        </p:nvSpPr>
        <p:spPr>
          <a:xfrm rot="21197728">
            <a:off x="2354990" y="3548252"/>
            <a:ext cx="6684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new Spec numbers in CT#109.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10A6711-4AE9-25C6-6028-E6A87DEEC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4B9AB7C-9BA2-3673-D125-CDDCFA76283F}"/>
              </a:ext>
            </a:extLst>
          </p:cNvPr>
          <p:cNvSpPr txBox="1">
            <a:spLocks/>
          </p:cNvSpPr>
          <p:nvPr/>
        </p:nvSpPr>
        <p:spPr bwMode="auto">
          <a:xfrm>
            <a:off x="2147838" y="209875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>
                <a:hlinkClick r:id="rId3"/>
              </a:rPr>
              <a:t>lguellec@qti.qualcomm.com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1F06390-A26E-E0F9-F33D-B1BDC985D2B0}"/>
              </a:ext>
            </a:extLst>
          </p:cNvPr>
          <p:cNvSpPr txBox="1">
            <a:spLocks/>
          </p:cNvSpPr>
          <p:nvPr/>
        </p:nvSpPr>
        <p:spPr bwMode="auto">
          <a:xfrm>
            <a:off x="7552345" y="3669513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 Won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linkClick r:id="rId4"/>
              </a:rPr>
              <a:t>sung.won@nokia.com</a:t>
            </a:r>
            <a:endParaRPr lang="fr-FR" altLang="en-US" sz="1400" dirty="0">
              <a:solidFill>
                <a:srgbClr val="75B44A"/>
              </a:solidFill>
            </a:endParaRP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A4695C1-CCD2-45DC-857C-8B23307244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0744210-E570-48BB-9319-F739475851E0}"/>
              </a:ext>
            </a:extLst>
          </p:cNvPr>
          <p:cNvSpPr txBox="1">
            <a:spLocks/>
          </p:cNvSpPr>
          <p:nvPr/>
        </p:nvSpPr>
        <p:spPr bwMode="auto">
          <a:xfrm>
            <a:off x="2158409" y="368948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Akansha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4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>
                <a:hlinkClick r:id="rId6"/>
              </a:rPr>
              <a:t>akansha.arora@3gpp.org</a:t>
            </a:r>
            <a:endParaRPr lang="fi-FI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6" name="Picture 15" descr="A picture containing tree, person, outdoor&#10;&#10;Description automatically generated">
            <a:extLst>
              <a:ext uri="{FF2B5EF4-FFF2-40B4-BE49-F238E27FC236}">
                <a16:creationId xmlns:a16="http://schemas.microsoft.com/office/drawing/2014/main" id="{CCC5AD40-0DF6-DACC-4D4E-D86DD6E3A7C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61" y="3549616"/>
            <a:ext cx="1051896" cy="1698896"/>
          </a:xfrm>
          <a:prstGeom prst="rect">
            <a:avLst/>
          </a:prstGeom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80FEB135-F422-6B8B-A7C3-A6BC5FA50600}"/>
              </a:ext>
            </a:extLst>
          </p:cNvPr>
          <p:cNvSpPr txBox="1">
            <a:spLocks/>
          </p:cNvSpPr>
          <p:nvPr/>
        </p:nvSpPr>
        <p:spPr bwMode="auto">
          <a:xfrm>
            <a:off x="7511798" y="2085390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Behrouz Aghili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linkClick r:id="rId8"/>
              </a:rPr>
              <a:t>b_aghili@apple.com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9" name="Picture 18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38B77E1B-69D1-F71F-EFA8-9782A59884B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20" name="Picture 19" descr="A person in a white shirt&#10;&#10;Description automatically generated">
            <a:extLst>
              <a:ext uri="{FF2B5EF4-FFF2-40B4-BE49-F238E27FC236}">
                <a16:creationId xmlns:a16="http://schemas.microsoft.com/office/drawing/2014/main" id="{62E80758-4BED-99EC-6245-F460C94D72B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614029"/>
            <a:ext cx="1171666" cy="156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E82D444-8567-693E-BA33-5B2FF7BBE7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6422325"/>
              </p:ext>
            </p:extLst>
          </p:nvPr>
        </p:nvGraphicFramePr>
        <p:xfrm>
          <a:off x="745921" y="1825625"/>
          <a:ext cx="10066364" cy="1261057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24.186</a:t>
                      </a:r>
                      <a:endParaRPr lang="en-US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97</a:t>
                      </a:r>
                      <a:endParaRPr lang="en-US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1</a:t>
                      </a:r>
                      <a:endParaRPr lang="en-US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Rel-19</a:t>
                      </a:r>
                      <a:endParaRPr lang="en-US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Additional information to indicate DC operation is initiated by the DC AS in KI#2-24.186</a:t>
                      </a:r>
                      <a:endParaRPr lang="en-US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B</a:t>
                      </a:r>
                      <a:endParaRPr lang="en-US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19.3.0</a:t>
                      </a:r>
                      <a:endParaRPr lang="en-US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WG#156</a:t>
                      </a:r>
                      <a:endParaRPr lang="en-US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C1-255389</a:t>
                      </a:r>
                      <a:endParaRPr lang="en-US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China Mobile</a:t>
                      </a:r>
                      <a:endParaRPr lang="en-US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NG_RTC_Ph2</a:t>
                      </a:r>
                      <a:endParaRPr lang="en-US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9.3.2.2.1A, 9.3.2.2.2.4, 9.3.2.2.2.6</a:t>
                      </a:r>
                      <a:endParaRPr lang="en-US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Core: TS 24.229 CR 6741</a:t>
                      </a:r>
                      <a:endParaRPr lang="en-US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966985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id="{8A8328EB-B598-34C9-675F-E44E2D1509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736519"/>
              </p:ext>
            </p:extLst>
          </p:nvPr>
        </p:nvGraphicFramePr>
        <p:xfrm>
          <a:off x="263611" y="1855660"/>
          <a:ext cx="11117898" cy="3018318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C3-253044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for RCD verification and authentication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29.165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1043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24.229 CR6736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52024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C3-253463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Correction on BDT functionality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0959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CR5531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227129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C3-253507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Removal of EN about replaced S-NSSAI in Partially Allowed NSSAI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CR6384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098322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C3-253516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Application satellite coverage availability information configuration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23.434 CR0369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820550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C3-253531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Removal of satellite ID from serving satellite change notification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CR5525,TS 23.228 CR1656,TS 23.501 CR6357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66936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C3-253537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Create events related to CAPIF-1 interaction for service APIs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29.222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23.222 CR0313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881473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C3-253585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Digital Asset APIs SEAL service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23.438 CR0016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997734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C3-253592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Digital Asset media management service API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23.438 CR0016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6425634"/>
                  </a:ext>
                </a:extLst>
              </a:tr>
              <a:tr h="20039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C3-253593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Digital Asset Media management OpenAPI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0436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23.438 CR0016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513399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C3-253599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Digital Asset Media management API definition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23.438 CR0016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105159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C3-253607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 RAT Type support for PDU Session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0355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CR5531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829336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C3-253667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Resolve EN on TimeToCollisionInfo data type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1060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CR1495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969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370023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99F9C47-8327-5555-5523-8815592FA9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739872"/>
              </p:ext>
            </p:extLst>
          </p:nvPr>
        </p:nvGraphicFramePr>
        <p:xfrm>
          <a:off x="386021" y="1910167"/>
          <a:ext cx="10967779" cy="4393676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0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C4-253399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Add ExtendedFacility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24.080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0127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24.008-3359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CT1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C4-253388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Update of Nsmf_PDUSession_Update service to support Non-3GPP Device Connection Information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29.502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0884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24.501-6960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CT1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C4-253117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AUSF subscribers reallocation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29.503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1481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23.527-0099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SA2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C4-253534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RAT Type for PDU Session Events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29.503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1497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23.502-5531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SA2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C4-253481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Detailed UE Policy Delivery Outcome in the UDR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29.504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0320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29.519-0617...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CT3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C4-253425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AIoT sess</a:t>
                      </a:r>
                      <a:r>
                        <a:rPr lang="en-SE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io</a:t>
                      </a: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 release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29.518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1237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23.369-0054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SA2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C4-253519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RAT Types for 2G/3G interworking scenarios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29.571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0670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29.512-1386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CT3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861682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CT6: CRs for conditional approval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E6311A-12AE-41D1-98D3-234BA4920FD5}"/>
              </a:ext>
            </a:extLst>
          </p:cNvPr>
          <p:cNvSpPr txBox="1"/>
          <p:nvPr/>
        </p:nvSpPr>
        <p:spPr>
          <a:xfrm>
            <a:off x="1033670" y="2594113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None this 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845847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Thank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 (</a:t>
            </a:r>
            <a:r>
              <a:rPr lang="en-GB" altLang="en-US" dirty="0">
                <a:solidFill>
                  <a:srgbClr val="FF0000"/>
                </a:solidFill>
              </a:rPr>
              <a:t>old</a:t>
            </a:r>
            <a:r>
              <a:rPr lang="en-GB" altLang="en-US" dirty="0"/>
              <a:t>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BE5E4F5-06FD-4963-BE4B-F601C3CECFCB}"/>
              </a:ext>
            </a:extLst>
          </p:cNvPr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yanyali@huawei.com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0BE79A9-FDC2-470A-9CE4-AC245AA834DA}"/>
              </a:ext>
            </a:extLst>
          </p:cNvPr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Narendranath Durga Tangudu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/>
              <a:t>n.tangudu@samsung.com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6455614-783B-4C0D-811A-EF427FF5F0A3}"/>
              </a:ext>
            </a:extLst>
          </p:cNvPr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susana.fernandez@ericsson.com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9DA29C68-30D9-4F74-A4A8-AED3D3F4012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Dongwook.Kim@etsi.org 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05B98A7-E994-4ECF-B46B-96C4E01A2C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28" name="Picture 27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071C2FE2-780C-4EA4-8853-6BB0D07368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  <p:pic>
        <p:nvPicPr>
          <p:cNvPr id="12" name="图片 12">
            <a:extLst>
              <a:ext uri="{FF2B5EF4-FFF2-40B4-BE49-F238E27FC236}">
                <a16:creationId xmlns:a16="http://schemas.microsoft.com/office/drawing/2014/main" id="{DBBF340B-75B1-4821-8E75-76469D7F751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  <p:pic>
        <p:nvPicPr>
          <p:cNvPr id="13" name="图片 1">
            <a:extLst>
              <a:ext uri="{FF2B5EF4-FFF2-40B4-BE49-F238E27FC236}">
                <a16:creationId xmlns:a16="http://schemas.microsoft.com/office/drawing/2014/main" id="{40FAEDCC-5DE9-4952-A376-4F0FF2EA190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92" y="2054276"/>
            <a:ext cx="1196301" cy="153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57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9E0EBC-E975-6793-E591-3EFADE020B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46EA4-523B-3538-4A2E-76E93BEAD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 (</a:t>
            </a:r>
            <a:r>
              <a:rPr lang="en-GB" altLang="en-US" dirty="0">
                <a:solidFill>
                  <a:srgbClr val="FF0000"/>
                </a:solidFill>
              </a:rPr>
              <a:t>new</a:t>
            </a:r>
            <a:r>
              <a:rPr lang="en-GB" altLang="en-US" dirty="0"/>
              <a:t>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5DE83-516C-9272-08F7-A2E49DDE9B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8888235-BB70-0B86-8F5D-81AFC9136DEC}"/>
              </a:ext>
            </a:extLst>
          </p:cNvPr>
          <p:cNvSpPr txBox="1">
            <a:spLocks/>
          </p:cNvSpPr>
          <p:nvPr/>
        </p:nvSpPr>
        <p:spPr bwMode="auto">
          <a:xfrm>
            <a:off x="7248223" y="1979496"/>
            <a:ext cx="410351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Yue SUN</a:t>
            </a:r>
            <a:endParaRPr lang="fr-FR" altLang="en-US" sz="1800" b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CT3 Vice Chair</a:t>
            </a:r>
            <a:br>
              <a:rPr lang="fr-FR" altLang="en-US" sz="1800" dirty="0">
                <a:solidFill>
                  <a:srgbClr val="FF0000"/>
                </a:solidFill>
              </a:rPr>
            </a:br>
            <a:r>
              <a:rPr lang="en-US" altLang="en-US" sz="1800" dirty="0">
                <a:hlinkClick r:id="rId3"/>
              </a:rPr>
              <a:t>suny20@chinatelecom.cn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FBB7C86-41BA-7C1D-707C-2B3E55D49CE3}"/>
              </a:ext>
            </a:extLst>
          </p:cNvPr>
          <p:cNvSpPr txBox="1">
            <a:spLocks/>
          </p:cNvSpPr>
          <p:nvPr/>
        </p:nvSpPr>
        <p:spPr bwMode="auto">
          <a:xfrm>
            <a:off x="7248223" y="3955551"/>
            <a:ext cx="40411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Apostolos Papageorgiou</a:t>
            </a:r>
          </a:p>
          <a:p>
            <a:pPr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4"/>
              </a:rPr>
              <a:t>apostolos.papageorgiou@NOKIA.COM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FED5B0-3DF7-FC20-37D1-DF4262EBE2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54" y="1991526"/>
            <a:ext cx="1236181" cy="160841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927A43D-8511-75D3-15DD-33955F6052A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6"/>
              </a:rPr>
              <a:t>Dongwook.Kim@etsi.org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0" name="图片 12">
            <a:extLst>
              <a:ext uri="{FF2B5EF4-FFF2-40B4-BE49-F238E27FC236}">
                <a16:creationId xmlns:a16="http://schemas.microsoft.com/office/drawing/2014/main" id="{25FF98AA-B63A-9542-5E83-83887597631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9670" y="3955551"/>
            <a:ext cx="1193126" cy="1511088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F1DF96BD-DFD0-B0EF-A9A0-D6C41A4C6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362" y="1901444"/>
            <a:ext cx="1162849" cy="169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80C9ACD-D5AB-3243-33C1-0601D5530724}"/>
              </a:ext>
            </a:extLst>
          </p:cNvPr>
          <p:cNvSpPr txBox="1">
            <a:spLocks/>
          </p:cNvSpPr>
          <p:nvPr/>
        </p:nvSpPr>
        <p:spPr bwMode="auto">
          <a:xfrm>
            <a:off x="1993467" y="1991526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Susana Fernández</a:t>
            </a:r>
            <a:endParaRPr lang="fr-FR" altLang="en-US" sz="1800" b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9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5" name="Picture 4">
            <a:extLst>
              <a:ext uri="{FF2B5EF4-FFF2-40B4-BE49-F238E27FC236}">
                <a16:creationId xmlns:a16="http://schemas.microsoft.com/office/drawing/2014/main" id="{FB2106D4-6F35-6E04-745D-412985EAB2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939" y="3846198"/>
            <a:ext cx="1364936" cy="1620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991755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</a:t>
            </a:r>
            <a:r>
              <a:rPr lang="en-GB" altLang="en-US" dirty="0">
                <a:solidFill>
                  <a:srgbClr val="0070C0"/>
                </a:solidFill>
              </a:rPr>
              <a:t> </a:t>
            </a:r>
            <a:r>
              <a:rPr lang="en-GB" altLang="en-US" dirty="0"/>
              <a:t>Officials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6F6753-CBD1-D4BC-04C6-F1EEB565D4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65A2AA0-6839-31EA-8D12-0D11B0FA14D5}"/>
              </a:ext>
            </a:extLst>
          </p:cNvPr>
          <p:cNvSpPr txBox="1">
            <a:spLocks/>
          </p:cNvSpPr>
          <p:nvPr/>
        </p:nvSpPr>
        <p:spPr bwMode="auto">
          <a:xfrm>
            <a:off x="2051201" y="2281520"/>
            <a:ext cx="3343275" cy="156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en-US" altLang="zh-CN" sz="1800" dirty="0"/>
              <a:t>C</a:t>
            </a:r>
            <a:r>
              <a:rPr lang="fr-FR" altLang="en-US" sz="1800" dirty="0"/>
              <a:t>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3"/>
              </a:rPr>
              <a:t>songyue@chinamobile.com</a:t>
            </a:r>
            <a:endParaRPr 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487D143-2D10-9D42-CBFF-F8C25D85A39E}"/>
              </a:ext>
            </a:extLst>
          </p:cNvPr>
          <p:cNvSpPr txBox="1">
            <a:spLocks/>
          </p:cNvSpPr>
          <p:nvPr/>
        </p:nvSpPr>
        <p:spPr bwMode="auto">
          <a:xfrm>
            <a:off x="2156354" y="452418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kimmo.kymalainen@3gpp.org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6" name="Picture 3">
            <a:extLst>
              <a:ext uri="{FF2B5EF4-FFF2-40B4-BE49-F238E27FC236}">
                <a16:creationId xmlns:a16="http://schemas.microsoft.com/office/drawing/2014/main" id="{2C824B24-C974-AB7C-020A-08DDC9457EF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19" y="4309321"/>
            <a:ext cx="1533082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AD7B524-14FF-9A84-F730-FE15EDCA034D}"/>
              </a:ext>
            </a:extLst>
          </p:cNvPr>
          <p:cNvSpPr txBox="1">
            <a:spLocks/>
          </p:cNvSpPr>
          <p:nvPr/>
        </p:nvSpPr>
        <p:spPr bwMode="auto">
          <a:xfrm>
            <a:off x="7458075" y="2271588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/>
              <a:t>Li Zhijun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zh-CN" sz="1800" dirty="0">
                <a:hlinkClick r:id="rId6"/>
              </a:rPr>
              <a:t>li.zhijun3</a:t>
            </a:r>
            <a:r>
              <a:rPr lang="en-US" altLang="en-US" sz="1800" dirty="0">
                <a:hlinkClick r:id="rId6"/>
              </a:rPr>
              <a:t>@zte.com.cn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8" name="图片 7">
            <a:extLst>
              <a:ext uri="{FF2B5EF4-FFF2-40B4-BE49-F238E27FC236}">
                <a16:creationId xmlns:a16="http://schemas.microsoft.com/office/drawing/2014/main" id="{704EC586-EF16-97AD-3702-D693FA806CB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8344"/>
          <a:stretch/>
        </p:blipFill>
        <p:spPr>
          <a:xfrm>
            <a:off x="5829860" y="2190286"/>
            <a:ext cx="1313758" cy="1571418"/>
          </a:xfrm>
          <a:prstGeom prst="rect">
            <a:avLst/>
          </a:prstGeom>
        </p:spPr>
      </p:pic>
      <p:pic>
        <p:nvPicPr>
          <p:cNvPr id="19" name="图片 4">
            <a:extLst>
              <a:ext uri="{FF2B5EF4-FFF2-40B4-BE49-F238E27FC236}">
                <a16:creationId xmlns:a16="http://schemas.microsoft.com/office/drawing/2014/main" id="{B4A40296-7756-5B7B-CC0A-D99C5739DCD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1"/>
          <a:stretch/>
        </p:blipFill>
        <p:spPr>
          <a:xfrm>
            <a:off x="628650" y="1982015"/>
            <a:ext cx="1422551" cy="1908831"/>
          </a:xfrm>
          <a:prstGeom prst="rect">
            <a:avLst/>
          </a:prstGeom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EDA0EDD4-0951-826A-17FE-92EC5B6E4A31}"/>
              </a:ext>
            </a:extLst>
          </p:cNvPr>
          <p:cNvSpPr txBox="1">
            <a:spLocks/>
          </p:cNvSpPr>
          <p:nvPr/>
        </p:nvSpPr>
        <p:spPr bwMode="auto">
          <a:xfrm>
            <a:off x="7458075" y="4422809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Anders Askerup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zh-CN" sz="1800" dirty="0">
                <a:hlinkClick r:id="rId9"/>
              </a:rPr>
              <a:t>aaskerup@cisco.com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</p:txBody>
      </p:sp>
      <p:pic>
        <p:nvPicPr>
          <p:cNvPr id="24" name="图片 2">
            <a:extLst>
              <a:ext uri="{FF2B5EF4-FFF2-40B4-BE49-F238E27FC236}">
                <a16:creationId xmlns:a16="http://schemas.microsoft.com/office/drawing/2014/main" id="{5714BBB5-0FFE-3F9E-A7ED-A94B503B8D8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5" r="4577"/>
          <a:stretch/>
        </p:blipFill>
        <p:spPr>
          <a:xfrm>
            <a:off x="5699226" y="4165353"/>
            <a:ext cx="1575027" cy="1821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Kruse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537804" y="201431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Thanh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F6414F-085E-4BBE-BBE5-04959CF33DE1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openxmlformats.org/package/2006/metadata/core-properties"/>
    <ds:schemaRef ds:uri="34d3e54b-d462-4f51-83b6-6cd7f4b454d5"/>
    <ds:schemaRef ds:uri="c9fe69cb-1d4b-461a-8155-8bb96486ee7c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A3038E3-4DD8-4580-9CB3-5BBB79FCC0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2109</TotalTime>
  <Words>2058</Words>
  <Application>Microsoft Office PowerPoint</Application>
  <PresentationFormat>Widescreen</PresentationFormat>
  <Paragraphs>541</Paragraphs>
  <Slides>44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1" baseType="lpstr">
      <vt:lpstr>Aptos</vt:lpstr>
      <vt:lpstr>Arial</vt:lpstr>
      <vt:lpstr>Arial </vt:lpstr>
      <vt:lpstr>Calibri</vt:lpstr>
      <vt:lpstr>Calibri Light</vt:lpstr>
      <vt:lpstr>Times New Roman</vt:lpstr>
      <vt:lpstr>Office Theme</vt:lpstr>
      <vt:lpstr>CT Status Report  to TSG SA#109 </vt:lpstr>
      <vt:lpstr>CT Officials</vt:lpstr>
      <vt:lpstr>TSG CT Officials</vt:lpstr>
      <vt:lpstr>TSG CT WG1 Officials</vt:lpstr>
      <vt:lpstr>TSG CT WG3 Officials (old)</vt:lpstr>
      <vt:lpstr>TSG CT WG3 Officials (new)</vt:lpstr>
      <vt:lpstr>TSG CT WG4 Officials</vt:lpstr>
      <vt:lpstr>TSG CT WG6 Officials</vt:lpstr>
      <vt:lpstr>Meeting statistics</vt:lpstr>
      <vt:lpstr>TSG WG CT Meeting Statistics</vt:lpstr>
      <vt:lpstr>CT WG Statistics: Approved CRs by WG</vt:lpstr>
      <vt:lpstr>Release Status</vt:lpstr>
      <vt:lpstr>Rel-8 – Rel-14 Status (Cat F CRs)</vt:lpstr>
      <vt:lpstr>Release 15 -18 Status (Cat F CRs)</vt:lpstr>
      <vt:lpstr>Release 19 Status</vt:lpstr>
      <vt:lpstr>Backward Incompatible Changes in pre-Rel-18</vt:lpstr>
      <vt:lpstr>For Information to SA</vt:lpstr>
      <vt:lpstr>Information to TSG SA</vt:lpstr>
      <vt:lpstr>Information to TSG SA</vt:lpstr>
      <vt:lpstr>For Action to SA</vt:lpstr>
      <vt:lpstr>Action to TSG SA</vt:lpstr>
      <vt:lpstr>Acknowledgement</vt:lpstr>
      <vt:lpstr>Acknowledgement</vt:lpstr>
      <vt:lpstr>Annex</vt:lpstr>
      <vt:lpstr>Approved  Work Item Exceptions</vt:lpstr>
      <vt:lpstr>Work Item Exceptions Rel-19 1/3</vt:lpstr>
      <vt:lpstr>Work Item Exceptions Rel-19 2/3</vt:lpstr>
      <vt:lpstr>Work Item Exceptions Rel-19 3/3</vt:lpstr>
      <vt:lpstr>New approved  Study/Work Items</vt:lpstr>
      <vt:lpstr>New Study Items Rel-19</vt:lpstr>
      <vt:lpstr>New Work Items Rel-19</vt:lpstr>
      <vt:lpstr>Revised Work Items Rel-19</vt:lpstr>
      <vt:lpstr>Revised Study Items Rel-19</vt:lpstr>
      <vt:lpstr>TR/TS sent to plenary</vt:lpstr>
      <vt:lpstr>New TR/TS for Approval</vt:lpstr>
      <vt:lpstr>New TR/TS for Information</vt:lpstr>
      <vt:lpstr>New Specification numbers</vt:lpstr>
      <vt:lpstr>New allocated Specification numbers 1/1</vt:lpstr>
      <vt:lpstr>CRs for conditional approval </vt:lpstr>
      <vt:lpstr>CT1: CRs for conditional approval</vt:lpstr>
      <vt:lpstr>CT3: CRs for conditional approval </vt:lpstr>
      <vt:lpstr>CT4: CRs for conditional approval</vt:lpstr>
      <vt:lpstr>CT6: CRs for conditional approval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969</cp:revision>
  <dcterms:created xsi:type="dcterms:W3CDTF">2010-02-05T13:52:04Z</dcterms:created>
  <dcterms:modified xsi:type="dcterms:W3CDTF">2025-09-18T01:15:16Z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0x010100DA7C26965712CC42B0B36C7EA2FCF6DE</vt:lpwstr>
  </property>
  <property fmtid="{D5CDD505-2E9C-101B-9397-08002B2CF9AE}" pid="3" name="_2015_ms_pID_725343">
    <vt:lpwstr>(3)hZMnH+5Qs+khiLT92YTCqTPs+hDDHC87xdfGXFQXRQ9PvwLsT9mK6QEKCIj+W7w3MXmmrDG3
LGS0fTbpdo1wJPwMdO4dUl+mZurk3NHr9XHBjBs5Zi8tbsa5eUzAsPub2xdiN9efR/LjTYd8
OsSPLfp3nevLSTiEh7sOQQeA9XnrGAKgUw89+b25J6aqLQ7ugfNilS4OahnVdXXDgwDB4oxQ
Q5yl40T9PYpqkRJk93</vt:lpwstr>
  </property>
  <property fmtid="{D5CDD505-2E9C-101B-9397-08002B2CF9AE}" pid="4" name="_2015_ms_pID_7253431">
    <vt:lpwstr>L4Wtjk0ZXT984U81/BdibAGSyLZG0Oq+1SeBImPS8ztNoQgLiXCYMB
PPQGh3LZhtdNC5joAAJK7v06BwL6T8md7U+kgLqePSAJo6/SrO7Auq0eDT2d+YZy7gc9TIB9
c/a12/EoGxgWl+3r40Of/vvPexqeapOhQRdmH8SLZeWBK9Q8YSAThvgWfJLB09pH9Hhuy1jo
aorxS8U1WLIGIE4AkjAI16YTs+m+gmVvHSrH</vt:lpwstr>
  </property>
  <property fmtid="{D5CDD505-2E9C-101B-9397-08002B2CF9AE}" pid="5" name="MSIP_Label_5f8610cf-4e4f-4168-a9a0-556235a89a9b_Enabled">
    <vt:lpwstr>true</vt:lpwstr>
  </property>
  <property fmtid="{D5CDD505-2E9C-101B-9397-08002B2CF9AE}" pid="6" name="MSIP_Label_5f8610cf-4e4f-4168-a9a0-556235a89a9b_SetDate">
    <vt:lpwstr>2023-06-14T01:37:53Z</vt:lpwstr>
  </property>
  <property fmtid="{D5CDD505-2E9C-101B-9397-08002B2CF9AE}" pid="7" name="MSIP_Label_5f8610cf-4e4f-4168-a9a0-556235a89a9b_Method">
    <vt:lpwstr>Standard</vt:lpwstr>
  </property>
  <property fmtid="{D5CDD505-2E9C-101B-9397-08002B2CF9AE}" pid="8" name="MSIP_Label_5f8610cf-4e4f-4168-a9a0-556235a89a9b_Name">
    <vt:lpwstr>Unclassified</vt:lpwstr>
  </property>
  <property fmtid="{D5CDD505-2E9C-101B-9397-08002B2CF9AE}" pid="9" name="MSIP_Label_5f8610cf-4e4f-4168-a9a0-556235a89a9b_SiteId">
    <vt:lpwstr>7694d41c-5504-43d9-9e40-cb254ad755ec</vt:lpwstr>
  </property>
  <property fmtid="{D5CDD505-2E9C-101B-9397-08002B2CF9AE}" pid="10" name="MSIP_Label_5f8610cf-4e4f-4168-a9a0-556235a89a9b_ActionId">
    <vt:lpwstr>2a10f9de-db74-423c-9e85-0ddbc5721fa9</vt:lpwstr>
  </property>
  <property fmtid="{D5CDD505-2E9C-101B-9397-08002B2CF9AE}" pid="11" name="MSIP_Label_5f8610cf-4e4f-4168-a9a0-556235a89a9b_ContentBits">
    <vt:lpwstr>0</vt:lpwstr>
  </property>
  <property fmtid="{D5CDD505-2E9C-101B-9397-08002B2CF9AE}" pid="12" name="_2015_ms_pID_7253432">
    <vt:lpwstr>0Q==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1718856765</vt:lpwstr>
  </property>
</Properties>
</file>