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42"/>
  </p:notesMasterIdLst>
  <p:handoutMasterIdLst>
    <p:handoutMasterId r:id="rId43"/>
  </p:handoutMasterIdLst>
  <p:sldIdLst>
    <p:sldId id="303" r:id="rId5"/>
    <p:sldId id="706" r:id="rId6"/>
    <p:sldId id="967" r:id="rId7"/>
    <p:sldId id="1158" r:id="rId8"/>
    <p:sldId id="1252" r:id="rId9"/>
    <p:sldId id="1266" r:id="rId10"/>
    <p:sldId id="548" r:id="rId11"/>
    <p:sldId id="549" r:id="rId12"/>
    <p:sldId id="1244" r:id="rId13"/>
    <p:sldId id="1267" r:id="rId14"/>
    <p:sldId id="1246" r:id="rId15"/>
    <p:sldId id="1274" r:id="rId16"/>
    <p:sldId id="1256" r:id="rId17"/>
    <p:sldId id="1277" r:id="rId18"/>
    <p:sldId id="1258" r:id="rId19"/>
    <p:sldId id="1259" r:id="rId20"/>
    <p:sldId id="1260" r:id="rId21"/>
    <p:sldId id="1261" r:id="rId22"/>
    <p:sldId id="1268" r:id="rId23"/>
    <p:sldId id="1269" r:id="rId24"/>
    <p:sldId id="1278" r:id="rId25"/>
    <p:sldId id="1271" r:id="rId26"/>
    <p:sldId id="1272" r:id="rId27"/>
    <p:sldId id="1273" r:id="rId28"/>
    <p:sldId id="1262" r:id="rId29"/>
    <p:sldId id="1279" r:id="rId30"/>
    <p:sldId id="1280" r:id="rId31"/>
    <p:sldId id="1276" r:id="rId32"/>
    <p:sldId id="1275" r:id="rId33"/>
    <p:sldId id="1248" r:id="rId34"/>
    <p:sldId id="536" r:id="rId35"/>
    <p:sldId id="568" r:id="rId36"/>
    <p:sldId id="1237" r:id="rId37"/>
    <p:sldId id="1176" r:id="rId38"/>
    <p:sldId id="538" r:id="rId39"/>
    <p:sldId id="555" r:id="rId40"/>
    <p:sldId id="545" r:id="rId41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5E3E3"/>
    <a:srgbClr val="E6B9B8"/>
    <a:srgbClr val="0000FF"/>
    <a:srgbClr val="CC00FF"/>
    <a:srgbClr val="00CC00"/>
    <a:srgbClr val="33CC33"/>
    <a:srgbClr val="72AF2F"/>
    <a:srgbClr val="00CC66"/>
    <a:srgbClr val="008000"/>
    <a:srgbClr val="D0D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137" autoAdjust="0"/>
    <p:restoredTop sz="95628" autoAdjust="0"/>
  </p:normalViewPr>
  <p:slideViewPr>
    <p:cSldViewPr snapToGrid="0">
      <p:cViewPr varScale="1">
        <p:scale>
          <a:sx n="90" d="100"/>
          <a:sy n="90" d="100"/>
        </p:scale>
        <p:origin x="88" y="5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9/9/2025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9/9/2025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C31CFE-E162-1B53-A6F7-1BE83F3A9B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DD28F3-37B1-74BE-50C4-C1E91E7746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4A9594-EEFE-5F07-DFB1-829A9EB4FB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C0307A-82AE-28A9-52B7-231688F27D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74624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AE4CC9-85BA-F004-F344-FEB422441F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006E4B-B78D-1FB1-2D7C-F450E6107A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595E8F-308A-27E8-444C-0847B32224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7BCB4E-9A8A-9D0D-AE3F-BD41AB8E190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764055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782A49-B587-CB7D-269D-2963760EA8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AB7F1F-1825-9797-63A6-5849920800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769161-F86B-5136-B797-53273D9609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464143-06D4-C1BC-7905-AB7254BB14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903175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D3C679-A55A-A903-53BA-BB12395C42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C50090-AD57-9493-5403-ED7EC85353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0BA430-7ED2-76F7-CF96-E228728664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5F959D-A45E-822B-A294-1DAD1E07937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846814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782A49-B587-CB7D-269D-2963760EA8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AB7F1F-1825-9797-63A6-5849920800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769161-F86B-5136-B797-53273D9609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464143-06D4-C1BC-7905-AB7254BB14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903175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t>24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C86A5E-B2DE-A66B-1D18-1363E5CC89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5D79CDA-07A0-A4E3-EAD5-A602349326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8DD182-B51A-DFDC-00D0-404B451FCE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A016A8-4FDF-E616-10CB-5B4A9BCF15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611874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EF137EC-5E00-4359-9CC1-203FA3531DDA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30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919092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D770B0D-5557-402D-B954-A438D68DADC6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31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55650"/>
            <a:ext cx="6615112" cy="3721100"/>
          </a:xfrm>
          <a:solidFill>
            <a:srgbClr val="FFFFFF"/>
          </a:solidFill>
          <a:ln/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4184914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6EDEFB49-2F44-4B30-BD9D-C65FD7A0B0E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88900" y="742950"/>
            <a:ext cx="6619875" cy="3724275"/>
          </a:xfrm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17602CD4-D7CD-4AB6-827F-92CEFA24A5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E4C162D3-1214-4DCA-83D1-A8F4518327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FE5877F-12BD-42A2-B5FC-37519FA0EB6A}" type="slidenum">
              <a:rPr lang="en-GB" altLang="en-US" sz="1200" smtClean="0">
                <a:latin typeface="Times New Roman" panose="02020603050405020304" pitchFamily="18" charset="0"/>
              </a:rPr>
              <a:pPr/>
              <a:t>2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C86A5E-B2DE-A66B-1D18-1363E5CC89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5D79CDA-07A0-A4E3-EAD5-A602349326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8DD182-B51A-DFDC-00D0-404B451FCE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A016A8-4FDF-E616-10CB-5B4A9BCF15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611874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B949AA-919E-C517-719A-519A215CC2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07CE4D5-26E1-17D8-862B-B8E1A70567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FABE63-4FEE-3946-9AFE-9FFFB2422B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11C729-9F9C-9615-17FE-6CE4F09996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386358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20537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2E1528-6B88-C379-C579-E6D28376EF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FFFBDF-9261-326C-7CC7-F5919B4FC2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93709A-305C-2D7B-F185-B526584562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45491E-A4CA-9775-32BE-4F7FE36D61F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CB452CC-48C9-4997-9257-C682E2A70ECE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2615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51676-3B11-1760-C4DD-F0635D94E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E3E6942-EA93-F97B-054D-E657D1F44C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066D9FA-E7CE-CCBA-6BCF-808AD6B61B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9B6FB4-E303-1CFD-D592-95831AD096A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27182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t>17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800652-BD15-EF0F-21BB-A63B8FB80C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C2F6FD-4498-B28F-B30C-5C894ADE22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C02A3A-412F-7EE3-1923-FCD4BC9ECA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89EF06-548F-1FCE-B53E-6B56B00319B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10657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AB6CF3B8-1087-4EA1-B913-F019DD3E24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52810"/>
            <a:ext cx="800680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SA Meeting #109</a:t>
            </a:r>
          </a:p>
          <a:p>
            <a:pPr>
              <a:spcBef>
                <a:spcPts val="600"/>
              </a:spcBef>
              <a:tabLst>
                <a:tab pos="6120130" algn="r"/>
              </a:tabLst>
            </a:pPr>
            <a:r>
              <a:rPr lang="en-GB" sz="14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16 - 19 September 2025, Beijing, P. R. China</a:t>
            </a:r>
            <a:endParaRPr lang="en-US" sz="1400" b="1" dirty="0"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95FCF8CD-2C30-4430-B3A5-F165BE96BF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76106" y="170657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SP-251039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433638"/>
            <a:ext cx="10970684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9562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B5C43D-BC45-2816-CE60-49F997C8CD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487025" y="1463675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05280489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SA#109, 16 -19 September 2025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  <p:sldLayoutId id="2147483989" r:id="rId4"/>
    <p:sldLayoutId id="2147483990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37561" y="1671639"/>
            <a:ext cx="10350392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US" sz="6000" b="1" dirty="0"/>
            </a:br>
            <a:r>
              <a:rPr lang="en-GB" sz="6000" dirty="0"/>
              <a:t> </a:t>
            </a:r>
            <a:r>
              <a:rPr lang="nb-NO" sz="5300" b="1" dirty="0"/>
              <a:t>SA WG6 status report to TSG SA#109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3505562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b="1" dirty="0">
                <a:latin typeface="Arial" panose="020B0604020202020204" pitchFamily="34" charset="0"/>
              </a:rPr>
              <a:t>Atle Monrad</a:t>
            </a:r>
          </a:p>
          <a:p>
            <a:pPr>
              <a:lnSpc>
                <a:spcPct val="80000"/>
              </a:lnSpc>
            </a:pPr>
            <a:endParaRPr lang="en-US" altLang="en-US" sz="1200" b="1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SA6 Chair (</a:t>
            </a:r>
            <a:r>
              <a:rPr lang="en-US" altLang="en-US" sz="2000" b="1" dirty="0" err="1">
                <a:latin typeface="Arial" panose="020B0604020202020204" pitchFamily="34" charset="0"/>
              </a:rPr>
              <a:t>InterDigital</a:t>
            </a:r>
            <a:r>
              <a:rPr lang="en-US" altLang="en-US" sz="2000" b="1" dirty="0">
                <a:latin typeface="Arial" panose="020B0604020202020204" pitchFamily="34" charset="0"/>
              </a:rPr>
              <a:t> Communications)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8B825C-2E14-5F4B-ED19-CB90D5E00C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F145866C-3646-89FE-1F7D-816656F9E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678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Progress of approved Release 20 5GA Study Items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CA930D4-1AD1-87DA-1D49-E05E7EA98A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144702"/>
              </p:ext>
            </p:extLst>
          </p:nvPr>
        </p:nvGraphicFramePr>
        <p:xfrm>
          <a:off x="332509" y="1404505"/>
          <a:ext cx="11647054" cy="398921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98183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5166741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2086624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1030513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774130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961934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28929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8806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47616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1080027</a:t>
                      </a:r>
                    </a:p>
                  </a:txBody>
                  <a:tcPr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 Phase 4</a:t>
                      </a:r>
                      <a:endParaRPr lang="en-US" sz="1400" b="1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FS_5GSAT_Ph4_APP</a:t>
                      </a:r>
                    </a:p>
                  </a:txBody>
                  <a:tcPr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1" dirty="0">
                          <a:solidFill>
                            <a:schemeClr val="tx1"/>
                          </a:solidFill>
                          <a:latin typeface="+mn-lt"/>
                        </a:rPr>
                        <a:t>-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SP-250874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5910183"/>
                  </a:ext>
                </a:extLst>
              </a:tr>
              <a:tr h="47616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1080023</a:t>
                      </a:r>
                    </a:p>
                  </a:txBody>
                  <a:tcPr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for Ambient IoT services Phase 2</a:t>
                      </a:r>
                    </a:p>
                  </a:txBody>
                  <a:tcPr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FS_AmbientIoT_Ph2_APP</a:t>
                      </a:r>
                    </a:p>
                  </a:txBody>
                  <a:tcPr marT="4202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SP-250870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7134204"/>
                  </a:ext>
                </a:extLst>
              </a:tr>
              <a:tr h="476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1080025</a:t>
                      </a:r>
                    </a:p>
                  </a:txBody>
                  <a:tcPr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user consent </a:t>
                      </a:r>
                    </a:p>
                  </a:txBody>
                  <a:tcPr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FS_APCOT</a:t>
                      </a:r>
                    </a:p>
                  </a:txBody>
                  <a:tcPr marT="4202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SP-250872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074580"/>
                  </a:ext>
                </a:extLst>
              </a:tr>
              <a:tr h="476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1080023</a:t>
                      </a:r>
                    </a:p>
                  </a:txBody>
                  <a:tcPr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of CAPIF Phase 4 </a:t>
                      </a:r>
                    </a:p>
                  </a:txBody>
                  <a:tcPr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FS_CAPIF_Ph4</a:t>
                      </a:r>
                    </a:p>
                  </a:txBody>
                  <a:tcPr marT="4202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+mn-lt"/>
                        </a:rPr>
                        <a:t>SP-250873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7207874"/>
                  </a:ext>
                </a:extLst>
              </a:tr>
              <a:tr h="476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1080024</a:t>
                      </a:r>
                    </a:p>
                  </a:txBody>
                  <a:tcPr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to support Energy Saving Phase 2</a:t>
                      </a:r>
                    </a:p>
                  </a:txBody>
                  <a:tcPr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FS_EnergySys_Ph2_APP</a:t>
                      </a:r>
                    </a:p>
                  </a:txBody>
                  <a:tcPr marT="4202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S6-250871</a:t>
                      </a:r>
                    </a:p>
                  </a:txBody>
                  <a:tcPr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5198276"/>
                  </a:ext>
                </a:extLst>
              </a:tr>
              <a:tr h="476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1080028</a:t>
                      </a:r>
                    </a:p>
                  </a:txBody>
                  <a:tcPr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use of Sensing results for Vertical Applications</a:t>
                      </a:r>
                    </a:p>
                  </a:txBody>
                  <a:tcPr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FS_Sensing_APP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4202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+mn-lt"/>
                        </a:rPr>
                        <a:t>SP-250875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71757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0575238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328913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Progress of approved Release 20 5GA Work Items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4306091"/>
              </p:ext>
            </p:extLst>
          </p:nvPr>
        </p:nvGraphicFramePr>
        <p:xfrm>
          <a:off x="467931" y="1290791"/>
          <a:ext cx="11464552" cy="329988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89814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5416893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477107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1348154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621323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993754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6464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month/year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443561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1070032</a:t>
                      </a:r>
                    </a:p>
                  </a:txBody>
                  <a:tcPr marL="72000" marR="72000"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Enhanced Mission Critical Services Architecture Phase 2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enhMC_Ph2-MC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72000" marR="72000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SP-250391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30%</a:t>
                      </a: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581676"/>
                  </a:ext>
                </a:extLst>
              </a:tr>
              <a:tr h="580989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1070031</a:t>
                      </a:r>
                    </a:p>
                  </a:txBody>
                  <a:tcPr marL="72000" marR="72000"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FRMCS Phase 6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FRMCS_Ph6</a:t>
                      </a: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SP-250390</a:t>
                      </a:r>
                      <a:endParaRPr lang="en-US" alt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45%</a:t>
                      </a: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3444227"/>
                  </a:ext>
                </a:extLst>
              </a:tr>
              <a:tr h="443561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1070030</a:t>
                      </a:r>
                    </a:p>
                  </a:txBody>
                  <a:tcPr marL="72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Mission Critical Services for UE-to-UE and UE-to-Network over multi-hop relay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MultiHop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-MC 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75&amp;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SP-250389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75%</a:t>
                      </a: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6397208"/>
                  </a:ext>
                </a:extLst>
              </a:tr>
              <a:tr h="259051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1070033</a:t>
                      </a:r>
                      <a:endParaRPr lang="en-GB" altLang="zh-CN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mobile metaverse services Phase 2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Metaverse_Ph2-APP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45%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SP-250392</a:t>
                      </a:r>
                      <a:endParaRPr lang="en-GB" altLang="zh-CN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65%</a:t>
                      </a: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224326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1080029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Guidelines for 3GPP Application Enablement usage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AppEnable_EXT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SP-250883</a:t>
                      </a:r>
                    </a:p>
                  </a:txBody>
                  <a:tcPr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04197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167586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AF9F7C-8C48-02FD-21CF-1B107C56DC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C000C27B-7B90-2759-98F5-B642B2B628C7}"/>
              </a:ext>
            </a:extLst>
          </p:cNvPr>
          <p:cNvSpPr>
            <a:spLocks noGrp="1"/>
          </p:cNvSpPr>
          <p:nvPr/>
        </p:nvSpPr>
        <p:spPr bwMode="auto">
          <a:xfrm>
            <a:off x="1054705" y="283542"/>
            <a:ext cx="9103784" cy="97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IN" b="1" dirty="0"/>
              <a:t>FS_MCLOG_Ph2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24E8EE9-CD9D-5900-B107-3723A1800523}"/>
              </a:ext>
            </a:extLst>
          </p:cNvPr>
          <p:cNvSpPr>
            <a:spLocks noGrp="1"/>
          </p:cNvSpPr>
          <p:nvPr/>
        </p:nvSpPr>
        <p:spPr bwMode="auto">
          <a:xfrm>
            <a:off x="363724" y="2482154"/>
            <a:ext cx="6599784" cy="3883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Approved 5 scenarios, 4 key issues, 2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 RAN dependencies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Co-operation with SA3 will be necessary for </a:t>
            </a:r>
            <a:r>
              <a:rPr lang="en-US" sz="1600" dirty="0"/>
              <a:t>several key issues and solutions</a:t>
            </a:r>
            <a:endParaRPr lang="en-US" sz="1600" kern="0" dirty="0"/>
          </a:p>
        </p:txBody>
      </p:sp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14ABF8B1-A493-0491-CCF9-E84C5E67C3ED}"/>
              </a:ext>
            </a:extLst>
          </p:cNvPr>
          <p:cNvSpPr txBox="1">
            <a:spLocks/>
          </p:cNvSpPr>
          <p:nvPr/>
        </p:nvSpPr>
        <p:spPr bwMode="auto">
          <a:xfrm>
            <a:off x="6975090" y="2482154"/>
            <a:ext cx="4853186" cy="3883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0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2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4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6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latin typeface="+mn-lt"/>
              </a:rPr>
              <a:t>Add </a:t>
            </a:r>
            <a:r>
              <a:rPr lang="de-DE" sz="1600" kern="0" dirty="0" err="1">
                <a:latin typeface="+mn-lt"/>
              </a:rPr>
              <a:t>more</a:t>
            </a:r>
            <a:r>
              <a:rPr lang="de-DE" sz="1600" kern="0" dirty="0">
                <a:latin typeface="+mn-lt"/>
              </a:rPr>
              <a:t> </a:t>
            </a:r>
            <a:r>
              <a:rPr lang="de-DE" sz="1600" kern="0" dirty="0" err="1">
                <a:latin typeface="+mn-lt"/>
              </a:rPr>
              <a:t>key</a:t>
            </a:r>
            <a:r>
              <a:rPr lang="de-DE" sz="1600" kern="0" dirty="0">
                <a:latin typeface="+mn-lt"/>
              </a:rPr>
              <a:t> </a:t>
            </a:r>
            <a:r>
              <a:rPr lang="de-DE" sz="1600" kern="0" dirty="0" err="1">
                <a:latin typeface="+mn-lt"/>
              </a:rPr>
              <a:t>issues</a:t>
            </a:r>
            <a:endParaRPr lang="de-DE" sz="1600" kern="0" dirty="0">
              <a:latin typeface="+mn-lt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 err="1">
                <a:latin typeface="+mn-lt"/>
              </a:rPr>
              <a:t>Develop</a:t>
            </a:r>
            <a:r>
              <a:rPr lang="de-DE" sz="1600" kern="0" dirty="0">
                <a:latin typeface="+mn-lt"/>
              </a:rPr>
              <a:t> </a:t>
            </a:r>
            <a:r>
              <a:rPr lang="de-DE" sz="1600" kern="0" dirty="0" err="1">
                <a:latin typeface="+mn-lt"/>
              </a:rPr>
              <a:t>solutions</a:t>
            </a:r>
            <a:endParaRPr lang="de-DE" sz="1600" kern="0" dirty="0"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5960509-9A35-21F5-725F-AEFB049026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0403718"/>
              </p:ext>
            </p:extLst>
          </p:nvPr>
        </p:nvGraphicFramePr>
        <p:xfrm>
          <a:off x="363724" y="1381471"/>
          <a:ext cx="11464552" cy="75105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776391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282995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logging and recording of mission critical services, Phase 2</a:t>
                      </a:r>
                      <a:endParaRPr lang="en-IN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FS_MCLOG_Ph2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March-2026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SP-250581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7788988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CA0E74-61EF-2DEE-8614-08AC9936D4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4DF267-E16E-7E5B-35CA-41F5D91DD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r>
              <a:rPr lang="en-IN" b="1" dirty="0"/>
              <a:t>FS_MCDISC_Ph2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0E0D88E-1F45-9F3B-C086-0EB9A418D89B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381471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788998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340190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129733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discreet listening and monitoring of mission critical services, Phase 2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FS_MCDISC_Ph2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March-2026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SP-250580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028D532-6E2A-DF6F-D22B-EBB9063866D9}"/>
              </a:ext>
            </a:extLst>
          </p:cNvPr>
          <p:cNvSpPr>
            <a:spLocks noGrp="1"/>
          </p:cNvSpPr>
          <p:nvPr/>
        </p:nvSpPr>
        <p:spPr bwMode="auto">
          <a:xfrm>
            <a:off x="363724" y="2215698"/>
            <a:ext cx="6599784" cy="4129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SA6#68: 18 submitted, 18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Progress made for: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Scenarios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1 key issues added on Discreet monitoring for migrated MC service user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1 solution added to KI#1 Functional architecture for Discreet monitoring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IN" altLang="zh-CN" sz="16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dirty="0"/>
              <a:t>No RAN dependencies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dirty="0"/>
              <a:t>Possible re-use of solutions developed in FS_MCLOG_Ph2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Possible future re-use of Discreet listening by SA3</a:t>
            </a:r>
            <a:r>
              <a:rPr lang="en-US" sz="1600" kern="1200" dirty="0">
                <a:ea typeface="+mn-ea"/>
                <a:cs typeface="+mn-cs"/>
              </a:rPr>
              <a:t>-</a:t>
            </a:r>
            <a:r>
              <a:rPr lang="en-US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</a:t>
            </a:r>
            <a:endParaRPr lang="en-GB" sz="1600" b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457200" lvl="1" indent="0">
              <a:spcBef>
                <a:spcPct val="0"/>
              </a:spcBef>
              <a:spcAft>
                <a:spcPts val="600"/>
              </a:spcAft>
              <a:buNone/>
            </a:pPr>
            <a:endParaRPr lang="en-US" sz="1400" kern="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FE9E4B7-60A7-623E-8A60-8F4B8972FD8A}"/>
              </a:ext>
            </a:extLst>
          </p:cNvPr>
          <p:cNvSpPr txBox="1">
            <a:spLocks/>
          </p:cNvSpPr>
          <p:nvPr/>
        </p:nvSpPr>
        <p:spPr bwMode="auto">
          <a:xfrm>
            <a:off x="6975090" y="2215698"/>
            <a:ext cx="4853186" cy="4129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0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2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4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6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None</a:t>
            </a:r>
            <a:endParaRPr lang="en-US" altLang="zh-CN" sz="1600" kern="0" dirty="0">
              <a:solidFill>
                <a:prstClr val="black"/>
              </a:solidFill>
              <a:latin typeface="+mn-lt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latin typeface="+mn-lt"/>
              </a:rPr>
              <a:t>Add </a:t>
            </a:r>
            <a:r>
              <a:rPr lang="de-DE" sz="1600" kern="0" dirty="0" err="1">
                <a:latin typeface="+mn-lt"/>
              </a:rPr>
              <a:t>key</a:t>
            </a:r>
            <a:r>
              <a:rPr lang="de-DE" sz="1600" kern="0" dirty="0">
                <a:latin typeface="+mn-lt"/>
              </a:rPr>
              <a:t> </a:t>
            </a:r>
            <a:r>
              <a:rPr lang="de-DE" sz="1600" kern="0" dirty="0" err="1">
                <a:latin typeface="+mn-lt"/>
              </a:rPr>
              <a:t>issues</a:t>
            </a:r>
            <a:endParaRPr lang="de-DE" sz="1600" kern="0" dirty="0">
              <a:latin typeface="+mn-lt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latin typeface="+mn-lt"/>
              </a:rPr>
              <a:t>Add </a:t>
            </a:r>
            <a:r>
              <a:rPr lang="de-DE" sz="1600" kern="0" dirty="0" err="1">
                <a:latin typeface="+mn-lt"/>
              </a:rPr>
              <a:t>solutions</a:t>
            </a:r>
            <a:endParaRPr lang="de-DE" sz="1600" kern="0" dirty="0">
              <a:latin typeface="+mn-lt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de-DE" sz="16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13509762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pPr fontAlgn="b"/>
            <a:r>
              <a:rPr lang="en-US" b="1" dirty="0"/>
              <a:t>FS_</a:t>
            </a:r>
            <a:r>
              <a:rPr lang="en-US" altLang="zh-CN" b="1" dirty="0"/>
              <a:t>SEAL</a:t>
            </a:r>
            <a:r>
              <a:rPr lang="en-US" b="1" dirty="0"/>
              <a:t>_</a:t>
            </a:r>
            <a:r>
              <a:rPr lang="en-US" altLang="zh-CN" b="1" dirty="0"/>
              <a:t>Ph4</a:t>
            </a:r>
            <a:endParaRPr lang="en-US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837229"/>
              </p:ext>
            </p:extLst>
          </p:nvPr>
        </p:nvGraphicFramePr>
        <p:xfrm>
          <a:off x="363724" y="1381471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667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92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1050034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altLang="zh-CN" sz="1200" b="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Study on Service Enabler Architecture Layer (SEAL) Phase 4</a:t>
                      </a:r>
                      <a:endParaRPr lang="en-US" altLang="zh-CN" sz="1200" b="0" kern="1200" dirty="0">
                        <a:solidFill>
                          <a:schemeClr val="tx1"/>
                        </a:solidFill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+mn-ea"/>
                          <a:cs typeface="+mn-cs"/>
                        </a:rPr>
                        <a:t>SEAL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+mn-ea"/>
                          <a:cs typeface="+mn-cs"/>
                        </a:rPr>
                        <a:t>_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+mn-ea"/>
                          <a:cs typeface="+mn-cs"/>
                        </a:rPr>
                        <a:t>Ph4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12-2025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SP-250374</a:t>
                      </a:r>
                      <a:endParaRPr lang="en-GB" altLang="zh-CN" sz="1200" b="0" kern="1200" dirty="0">
                        <a:solidFill>
                          <a:schemeClr val="tx1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Content Placeholder 2"/>
          <p:cNvSpPr>
            <a:spLocks noGrp="1"/>
          </p:cNvSpPr>
          <p:nvPr/>
        </p:nvSpPr>
        <p:spPr bwMode="auto">
          <a:xfrm>
            <a:off x="351624" y="2285502"/>
            <a:ext cx="6474965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ym typeface="+mn-ea"/>
              </a:rPr>
              <a:t>SA6#68: 33 pCRs agreed</a:t>
            </a:r>
            <a:endParaRPr lang="en-US" altLang="zh-CN" sz="1600" kern="0" dirty="0"/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  <a:defRPr/>
            </a:pPr>
            <a:r>
              <a:rPr lang="en-US" altLang="zh-CN" sz="1600" dirty="0">
                <a:cs typeface="+mn-ea"/>
                <a:sym typeface="+mn-ea"/>
              </a:rPr>
              <a:t>Progress made for: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latin typeface="Calibri" panose="020F0502020204030204" pitchFamily="34" charset="0"/>
                <a:ea typeface="MS PGothic" panose="020B0600070205080204" pitchFamily="34" charset="-128"/>
              </a:rPr>
              <a:t> </a:t>
            </a:r>
            <a:r>
              <a:rPr lang="en-GB" altLang="zh-CN" sz="1600" kern="0" dirty="0">
                <a:latin typeface="Calibri" panose="020F0502020204030204" pitchFamily="34" charset="0"/>
                <a:ea typeface="MS PGothic" panose="020B0600070205080204" pitchFamily="34" charset="-128"/>
              </a:rPr>
              <a:t>Updated adoption solution#1, adoption solution#2, adoption solution#5, adoption solution#6, adoption solution#7, and technical solution#6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600" kern="0" dirty="0">
                <a:latin typeface="Calibri" panose="020F0502020204030204" pitchFamily="34" charset="0"/>
                <a:ea typeface="MS PGothic" panose="020B0600070205080204" pitchFamily="34" charset="-128"/>
              </a:rPr>
              <a:t>Added solution evaluations for technical solution#1, technical solution#5, technical solution#7. technical solution#12 and adoption solution#5, adoption solution#6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600" kern="0" dirty="0">
                <a:latin typeface="Calibri" panose="020F0502020204030204" pitchFamily="34" charset="0"/>
                <a:ea typeface="MS PGothic" panose="020B0600070205080204" pitchFamily="34" charset="-128"/>
              </a:rPr>
              <a:t>Overall evaluations on all the gaps.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600" kern="0" dirty="0">
                <a:latin typeface="Calibri" panose="020F0502020204030204" pitchFamily="34" charset="0"/>
                <a:ea typeface="MS PGothic" panose="020B0600070205080204" pitchFamily="34" charset="-128"/>
              </a:rPr>
              <a:t>Overall conclusions including conclusions for all gaps except technical </a:t>
            </a:r>
            <a:r>
              <a:rPr lang="en-US" altLang="zh-CN" sz="1600" kern="0" dirty="0">
                <a:latin typeface="Calibri" panose="020F0502020204030204" pitchFamily="34" charset="0"/>
                <a:ea typeface="MS PGothic" panose="020B0600070205080204" pitchFamily="34" charset="-128"/>
                <a:sym typeface="+mn-ea"/>
              </a:rPr>
              <a:t>gap#1, gap#4,and gap#8</a:t>
            </a:r>
            <a:endParaRPr lang="en-IN" altLang="zh-CN" sz="14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dirty="0"/>
              <a:t>Not </a:t>
            </a:r>
            <a:r>
              <a:rPr lang="en-US" altLang="zh-CN" sz="1600" dirty="0"/>
              <a:t>identified yet</a:t>
            </a:r>
            <a:endParaRPr lang="en-US" altLang="zh-CN" sz="1600" kern="0" dirty="0"/>
          </a:p>
        </p:txBody>
      </p:sp>
      <p:sp>
        <p:nvSpPr>
          <p:cNvPr id="12" name="Content Placeholder 7"/>
          <p:cNvSpPr txBox="1"/>
          <p:nvPr/>
        </p:nvSpPr>
        <p:spPr bwMode="auto">
          <a:xfrm>
            <a:off x="6826589" y="2285502"/>
            <a:ext cx="5001687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3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5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7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9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ym typeface="+mn-ea"/>
              </a:rPr>
              <a:t>Not </a:t>
            </a:r>
            <a:r>
              <a:rPr lang="en-US" altLang="zh-CN" sz="1600" dirty="0">
                <a:sym typeface="+mn-ea"/>
              </a:rPr>
              <a:t>identified yet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ym typeface="+mn-ea"/>
              </a:rPr>
              <a:t>Finish the conclusion on technical gap#1, gap#4,and gap#8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ym typeface="+mn-ea"/>
              </a:rPr>
              <a:t>Clean up</a:t>
            </a:r>
            <a:endParaRPr lang="de-DE" sz="16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0615298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43A7D-B2FA-4C39-9AE4-1E535C2254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9E553E-81F9-9D4F-B348-06258B087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r>
              <a:rPr lang="en-IN" b="1" dirty="0"/>
              <a:t>FS_AIML_App_Ph2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029C48-708A-212C-6D01-9E50349548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724" y="2323147"/>
            <a:ext cx="6599784" cy="412975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Progress on AIMLAPP Architecture Enhancements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K</a:t>
            </a:r>
            <a:r>
              <a:rPr lang="en-US" altLang="zh-CN" sz="1600" kern="0" dirty="0"/>
              <a:t>ey Issue #3 and #6 updates approved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Solution updates and 12</a:t>
            </a:r>
            <a:r>
              <a:rPr lang="en-US" altLang="zh-CN" sz="1600" kern="0" dirty="0"/>
              <a:t> new solutions approved for identified KIs</a:t>
            </a:r>
          </a:p>
          <a:p>
            <a:pPr>
              <a:spcBef>
                <a:spcPct val="0"/>
              </a:spcBef>
            </a:pPr>
            <a:endParaRPr lang="en-US" sz="20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dirty="0"/>
              <a:t>None</a:t>
            </a:r>
            <a:endParaRPr lang="en-US" sz="1400" kern="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4ADADBF-ABED-299C-0367-08E4F105B92B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381471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635435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423951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1070029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AI/ML service Phase 2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FS_AIML_App_Ph2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Dec-2025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SP-250384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2DA89941-C87F-0AAD-B668-9ABD298CDE1E}"/>
              </a:ext>
            </a:extLst>
          </p:cNvPr>
          <p:cNvSpPr txBox="1">
            <a:spLocks/>
          </p:cNvSpPr>
          <p:nvPr/>
        </p:nvSpPr>
        <p:spPr bwMode="auto">
          <a:xfrm>
            <a:off x="6975090" y="2323147"/>
            <a:ext cx="4853186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None</a:t>
            </a: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algun Gothic" panose="020B0503020000020004" pitchFamily="34" charset="-127"/>
                <a:cs typeface="Arial" panose="020B0604020202020204" pitchFamily="34" charset="0"/>
              </a:rPr>
              <a:t>Next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steps</a:t>
            </a:r>
            <a:r>
              <a:rPr kumimoji="0" lang="de-DE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algun Gothic" panose="020B0503020000020004" pitchFamily="34" charset="-127"/>
                <a:cs typeface="Arial" panose="020B0604020202020204" pitchFamily="34" charset="0"/>
              </a:rPr>
              <a:t>:</a:t>
            </a: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600" kern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Finalizing</a:t>
            </a: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rPr>
              <a:t>solutions and overall evaluations and conclusions of the key issues and solutions.</a:t>
            </a: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600" kern="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Business and Deployments models</a:t>
            </a: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rPr>
              <a:t>EN resolutions</a:t>
            </a:r>
            <a:endParaRPr kumimoji="0" lang="de-DE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014701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CBB078-C394-D593-48E6-3EDCD52A3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5F31D-93E6-7014-CE02-DFF129378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r>
              <a:rPr lang="en-IN" b="1" dirty="0"/>
              <a:t>FS_XRM_Ph3_APP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46392AA-0E78-146C-99D9-B66ECDBA61BB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381471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628455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430931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</a:t>
                      </a:r>
                      <a:r>
                        <a:rPr lang="en-US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FS_XRM_Ph3_APP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Dec-2025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SP-250381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8B3F110-C6A5-F7F1-990C-B391DCBDE5BE}"/>
              </a:ext>
            </a:extLst>
          </p:cNvPr>
          <p:cNvSpPr>
            <a:spLocks noGrp="1"/>
          </p:cNvSpPr>
          <p:nvPr/>
        </p:nvSpPr>
        <p:spPr bwMode="auto">
          <a:xfrm>
            <a:off x="363724" y="2250595"/>
            <a:ext cx="6441925" cy="4129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ym typeface="+mn-ea"/>
              </a:rPr>
              <a:t>SA6#68: 7 </a:t>
            </a:r>
            <a:r>
              <a:rPr lang="en-US" altLang="zh-CN" sz="1600" kern="0" dirty="0" err="1">
                <a:sym typeface="+mn-ea"/>
              </a:rPr>
              <a:t>pCRs</a:t>
            </a:r>
            <a:r>
              <a:rPr lang="en-US" altLang="zh-CN" sz="1600" kern="0" dirty="0">
                <a:sym typeface="+mn-ea"/>
              </a:rPr>
              <a:t> agreed</a:t>
            </a:r>
            <a:endParaRPr lang="en-US" altLang="zh-CN" sz="1600" kern="0" dirty="0"/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  <a:defRPr/>
            </a:pPr>
            <a:r>
              <a:rPr lang="en-US" altLang="zh-CN" sz="1600" dirty="0">
                <a:cs typeface="+mn-ea"/>
                <a:sym typeface="+mn-ea"/>
              </a:rPr>
              <a:t>Progress made for: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latin typeface="Calibri" panose="020F0502020204030204" pitchFamily="34" charset="0"/>
                <a:ea typeface="MS PGothic" panose="020B0600070205080204" pitchFamily="34" charset="-128"/>
              </a:rPr>
              <a:t>Updated business relationship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600" kern="0" dirty="0">
                <a:latin typeface="Calibri" panose="020F0502020204030204" pitchFamily="34" charset="0"/>
                <a:ea typeface="MS PGothic" panose="020B0600070205080204" pitchFamily="34" charset="-128"/>
              </a:rPr>
              <a:t>1 new Key Issue: </a:t>
            </a:r>
            <a:r>
              <a:rPr lang="en-US" altLang="zh-CN" sz="1600" kern="0" dirty="0">
                <a:latin typeface="Calibri" panose="020F0502020204030204" pitchFamily="34" charset="0"/>
                <a:ea typeface="MS PGothic" panose="020B0600070205080204" pitchFamily="34" charset="-128"/>
              </a:rPr>
              <a:t>traffic identification and differentiated QoS for multiplexed media flows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latin typeface="Calibri" panose="020F0502020204030204" pitchFamily="34" charset="0"/>
                <a:ea typeface="MS PGothic" panose="020B0600070205080204" pitchFamily="34" charset="-128"/>
              </a:rPr>
              <a:t>2 new Solution for Key Issue#1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latin typeface="Calibri" panose="020F0502020204030204" pitchFamily="34" charset="0"/>
                <a:ea typeface="MS PGothic" panose="020B0600070205080204" pitchFamily="34" charset="-128"/>
              </a:rPr>
              <a:t>1 solution update for solution#2</a:t>
            </a:r>
            <a:endParaRPr lang="en-GB" altLang="zh-CN" sz="1600" kern="0" dirty="0">
              <a:latin typeface="Calibri" panose="020F0502020204030204" pitchFamily="34" charset="0"/>
              <a:ea typeface="MS PGothic" panose="020B0600070205080204" pitchFamily="34" charset="-128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600" kern="0" dirty="0">
                <a:latin typeface="Calibri" panose="020F0502020204030204" pitchFamily="34" charset="0"/>
                <a:ea typeface="MS PGothic" panose="020B0600070205080204" pitchFamily="34" charset="-128"/>
              </a:rPr>
              <a:t>Added solution evaluations for solution#3, solution#4</a:t>
            </a:r>
            <a:endParaRPr lang="en-US" altLang="en-IN" sz="1400" kern="0" dirty="0">
              <a:sym typeface="+mn-ea"/>
            </a:endParaRPr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  <a:endParaRPr lang="en-US" sz="1400" kern="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2B6E7A6-96A8-BDA3-2473-33B993AB1F8C}"/>
              </a:ext>
            </a:extLst>
          </p:cNvPr>
          <p:cNvSpPr txBox="1">
            <a:spLocks/>
          </p:cNvSpPr>
          <p:nvPr/>
        </p:nvSpPr>
        <p:spPr bwMode="auto">
          <a:xfrm>
            <a:off x="6805649" y="2250595"/>
            <a:ext cx="5022627" cy="2632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0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2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4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6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kern="0" dirty="0">
                <a:solidFill>
                  <a:prstClr val="black"/>
                </a:solidFill>
                <a:latin typeface="Calibri"/>
                <a:ea typeface="+mn-ea"/>
              </a:rPr>
              <a:t>None</a:t>
            </a: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/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zh-CN" sz="1600" kern="0" dirty="0">
                <a:latin typeface="+mn-lt"/>
              </a:rPr>
              <a:t>New/update solutions</a:t>
            </a:r>
            <a:r>
              <a:rPr lang="en-US" altLang="zh-CN" sz="1600" kern="0" dirty="0">
                <a:latin typeface="+mn-lt"/>
              </a:rPr>
              <a:t>,</a:t>
            </a:r>
            <a:r>
              <a:rPr lang="zh-CN" altLang="en-US" sz="1600" kern="0" dirty="0">
                <a:latin typeface="+mn-lt"/>
              </a:rPr>
              <a:t> </a:t>
            </a:r>
            <a:r>
              <a:rPr lang="en-US" altLang="zh-CN" sz="1600" kern="0" dirty="0">
                <a:latin typeface="+mn-lt"/>
              </a:rPr>
              <a:t>e</a:t>
            </a:r>
            <a:r>
              <a:rPr lang="de-DE" altLang="zh-CN" sz="1600" kern="0" dirty="0">
                <a:latin typeface="+mn-lt"/>
              </a:rPr>
              <a:t>nd of new solutions on SA6#69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zh-CN" sz="1600" kern="0" dirty="0">
                <a:latin typeface="+mn-lt"/>
              </a:rPr>
              <a:t>Soluton evaluations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zh-CN" sz="1600" kern="0" dirty="0">
                <a:latin typeface="+mn-lt"/>
              </a:rPr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881042783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r>
              <a:rPr lang="en-IN" b="1" dirty="0"/>
              <a:t>FS_MMTel_Ph2_APP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63724" y="1381471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9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95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1070028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MMTel Phase 2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FS_MMTel_Ph2_APP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March-2026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SP-250383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Content Placeholder 2"/>
          <p:cNvSpPr>
            <a:spLocks noGrp="1"/>
          </p:cNvSpPr>
          <p:nvPr/>
        </p:nvSpPr>
        <p:spPr bwMode="auto">
          <a:xfrm>
            <a:off x="363724" y="2222675"/>
            <a:ext cx="6316282" cy="4129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ym typeface="+mn-ea"/>
              </a:rPr>
              <a:t>SA6#68: 3 pCRs agreed</a:t>
            </a:r>
            <a:endParaRPr lang="en-US" altLang="zh-CN" sz="1600" kern="0" dirty="0"/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  <a:defRPr/>
            </a:pPr>
            <a:r>
              <a:rPr lang="en-US" altLang="zh-CN" sz="1600" dirty="0">
                <a:cs typeface="+mn-ea"/>
                <a:sym typeface="+mn-ea"/>
              </a:rPr>
              <a:t>Progress made for:</a:t>
            </a:r>
          </a:p>
          <a:p>
            <a:pPr lvl="2" algn="l">
              <a:spcBef>
                <a:spcPts val="0"/>
              </a:spcBef>
              <a:spcAft>
                <a:spcPts val="0"/>
              </a:spcAft>
              <a:buSzTx/>
              <a:defRPr/>
            </a:pPr>
            <a:r>
              <a:rPr lang="en-US" altLang="zh-CN" sz="1600" b="1" kern="0" dirty="0">
                <a:cs typeface="+mn-ea"/>
                <a:sym typeface="+mn-ea"/>
              </a:rPr>
              <a:t>1 new Key Issue</a:t>
            </a:r>
            <a:r>
              <a:rPr lang="en-US" altLang="zh-CN" sz="1600" kern="0" dirty="0">
                <a:cs typeface="+mn-ea"/>
                <a:sym typeface="+mn-ea"/>
              </a:rPr>
              <a:t>: </a:t>
            </a:r>
            <a:r>
              <a:rPr lang="en-US" altLang="zh-CN" sz="1600" kern="0" dirty="0">
                <a:cs typeface="+mn-ea"/>
              </a:rPr>
              <a:t>application enablement aspects for A2P and P2A avatar communication</a:t>
            </a:r>
          </a:p>
          <a:p>
            <a:pPr lvl="2" algn="l">
              <a:spcBef>
                <a:spcPts val="0"/>
              </a:spcBef>
              <a:spcAft>
                <a:spcPts val="0"/>
              </a:spcAft>
              <a:buSzTx/>
              <a:defRPr/>
            </a:pPr>
            <a:r>
              <a:rPr lang="en-US" altLang="zh-CN" sz="1600" b="1" kern="0" dirty="0">
                <a:cs typeface="+mn-ea"/>
              </a:rPr>
              <a:t>1 updated Key Issue: </a:t>
            </a:r>
            <a:r>
              <a:rPr lang="en-US" altLang="zh-CN" sz="1600" kern="0" dirty="0">
                <a:cs typeface="+mn-ea"/>
              </a:rPr>
              <a:t>added open issues to KI#1</a:t>
            </a:r>
          </a:p>
          <a:p>
            <a:pPr lvl="2" algn="l">
              <a:spcBef>
                <a:spcPts val="0"/>
              </a:spcBef>
              <a:spcAft>
                <a:spcPts val="0"/>
              </a:spcAft>
              <a:buSzTx/>
              <a:defRPr/>
            </a:pPr>
            <a:r>
              <a:rPr lang="en-US" altLang="zh-CN" sz="1600" b="1" kern="0" dirty="0">
                <a:cs typeface="+mn-ea"/>
                <a:sym typeface="+mn-ea"/>
              </a:rPr>
              <a:t>1 new solution</a:t>
            </a:r>
            <a:r>
              <a:rPr lang="en-US" altLang="zh-CN" sz="1600" kern="0" dirty="0">
                <a:cs typeface="+mn-ea"/>
                <a:sym typeface="+mn-ea"/>
              </a:rPr>
              <a:t> for KI#4 </a:t>
            </a:r>
            <a:r>
              <a:rPr lang="en-US" altLang="zh-CN" sz="1600" kern="0" dirty="0"/>
              <a:t>Northbound interface of DCAR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ym typeface="+mn-ea"/>
              </a:rPr>
              <a:t>None</a:t>
            </a:r>
            <a:endParaRPr lang="en-US" sz="1400" kern="0" dirty="0"/>
          </a:p>
        </p:txBody>
      </p:sp>
      <p:sp>
        <p:nvSpPr>
          <p:cNvPr id="8" name="Content Placeholder 7"/>
          <p:cNvSpPr txBox="1"/>
          <p:nvPr/>
        </p:nvSpPr>
        <p:spPr bwMode="auto">
          <a:xfrm>
            <a:off x="6680006" y="2222675"/>
            <a:ext cx="514827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3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5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7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9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600" kern="0" dirty="0">
                <a:solidFill>
                  <a:prstClr val="black"/>
                </a:solidFill>
                <a:latin typeface="Calibri" panose="020F0502020204030204"/>
                <a:ea typeface="+mn-ea"/>
              </a:rPr>
              <a:t>None</a:t>
            </a:r>
            <a:endParaRPr kumimoji="0" lang="en-US" altLang="zh-CN" sz="146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46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/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600" kern="0">
                <a:sym typeface="+mn-ea"/>
              </a:rPr>
              <a:t>finalize</a:t>
            </a:r>
            <a:r>
              <a:rPr lang="de-DE" sz="1600" kern="0">
                <a:sym typeface="+mn-ea"/>
              </a:rPr>
              <a:t> key </a:t>
            </a:r>
            <a:r>
              <a:rPr lang="de-DE" sz="1600" kern="0" dirty="0">
                <a:sym typeface="+mn-ea"/>
              </a:rPr>
              <a:t>issues</a:t>
            </a:r>
            <a:r>
              <a:rPr lang="en-US" altLang="de-DE" sz="1600" kern="0" dirty="0">
                <a:sym typeface="+mn-ea"/>
              </a:rPr>
              <a:t> in SA6#69</a:t>
            </a:r>
            <a:endParaRPr 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sym typeface="+mn-ea"/>
              </a:rPr>
              <a:t>To discuss solutions for the agreed key issues</a:t>
            </a:r>
            <a:endParaRPr 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sym typeface="+mn-ea"/>
              </a:rPr>
              <a:t>architecture enhancements</a:t>
            </a:r>
            <a:endParaRPr lang="de-DE" sz="1600" kern="0" dirty="0"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72E1EA-422D-2159-44E6-8D1DB5E497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0EE92-573A-FB02-8462-F2851A02D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r>
              <a:rPr lang="en-IN" b="1" dirty="0"/>
              <a:t>FS_SEALDD_Ph3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6CBEF3-C75C-92D1-66B0-C6B5A83D7A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724" y="2323147"/>
            <a:ext cx="6599784" cy="412975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SA6#68: </a:t>
            </a:r>
            <a:r>
              <a:rPr lang="en-US" altLang="zh-CN" sz="1600" dirty="0"/>
              <a:t>9</a:t>
            </a:r>
            <a:r>
              <a:rPr lang="en-US" altLang="zh-CN" sz="1600" kern="0" dirty="0"/>
              <a:t> </a:t>
            </a:r>
            <a:r>
              <a:rPr lang="en-US" altLang="zh-CN" sz="1600" dirty="0"/>
              <a:t>submitted, 2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Progress made for: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Solution #1 is</a:t>
            </a:r>
            <a:r>
              <a:rPr lang="zh-CN" altLang="en-US" sz="1200" dirty="0"/>
              <a:t> </a:t>
            </a:r>
            <a:r>
              <a:rPr lang="en-US" altLang="zh-CN" sz="1200" dirty="0"/>
              <a:t>updated to include control plane protocol stack and the protocol examples potentially used for SEALDD-UU and SEALDD-S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dirty="0"/>
              <a:t>None</a:t>
            </a:r>
            <a:endParaRPr lang="en-US" sz="1400" kern="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9CEFCA0-0416-5447-D4C6-F008BABE8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836154"/>
              </p:ext>
            </p:extLst>
          </p:nvPr>
        </p:nvGraphicFramePr>
        <p:xfrm>
          <a:off x="363724" y="1381471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467911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591475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1070027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SEAL data delivery Phase 3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FS_SEALDD_Ph3 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Dec-2025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SP-250382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55EDC71F-CB97-0CB9-F104-5193DD058154}"/>
              </a:ext>
            </a:extLst>
          </p:cNvPr>
          <p:cNvSpPr txBox="1">
            <a:spLocks/>
          </p:cNvSpPr>
          <p:nvPr/>
        </p:nvSpPr>
        <p:spPr bwMode="auto">
          <a:xfrm>
            <a:off x="6975090" y="2323147"/>
            <a:ext cx="4853186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How to address the relationship between the SEALDD server and the NRM server regarding developing the multicast/broadcast delivery service. </a:t>
            </a: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/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>
                <a:latin typeface="+mn-lt"/>
              </a:rPr>
              <a:t>Solutions for the Key issue #1 and Key issue #3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>
                <a:latin typeface="+mn-lt"/>
              </a:rPr>
              <a:t>Individual solution evaluation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6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52090952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2D6235-C44A-8DFA-E11B-3F7FC413FC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BCC1F-01C0-E643-3807-7FE562685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r>
              <a:rPr lang="en-US" b="1" dirty="0"/>
              <a:t>FS_5GSAT_Ph4_APP</a:t>
            </a:r>
            <a:endParaRPr lang="en-IN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8D1E855-0A8D-51AF-64D0-28C3ABA08343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381471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464502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594884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1070027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Study on application enablement for satellite access enabled 5G services Phase 4</a:t>
                      </a:r>
                      <a:endParaRPr lang="en-US" sz="1200" b="0" i="0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FS_5GSAT_Ph4_APP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March-2026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SP-250382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75F52F2-BD26-F1BC-7FA3-7FAFBEFE27ED}"/>
              </a:ext>
            </a:extLst>
          </p:cNvPr>
          <p:cNvSpPr>
            <a:spLocks noGrp="1"/>
          </p:cNvSpPr>
          <p:nvPr/>
        </p:nvSpPr>
        <p:spPr bwMode="auto">
          <a:xfrm>
            <a:off x="351625" y="2285502"/>
            <a:ext cx="6276004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TR skeleton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New key issues</a:t>
            </a:r>
            <a:r>
              <a:rPr lang="en-US" altLang="zh-CN" sz="140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4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 identified.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2CEDF8F8-B30F-100B-541B-891790C2DC1B}"/>
              </a:ext>
            </a:extLst>
          </p:cNvPr>
          <p:cNvSpPr txBox="1">
            <a:spLocks/>
          </p:cNvSpPr>
          <p:nvPr/>
        </p:nvSpPr>
        <p:spPr bwMode="auto">
          <a:xfrm>
            <a:off x="6642299" y="2285502"/>
            <a:ext cx="5185977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0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2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4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6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kern="0" dirty="0">
                <a:solidFill>
                  <a:prstClr val="black"/>
                </a:solidFill>
                <a:latin typeface="+mn-lt"/>
                <a:ea typeface="+mn-ea"/>
              </a:rPr>
              <a:t>AIML model storage and deployed on satellite 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Arial" panose="020B0604020202020204" pitchFamily="34" charset="0"/>
              </a:rPr>
              <a:t>Satellite based AIML service maintenance while losing connection with terrestrial network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Arial" panose="020B0604020202020204" pitchFamily="34" charset="0"/>
              </a:rPr>
              <a:t>Support satellite selection in data delivery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Arial" panose="020B0604020202020204" pitchFamily="34" charset="0"/>
              </a:rPr>
              <a:t>Location management service via satellite access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Arial" panose="020B0604020202020204" pitchFamily="34" charset="0"/>
              </a:rPr>
              <a:t>Application enablement layer enhancement for efficient content delivery over satellite access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Arial" panose="020B0604020202020204" pitchFamily="34" charset="0"/>
              </a:rPr>
              <a:t>Improve service performance over satellite access utilizing AI capabilities 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New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Update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latin typeface="+mn-lt"/>
              </a:rPr>
              <a:t>New solutions</a:t>
            </a:r>
          </a:p>
        </p:txBody>
      </p:sp>
    </p:spTree>
    <p:extLst>
      <p:ext uri="{BB962C8B-B14F-4D97-AF65-F5344CB8AC3E}">
        <p14:creationId xmlns:p14="http://schemas.microsoft.com/office/powerpoint/2010/main" val="63698387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5C35E2C-2654-4231-90B2-B345E3EFF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02474"/>
            <a:ext cx="9103784" cy="1143000"/>
          </a:xfrm>
        </p:spPr>
        <p:txBody>
          <a:bodyPr/>
          <a:lstStyle/>
          <a:p>
            <a:r>
              <a:rPr lang="en-US" altLang="en-US" b="1" dirty="0"/>
              <a:t>SA6 Leadership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51BA142-0292-48F8-94DE-9CD911896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1324729"/>
            <a:ext cx="11541418" cy="3631735"/>
          </a:xfrm>
        </p:spPr>
        <p:txBody>
          <a:bodyPr/>
          <a:lstStyle/>
          <a:p>
            <a:pPr>
              <a:defRPr/>
            </a:pPr>
            <a:r>
              <a:rPr lang="en-GB" dirty="0"/>
              <a:t> Chair: </a:t>
            </a:r>
          </a:p>
          <a:p>
            <a:pPr lvl="1">
              <a:defRPr/>
            </a:pPr>
            <a:r>
              <a:rPr lang="en-GB" dirty="0"/>
              <a:t>Mr. Atle Monrad </a:t>
            </a:r>
            <a:r>
              <a:rPr lang="en-GB" baseline="30000" dirty="0"/>
              <a:t>1</a:t>
            </a:r>
            <a:r>
              <a:rPr lang="en-GB" dirty="0"/>
              <a:t>		</a:t>
            </a:r>
            <a:r>
              <a:rPr lang="en-GB" dirty="0" err="1"/>
              <a:t>InterDigital</a:t>
            </a:r>
            <a:r>
              <a:rPr lang="en-GB" dirty="0"/>
              <a:t> Corporation / ATIS</a:t>
            </a:r>
            <a:endParaRPr lang="en-GB" baseline="30000" dirty="0"/>
          </a:p>
          <a:p>
            <a:pPr>
              <a:defRPr/>
            </a:pPr>
            <a:r>
              <a:rPr lang="en-GB" dirty="0"/>
              <a:t> Vice-chairs: </a:t>
            </a:r>
          </a:p>
          <a:p>
            <a:pPr lvl="1">
              <a:defRPr/>
            </a:pPr>
            <a:r>
              <a:rPr lang="en-GB" dirty="0"/>
              <a:t>Mr. Jukka </a:t>
            </a:r>
            <a:r>
              <a:rPr lang="en-GB" dirty="0" err="1"/>
              <a:t>Vialen</a:t>
            </a:r>
            <a:r>
              <a:rPr lang="en-GB" dirty="0"/>
              <a:t> </a:t>
            </a:r>
            <a:r>
              <a:rPr lang="en-GB" baseline="30000" dirty="0"/>
              <a:t>2</a:t>
            </a:r>
            <a:r>
              <a:rPr lang="en-GB" dirty="0"/>
              <a:t>		Airbus DS SLC / ETSI</a:t>
            </a:r>
            <a:endParaRPr lang="en-GB" baseline="30000" dirty="0"/>
          </a:p>
          <a:p>
            <a:pPr lvl="1">
              <a:defRPr/>
            </a:pPr>
            <a:r>
              <a:rPr lang="en-GB" dirty="0"/>
              <a:t>Mr. Basavaraj (Basu) Pattan </a:t>
            </a:r>
            <a:r>
              <a:rPr lang="en-GB" baseline="30000" dirty="0"/>
              <a:t>3</a:t>
            </a:r>
            <a:r>
              <a:rPr lang="en-GB" dirty="0"/>
              <a:t>	</a:t>
            </a:r>
            <a:r>
              <a:rPr lang="en-US" dirty="0"/>
              <a:t>Samsung Electronics Ind. Co., Ltd.</a:t>
            </a:r>
            <a:r>
              <a:rPr lang="en-GB" dirty="0"/>
              <a:t> / TTA</a:t>
            </a:r>
          </a:p>
          <a:p>
            <a:pPr>
              <a:defRPr/>
            </a:pPr>
            <a:r>
              <a:rPr lang="en-GB" dirty="0"/>
              <a:t> Secretary: </a:t>
            </a:r>
          </a:p>
          <a:p>
            <a:pPr lvl="1">
              <a:spcBef>
                <a:spcPts val="0"/>
              </a:spcBef>
              <a:defRPr/>
            </a:pPr>
            <a:r>
              <a:rPr lang="en-GB" dirty="0"/>
              <a:t>Bernt Mattsson (MCC)</a:t>
            </a:r>
          </a:p>
        </p:txBody>
      </p:sp>
      <p:sp>
        <p:nvSpPr>
          <p:cNvPr id="2" name="Espace réservé du contenu 3">
            <a:extLst>
              <a:ext uri="{FF2B5EF4-FFF2-40B4-BE49-F238E27FC236}">
                <a16:creationId xmlns:a16="http://schemas.microsoft.com/office/drawing/2014/main" id="{6EDC8B9A-3B7F-8CE7-D403-FD58033F595B}"/>
              </a:ext>
            </a:extLst>
          </p:cNvPr>
          <p:cNvSpPr txBox="1">
            <a:spLocks/>
          </p:cNvSpPr>
          <p:nvPr/>
        </p:nvSpPr>
        <p:spPr bwMode="auto">
          <a:xfrm>
            <a:off x="1120680" y="4609114"/>
            <a:ext cx="5087645" cy="1652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kern="0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kern="0" baseline="30000" dirty="0"/>
              <a:t>1</a:t>
            </a:r>
            <a:r>
              <a:rPr lang="en-GB" sz="1800" kern="0" dirty="0"/>
              <a:t> Elected in February 2024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kern="0" baseline="30000" dirty="0"/>
              <a:t>2</a:t>
            </a:r>
            <a:r>
              <a:rPr lang="en-GB" sz="1800" kern="0" dirty="0"/>
              <a:t> Re-elected for fourth term in April 2025</a:t>
            </a:r>
            <a:endParaRPr lang="fr-FR" sz="1800" kern="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kern="0" baseline="30000" dirty="0"/>
              <a:t>3</a:t>
            </a:r>
            <a:r>
              <a:rPr lang="en-GB" sz="1800" kern="0" dirty="0"/>
              <a:t> Re-</a:t>
            </a:r>
            <a:r>
              <a:rPr lang="en-US" altLang="en-US" sz="1800" kern="0" dirty="0"/>
              <a:t>elected for second term in August 2024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kern="0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D675F6-72D0-10B7-8EAA-5450488700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F92B19-2A2D-B0DF-CA10-655E1FFBF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pPr fontAlgn="b"/>
            <a:r>
              <a:rPr lang="en-US" b="1" dirty="0"/>
              <a:t>FS_AmbientIoT_Ph2_APP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4EDC070-6E8C-3D02-5332-F9D5970EAA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8830356"/>
              </p:ext>
            </p:extLst>
          </p:nvPr>
        </p:nvGraphicFramePr>
        <p:xfrm>
          <a:off x="363724" y="1381471"/>
          <a:ext cx="11464552" cy="75105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166791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892595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Study on application enablement for Ambient IoT services Phase 2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FS_AmbientIoT_Ph2_APP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March-2026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SP-250870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9017CD2-C517-279D-52B8-7518CEF741CC}"/>
              </a:ext>
            </a:extLst>
          </p:cNvPr>
          <p:cNvSpPr>
            <a:spLocks noGrp="1"/>
          </p:cNvSpPr>
          <p:nvPr/>
        </p:nvSpPr>
        <p:spPr bwMode="auto">
          <a:xfrm>
            <a:off x="351624" y="2285502"/>
            <a:ext cx="6277776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TR skeleton, scope and introduction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4 new KIs agreed: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KI#1: </a:t>
            </a:r>
            <a:r>
              <a:rPr lang="en-GB" altLang="zh-CN" sz="1200" dirty="0"/>
              <a:t>Enhance </a:t>
            </a:r>
            <a:r>
              <a:rPr lang="en-US" altLang="zh-CN" sz="1200" dirty="0"/>
              <a:t>Application enablement layer for Ambient </a:t>
            </a:r>
            <a:r>
              <a:rPr lang="en-US" altLang="zh-CN" sz="1200" dirty="0" err="1"/>
              <a:t>IoT</a:t>
            </a:r>
            <a:r>
              <a:rPr lang="en-US" altLang="zh-CN" sz="1200" dirty="0"/>
              <a:t> services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KI#2: </a:t>
            </a:r>
            <a:r>
              <a:rPr lang="en-GB" altLang="zh-CN" sz="1200" dirty="0"/>
              <a:t>Exposing the value-added information of </a:t>
            </a:r>
            <a:r>
              <a:rPr lang="en-GB" altLang="zh-CN" sz="1200" dirty="0" err="1"/>
              <a:t>AIoT</a:t>
            </a:r>
            <a:r>
              <a:rPr lang="en-GB" altLang="zh-CN" sz="1200" dirty="0"/>
              <a:t> devices to the consumer</a:t>
            </a:r>
            <a:r>
              <a:rPr lang="en-US" altLang="zh-CN" sz="1200" kern="0" dirty="0"/>
              <a:t>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KI#1: </a:t>
            </a:r>
            <a:r>
              <a:rPr lang="en-US" altLang="zh-CN" sz="1200" dirty="0"/>
              <a:t>Provisioning and monitoring </a:t>
            </a:r>
            <a:r>
              <a:rPr lang="en-US" altLang="zh-CN" sz="1200" dirty="0" err="1"/>
              <a:t>AIoT</a:t>
            </a:r>
            <a:r>
              <a:rPr lang="en-US" altLang="zh-CN" sz="1200" dirty="0"/>
              <a:t> device presence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KI#1: </a:t>
            </a:r>
            <a:r>
              <a:rPr lang="en-US" altLang="zh-CN" sz="1200" kern="0" dirty="0" err="1"/>
              <a:t>AIoT</a:t>
            </a:r>
            <a:r>
              <a:rPr lang="en-US" altLang="zh-CN" sz="1200" kern="0" dirty="0"/>
              <a:t> Data Management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4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kern="0" dirty="0">
                <a:solidFill>
                  <a:prstClr val="black"/>
                </a:solidFill>
              </a:rPr>
              <a:t>N/A</a:t>
            </a:r>
            <a:endParaRPr lang="en-US" altLang="zh-CN" sz="1600" kern="0" dirty="0">
              <a:solidFill>
                <a:prstClr val="black"/>
              </a:solidFill>
              <a:ea typeface="MS PGothic" panose="020B0600070205080204" pitchFamily="34" charset="-128"/>
            </a:endParaRPr>
          </a:p>
          <a:p>
            <a:pPr marL="457200" lvl="1" indent="0">
              <a:spcBef>
                <a:spcPct val="0"/>
              </a:spcBef>
              <a:spcAft>
                <a:spcPts val="600"/>
              </a:spcAft>
              <a:buNone/>
            </a:pPr>
            <a:endParaRPr lang="en-US" sz="1600" kern="0" dirty="0"/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0F61A825-FD3D-05ED-2D76-E2C0519B5DFF}"/>
              </a:ext>
            </a:extLst>
          </p:cNvPr>
          <p:cNvSpPr txBox="1">
            <a:spLocks/>
          </p:cNvSpPr>
          <p:nvPr/>
        </p:nvSpPr>
        <p:spPr bwMode="auto">
          <a:xfrm>
            <a:off x="6826589" y="2285502"/>
            <a:ext cx="5001687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0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2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4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6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kern="0" noProof="0" dirty="0">
                <a:solidFill>
                  <a:prstClr val="black"/>
                </a:solidFill>
                <a:latin typeface="+mn-lt"/>
                <a:ea typeface="+mn-ea"/>
              </a:rPr>
              <a:t>N/A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Propose the new KIs.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Update the agreed KIs.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Propose the relevant solutions for agreed KIs.</a:t>
            </a:r>
          </a:p>
          <a:p>
            <a:pPr marL="457200" lvl="1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6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47165648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E5A99A-5A5D-EFB8-DF6D-80C7F20192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014B7D-4604-AB3A-30E3-6EDB59BCD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pPr fontAlgn="b"/>
            <a:r>
              <a:rPr lang="en-US" b="1" dirty="0"/>
              <a:t>FS_APCOT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A3DF405-5B7A-46FF-85D1-CF7DEBBAF16B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381471"/>
          <a:ext cx="11464552" cy="75105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166791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892595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Study on Application user consent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FS_APCOT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March-2026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SP-250872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66D6B2E-D909-0597-2791-4E3206E7DDDB}"/>
              </a:ext>
            </a:extLst>
          </p:cNvPr>
          <p:cNvSpPr>
            <a:spLocks noGrp="1"/>
          </p:cNvSpPr>
          <p:nvPr/>
        </p:nvSpPr>
        <p:spPr bwMode="auto">
          <a:xfrm>
            <a:off x="351624" y="2285502"/>
            <a:ext cx="5968793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TR skeleton, scope, and introduction for TR 23.700-42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Business relationships</a:t>
            </a:r>
            <a:r>
              <a:rPr lang="en-US" altLang="zh-CN" sz="1400" kern="0" dirty="0"/>
              <a:t>, including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Federation and Aggregator models in exposure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Use cases, including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/>
              <a:t>End-to-end basic scenario 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00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4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 for RAN.</a:t>
            </a:r>
            <a:br>
              <a:rPr lang="en-US" sz="1600" kern="0" dirty="0"/>
            </a:br>
            <a:r>
              <a:rPr lang="de-DE" sz="1600" kern="0" dirty="0"/>
              <a:t>During SI phase 2</a:t>
            </a:r>
            <a:r>
              <a:rPr lang="en-US" altLang="de-DE" sz="1600" kern="0" dirty="0">
                <a:solidFill>
                  <a:prstClr val="black"/>
                </a:solidFill>
              </a:rPr>
              <a:t>: c</a:t>
            </a:r>
            <a:r>
              <a:rPr lang="de-DE" sz="1600" kern="0" dirty="0"/>
              <a:t>oordination with SA2 for architecture aspects and SA3 for security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endParaRPr lang="en-US" sz="1600" kern="0" dirty="0"/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082B195C-B705-CD94-7875-CF56F380C815}"/>
              </a:ext>
            </a:extLst>
          </p:cNvPr>
          <p:cNvSpPr txBox="1">
            <a:spLocks/>
          </p:cNvSpPr>
          <p:nvPr/>
        </p:nvSpPr>
        <p:spPr bwMode="auto">
          <a:xfrm>
            <a:off x="6320417" y="2285502"/>
            <a:ext cx="5600004" cy="3630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0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2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4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6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>
                <a:latin typeface="+mn-lt"/>
              </a:rPr>
              <a:t>New/update use cases, business relationships, terminology clarifications (3GPP, GSMA), UCs and analysis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latin typeface="+mn-lt"/>
              </a:rPr>
              <a:t>End of </a:t>
            </a:r>
            <a:r>
              <a:rPr lang="de-DE" sz="1600" kern="0" dirty="0" err="1">
                <a:latin typeface="+mn-lt"/>
              </a:rPr>
              <a:t>new</a:t>
            </a:r>
            <a:r>
              <a:rPr lang="de-DE" sz="1600" kern="0" dirty="0">
                <a:latin typeface="+mn-lt"/>
              </a:rPr>
              <a:t> </a:t>
            </a:r>
            <a:r>
              <a:rPr lang="de-DE" sz="1600" kern="0" dirty="0" err="1">
                <a:latin typeface="+mn-lt"/>
              </a:rPr>
              <a:t>use</a:t>
            </a:r>
            <a:r>
              <a:rPr lang="de-DE" sz="1600" kern="0" dirty="0">
                <a:latin typeface="+mn-lt"/>
              </a:rPr>
              <a:t> </a:t>
            </a:r>
            <a:r>
              <a:rPr lang="de-DE" sz="1600" kern="0" dirty="0" err="1">
                <a:latin typeface="+mn-lt"/>
              </a:rPr>
              <a:t>cases</a:t>
            </a:r>
            <a:r>
              <a:rPr lang="de-DE" sz="1600" kern="0" dirty="0">
                <a:latin typeface="+mn-lt"/>
              </a:rPr>
              <a:t>, </a:t>
            </a:r>
            <a:r>
              <a:rPr lang="de-DE" sz="1600" kern="0" dirty="0" err="1">
                <a:latin typeface="+mn-lt"/>
              </a:rPr>
              <a:t>new</a:t>
            </a:r>
            <a:r>
              <a:rPr lang="de-DE" sz="1600" kern="0" dirty="0">
                <a:latin typeface="+mn-lt"/>
              </a:rPr>
              <a:t> </a:t>
            </a:r>
            <a:r>
              <a:rPr lang="de-DE" sz="1600" kern="0" dirty="0" err="1">
                <a:latin typeface="+mn-lt"/>
              </a:rPr>
              <a:t>business</a:t>
            </a:r>
            <a:r>
              <a:rPr lang="de-DE" sz="1600" kern="0" dirty="0">
                <a:latin typeface="+mn-lt"/>
              </a:rPr>
              <a:t> </a:t>
            </a:r>
            <a:r>
              <a:rPr lang="de-DE" sz="1600" kern="0" dirty="0" err="1">
                <a:latin typeface="+mn-lt"/>
              </a:rPr>
              <a:t>relationships</a:t>
            </a:r>
            <a:r>
              <a:rPr lang="de-DE" sz="1600" kern="0" dirty="0">
                <a:latin typeface="+mn-lt"/>
              </a:rPr>
              <a:t>, </a:t>
            </a:r>
            <a:r>
              <a:rPr lang="de-DE" sz="1600" kern="0" dirty="0" err="1">
                <a:latin typeface="+mn-lt"/>
              </a:rPr>
              <a:t>terminology</a:t>
            </a:r>
            <a:r>
              <a:rPr lang="de-DE" sz="1600" kern="0" dirty="0">
                <a:latin typeface="+mn-lt"/>
              </a:rPr>
              <a:t> at SA6#69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sym typeface="+mn-ea"/>
              </a:rPr>
              <a:t>Start of SI phase 2 at SA6#70: n</a:t>
            </a:r>
            <a:r>
              <a:rPr lang="de-DE" sz="1600" kern="0" dirty="0" err="1">
                <a:latin typeface="+mn-lt"/>
              </a:rPr>
              <a:t>ew</a:t>
            </a:r>
            <a:r>
              <a:rPr lang="de-DE" sz="1600" kern="0" dirty="0">
                <a:latin typeface="+mn-lt"/>
              </a:rPr>
              <a:t> KIs, </a:t>
            </a:r>
            <a:r>
              <a:rPr lang="de-DE" sz="1600" kern="0" dirty="0" err="1">
                <a:latin typeface="+mn-lt"/>
              </a:rPr>
              <a:t>solutions</a:t>
            </a:r>
            <a:endParaRPr lang="de-DE" sz="1600" kern="0" dirty="0">
              <a:latin typeface="+mn-lt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latin typeface="+mn-lt"/>
              </a:rPr>
              <a:t>Solution evaluations, Interim conclusions at SA6#71</a:t>
            </a:r>
          </a:p>
        </p:txBody>
      </p:sp>
    </p:spTree>
    <p:extLst>
      <p:ext uri="{BB962C8B-B14F-4D97-AF65-F5344CB8AC3E}">
        <p14:creationId xmlns:p14="http://schemas.microsoft.com/office/powerpoint/2010/main" val="3978968448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04140A-8CEF-B76A-D02C-A7DBE2075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38508-DC67-2E5C-9F33-DA8E59681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pPr fontAlgn="b"/>
            <a:r>
              <a:rPr lang="en-US" b="1" dirty="0"/>
              <a:t>FS_CAPIF_Ph4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7CE43E7-5221-5A0A-5AC7-0F2DCB13A7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0815636"/>
              </p:ext>
            </p:extLst>
          </p:nvPr>
        </p:nvGraphicFramePr>
        <p:xfrm>
          <a:off x="363724" y="1381471"/>
          <a:ext cx="11464552" cy="75105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166791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892595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Study of CAPIF Phase 4 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FS_CAPIF_Ph4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March-2026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SP-250873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315A9DB-B3FD-DB05-0B8F-5B4335A09006}"/>
              </a:ext>
            </a:extLst>
          </p:cNvPr>
          <p:cNvSpPr>
            <a:spLocks noGrp="1"/>
          </p:cNvSpPr>
          <p:nvPr/>
        </p:nvSpPr>
        <p:spPr bwMode="auto">
          <a:xfrm>
            <a:off x="351624" y="2285502"/>
            <a:ext cx="6474965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SA6#68 was the first meeting.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New TR 23.700-43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Skeleton, Scope and Introduction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Total key issues agreed: 4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4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2365C54F-4406-A887-E93E-28B0914CE3FF}"/>
              </a:ext>
            </a:extLst>
          </p:cNvPr>
          <p:cNvSpPr txBox="1">
            <a:spLocks/>
          </p:cNvSpPr>
          <p:nvPr/>
        </p:nvSpPr>
        <p:spPr bwMode="auto">
          <a:xfrm>
            <a:off x="6826589" y="2285502"/>
            <a:ext cx="5001687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0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2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4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6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Continue discussion on more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>
                <a:latin typeface="+mn-lt"/>
              </a:rPr>
              <a:t>Solutions (and solution evaluations) for agreed key issues</a:t>
            </a:r>
            <a:endParaRPr lang="de-DE" sz="16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96722178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E5A99A-5A5D-EFB8-DF6D-80C7F20192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014B7D-4604-AB3A-30E3-6EDB59BCD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pPr fontAlgn="b"/>
            <a:r>
              <a:rPr lang="en-US" b="1" dirty="0"/>
              <a:t>FS_EnergySys_Ph2_APP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A3DF405-5B7A-46FF-85D1-CF7DEBBAF1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2236512"/>
              </p:ext>
            </p:extLst>
          </p:nvPr>
        </p:nvGraphicFramePr>
        <p:xfrm>
          <a:off x="363724" y="1381471"/>
          <a:ext cx="11464552" cy="75105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166791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892595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Study on Application Enablement to support Energy Saving Phase 2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FS_EnergySys_Ph2_APP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March-2026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SP-250871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66D6B2E-D909-0597-2791-4E3206E7DDDB}"/>
              </a:ext>
            </a:extLst>
          </p:cNvPr>
          <p:cNvSpPr>
            <a:spLocks noGrp="1"/>
          </p:cNvSpPr>
          <p:nvPr/>
        </p:nvSpPr>
        <p:spPr bwMode="auto">
          <a:xfrm>
            <a:off x="351624" y="2285502"/>
            <a:ext cx="6474965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TR skeleton, scope, and introduction for TR 23.700-44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6 new key issues</a:t>
            </a:r>
            <a:r>
              <a:rPr lang="en-US" altLang="zh-CN" sz="1400" kern="0" dirty="0"/>
              <a:t>, including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Enhance application enablement layer architecture, i.e., study whether common functionalities exist and the need of a new enabler service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Monitoring and exposure of energy consumption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EDGE application enablement enhancement for energy efficiency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Support AIMLE enhancements for AIML services energy saving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NSCE enhancement for energy efficiency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Application Enablement Layer Services for Energy Saving, including SEALDD, LM, ADAE, and other services enhancements </a:t>
            </a:r>
            <a:r>
              <a:rPr lang="en-US" altLang="zh-CN" sz="1200"/>
              <a:t>for energy </a:t>
            </a:r>
            <a:r>
              <a:rPr lang="en-US" altLang="zh-CN" sz="1200" dirty="0"/>
              <a:t>saving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00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4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082B195C-B705-CD94-7875-CF56F380C815}"/>
              </a:ext>
            </a:extLst>
          </p:cNvPr>
          <p:cNvSpPr txBox="1">
            <a:spLocks/>
          </p:cNvSpPr>
          <p:nvPr/>
        </p:nvSpPr>
        <p:spPr bwMode="auto">
          <a:xfrm>
            <a:off x="6826589" y="2285502"/>
            <a:ext cx="5001687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0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2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4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6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>
                <a:latin typeface="+mn-lt"/>
              </a:rPr>
              <a:t>New/update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latin typeface="+mn-lt"/>
              </a:rPr>
              <a:t>End of new key issues on SA6#69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latin typeface="+mn-lt"/>
              </a:rPr>
              <a:t>New/update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latin typeface="+mn-lt"/>
              </a:rPr>
              <a:t>End of new solutions on SA6#70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latin typeface="+mn-lt"/>
              </a:rPr>
              <a:t>Soluton evaluations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latin typeface="+mn-lt"/>
              </a:rPr>
              <a:t>Interim conclusions</a:t>
            </a:r>
          </a:p>
        </p:txBody>
      </p:sp>
    </p:spTree>
    <p:extLst>
      <p:ext uri="{BB962C8B-B14F-4D97-AF65-F5344CB8AC3E}">
        <p14:creationId xmlns:p14="http://schemas.microsoft.com/office/powerpoint/2010/main" val="1566323445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pPr fontAlgn="b"/>
            <a:r>
              <a:rPr lang="en-US" b="1" dirty="0" err="1"/>
              <a:t>FS_Sensing_APP</a:t>
            </a:r>
            <a:endParaRPr lang="en-US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6313100"/>
              </p:ext>
            </p:extLst>
          </p:nvPr>
        </p:nvGraphicFramePr>
        <p:xfrm>
          <a:off x="363724" y="1381471"/>
          <a:ext cx="11464552" cy="75105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667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92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1080028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+mn-ea"/>
                          <a:cs typeface="+mn-cs"/>
                        </a:rPr>
                        <a:t>Study on use of Sensing results for Vertical Applications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+mn-ea"/>
                          <a:cs typeface="+mn-cs"/>
                        </a:rPr>
                        <a:t>FS_Sensing_APP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March-2026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SP-250875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Content Placeholder 2"/>
          <p:cNvSpPr>
            <a:spLocks noGrp="1"/>
          </p:cNvSpPr>
          <p:nvPr/>
        </p:nvSpPr>
        <p:spPr bwMode="auto">
          <a:xfrm>
            <a:off x="351624" y="2285502"/>
            <a:ext cx="6474965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ym typeface="+mn-ea"/>
              </a:rPr>
              <a:t>SA6#68: 6 pCRs agreed</a:t>
            </a:r>
            <a:endParaRPr lang="en-US" altLang="zh-CN" sz="1600" kern="0" dirty="0"/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  <a:defRPr/>
            </a:pPr>
            <a:r>
              <a:rPr lang="en-US" altLang="zh-CN" sz="1600" dirty="0">
                <a:cs typeface="+mn-ea"/>
                <a:sym typeface="+mn-ea"/>
              </a:rPr>
              <a:t>Progress made for:</a:t>
            </a:r>
          </a:p>
          <a:p>
            <a:pPr lvl="2" algn="l">
              <a:spcBef>
                <a:spcPts val="0"/>
              </a:spcBef>
              <a:spcAft>
                <a:spcPts val="0"/>
              </a:spcAft>
              <a:buSzTx/>
              <a:defRPr/>
            </a:pPr>
            <a:r>
              <a:rPr lang="en-US" altLang="zh-CN" sz="1600" b="1" kern="0" dirty="0">
                <a:cs typeface="+mn-ea"/>
                <a:sym typeface="+mn-ea"/>
              </a:rPr>
              <a:t>TR </a:t>
            </a:r>
            <a:r>
              <a:rPr lang="en-US" altLang="zh-CN" sz="1600" b="1" kern="0" dirty="0">
                <a:ea typeface="宋体" panose="02010600030101010101" pitchFamily="2" charset="-122"/>
                <a:cs typeface="+mn-ea"/>
                <a:sym typeface="+mn-ea"/>
              </a:rPr>
              <a:t>skeleton</a:t>
            </a:r>
            <a:endParaRPr lang="en-US" altLang="zh-CN" sz="1600" b="1" kern="0" dirty="0">
              <a:ea typeface="宋体" panose="02010600030101010101" pitchFamily="2" charset="-122"/>
              <a:cs typeface="+mn-ea"/>
            </a:endParaRPr>
          </a:p>
          <a:p>
            <a:pPr lvl="2" algn="l">
              <a:spcBef>
                <a:spcPts val="0"/>
              </a:spcBef>
              <a:spcAft>
                <a:spcPts val="0"/>
              </a:spcAft>
              <a:buSzTx/>
              <a:defRPr/>
            </a:pPr>
            <a:r>
              <a:rPr lang="en-US" altLang="zh-CN" sz="1600" b="1" kern="0" dirty="0">
                <a:ea typeface="宋体" panose="02010600030101010101" pitchFamily="2" charset="-122"/>
                <a:cs typeface="+mn-ea"/>
                <a:sym typeface="+mn-ea"/>
              </a:rPr>
              <a:t>TR Scope</a:t>
            </a:r>
            <a:endParaRPr lang="en-US" altLang="zh-CN" sz="1600" b="1" kern="0" dirty="0">
              <a:ea typeface="宋体" panose="02010600030101010101" pitchFamily="2" charset="-122"/>
              <a:cs typeface="+mn-ea"/>
            </a:endParaRPr>
          </a:p>
          <a:p>
            <a:pPr lvl="2" algn="l">
              <a:spcBef>
                <a:spcPts val="0"/>
              </a:spcBef>
              <a:spcAft>
                <a:spcPts val="0"/>
              </a:spcAft>
              <a:buSzTx/>
              <a:defRPr/>
            </a:pPr>
            <a:r>
              <a:rPr lang="en-US" altLang="zh-CN" sz="1600" b="1" kern="0" dirty="0">
                <a:cs typeface="+mn-ea"/>
                <a:sym typeface="+mn-ea"/>
              </a:rPr>
              <a:t>4 new Key Issues</a:t>
            </a:r>
            <a:r>
              <a:rPr lang="en-US" altLang="zh-CN" sz="1600" kern="0" dirty="0">
                <a:cs typeface="+mn-ea"/>
                <a:sym typeface="+mn-ea"/>
              </a:rPr>
              <a:t>: </a:t>
            </a:r>
            <a:r>
              <a:rPr lang="en-US" altLang="zh-CN" sz="1600" dirty="0">
                <a:cs typeface="+mn-ea"/>
                <a:sym typeface="+mn-ea"/>
              </a:rPr>
              <a:t>Application enabler support for sensing requirements representation and result exposure; </a:t>
            </a:r>
          </a:p>
          <a:p>
            <a:pPr lvl="2" algn="l">
              <a:spcBef>
                <a:spcPts val="0"/>
              </a:spcBef>
              <a:spcAft>
                <a:spcPts val="0"/>
              </a:spcAft>
              <a:buSzTx/>
              <a:defRPr/>
            </a:pPr>
            <a:r>
              <a:rPr lang="en-US" altLang="zh-CN" sz="1600" dirty="0">
                <a:cs typeface="+mn-ea"/>
                <a:sym typeface="+mn-ea"/>
              </a:rPr>
              <a:t>utilize sensing results for UAS, V2X and spatial maps;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4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dirty="0"/>
              <a:t>Not </a:t>
            </a:r>
            <a:r>
              <a:rPr lang="en-US" altLang="zh-CN" sz="1600" dirty="0"/>
              <a:t>identified yet</a:t>
            </a:r>
            <a:endParaRPr lang="en-US" altLang="zh-CN" sz="1600" kern="0" dirty="0"/>
          </a:p>
        </p:txBody>
      </p:sp>
      <p:sp>
        <p:nvSpPr>
          <p:cNvPr id="12" name="Content Placeholder 7"/>
          <p:cNvSpPr txBox="1"/>
          <p:nvPr/>
        </p:nvSpPr>
        <p:spPr bwMode="auto">
          <a:xfrm>
            <a:off x="6826589" y="2285502"/>
            <a:ext cx="5001687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3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5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7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9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ym typeface="+mn-ea"/>
              </a:rPr>
              <a:t>Not </a:t>
            </a:r>
            <a:r>
              <a:rPr lang="en-US" altLang="zh-CN" sz="1600" dirty="0">
                <a:sym typeface="+mn-ea"/>
              </a:rPr>
              <a:t>identified yet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sym typeface="+mn-ea"/>
              </a:rPr>
              <a:t>To </a:t>
            </a:r>
            <a:r>
              <a:rPr lang="de-DE" sz="1600" kern="0">
                <a:sym typeface="+mn-ea"/>
              </a:rPr>
              <a:t>discuss more key </a:t>
            </a:r>
            <a:r>
              <a:rPr lang="de-DE" sz="1600" kern="0" dirty="0">
                <a:sym typeface="+mn-ea"/>
              </a:rPr>
              <a:t>issues</a:t>
            </a:r>
            <a:endParaRPr 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sym typeface="+mn-ea"/>
              </a:rPr>
              <a:t>To discuss solutions for the agreed key issues</a:t>
            </a:r>
            <a:endParaRPr 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sym typeface="+mn-ea"/>
              </a:rPr>
              <a:t>architecture enhancements</a:t>
            </a:r>
            <a:endParaRPr lang="de-DE" sz="1600" kern="0" dirty="0"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18511C-FA68-DA03-417D-8856E94CA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68A75787-D6E8-CB27-7674-3F0C706C6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631" y="157889"/>
            <a:ext cx="9103784" cy="982133"/>
          </a:xfrm>
        </p:spPr>
        <p:txBody>
          <a:bodyPr/>
          <a:lstStyle/>
          <a:p>
            <a:r>
              <a:rPr lang="en-GB" b="1" dirty="0"/>
              <a:t>enhMC_Ph2-MC</a:t>
            </a:r>
            <a:endParaRPr lang="en-GB" altLang="en-US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A220C0A-0095-0F23-AD89-9CD9E31121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5929845"/>
              </p:ext>
            </p:extLst>
          </p:nvPr>
        </p:nvGraphicFramePr>
        <p:xfrm>
          <a:off x="363724" y="1481667"/>
          <a:ext cx="11464552" cy="7661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1576627213"/>
                    </a:ext>
                  </a:extLst>
                </a:gridCol>
                <a:gridCol w="5809706">
                  <a:extLst>
                    <a:ext uri="{9D8B030D-6E8A-4147-A177-3AD203B41FA5}">
                      <a16:colId xmlns:a16="http://schemas.microsoft.com/office/drawing/2014/main" val="676005560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964040497"/>
                    </a:ext>
                  </a:extLst>
                </a:gridCol>
                <a:gridCol w="1229360">
                  <a:extLst>
                    <a:ext uri="{9D8B030D-6E8A-4147-A177-3AD203B41FA5}">
                      <a16:colId xmlns:a16="http://schemas.microsoft.com/office/drawing/2014/main" val="2727879940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640818252"/>
                    </a:ext>
                  </a:extLst>
                </a:gridCol>
                <a:gridCol w="991409">
                  <a:extLst>
                    <a:ext uri="{9D8B030D-6E8A-4147-A177-3AD203B41FA5}">
                      <a16:colId xmlns:a16="http://schemas.microsoft.com/office/drawing/2014/main" val="58774120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383013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486452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1070032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Stage 2 for Enhanced Mission Critical Services Architecture Phase 2</a:t>
                      </a:r>
                      <a:endParaRPr sz="1200" b="0" u="none" strike="noStrike" cap="non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2000" marR="72000" marT="60850" marB="6085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enhMC_Ph2-MC</a:t>
                      </a:r>
                      <a:endParaRPr sz="1200" b="0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2000" marR="72000" marT="60850" marB="6085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June-2026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SP-250391</a:t>
                      </a:r>
                      <a:endParaRPr lang="en-GB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5850112"/>
                  </a:ext>
                </a:extLst>
              </a:tr>
            </a:tbl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080245C-DF56-5A85-3868-4EF9A95CC7A3}"/>
              </a:ext>
            </a:extLst>
          </p:cNvPr>
          <p:cNvSpPr txBox="1">
            <a:spLocks/>
          </p:cNvSpPr>
          <p:nvPr/>
        </p:nvSpPr>
        <p:spPr>
          <a:xfrm>
            <a:off x="363724" y="2323147"/>
            <a:ext cx="6599784" cy="40640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SA#68: 6 CR’s Agreed</a:t>
            </a:r>
            <a:endParaRPr lang="en-US" dirty="0"/>
          </a:p>
          <a:p>
            <a:pPr lvl="1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Progress made for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Procedures to support pause and resume feature for Ambient listening.</a:t>
            </a:r>
            <a:endParaRPr lang="en-US" dirty="0">
              <a:solidFill>
                <a:schemeClr val="dk1"/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Informational Updates to MBMS bearer event notification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Discussions related to Remote UE enable/disable</a:t>
            </a:r>
            <a:r>
              <a:rPr lang="en-US" altLang="zh-CN" sz="1600" kern="0" dirty="0"/>
              <a:t>.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kern="0" dirty="0">
                <a:ea typeface="Malgun Gothic" panose="020B0503020000020004" pitchFamily="34" charset="-127"/>
              </a:rPr>
              <a:t>: </a:t>
            </a:r>
            <a:endParaRPr lang="de-DE" altLang="zh-CN" sz="2000" kern="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ADFD7938-619B-72B2-7083-030EC1CE0310}"/>
              </a:ext>
            </a:extLst>
          </p:cNvPr>
          <p:cNvSpPr txBox="1">
            <a:spLocks/>
          </p:cNvSpPr>
          <p:nvPr/>
        </p:nvSpPr>
        <p:spPr bwMode="auto">
          <a:xfrm>
            <a:off x="6975090" y="2323147"/>
            <a:ext cx="4853186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None</a:t>
            </a:r>
            <a:endParaRPr lang="en-US" altLang="zh-CN" sz="1600" kern="0" dirty="0">
              <a:solidFill>
                <a:prstClr val="black"/>
              </a:solidFill>
              <a:latin typeface="+mn-lt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Complete remaining normative work identified in WID:</a:t>
            </a:r>
          </a:p>
          <a:p>
            <a:pPr lvl="2" indent="-22701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remote UE enable/disable procedures. </a:t>
            </a:r>
            <a:endParaRPr lang="en-US" dirty="0"/>
          </a:p>
          <a:p>
            <a:pPr marL="914400" lvl="1" indent="-330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Resolve editor notes for TS 23.379, TS 23.280.</a:t>
            </a:r>
            <a:r>
              <a:rPr lang="en-US" sz="1600" kern="0" dirty="0">
                <a:latin typeface="+mn-lt"/>
              </a:rPr>
              <a:t> </a:t>
            </a:r>
            <a:endParaRPr lang="de-DE" sz="16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45095214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EBAFDD-EE7D-4EB9-2564-8E44D9F262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1A700099-C42A-057D-15CD-D4BD21238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631" y="157889"/>
            <a:ext cx="9103784" cy="982133"/>
          </a:xfrm>
        </p:spPr>
        <p:txBody>
          <a:bodyPr/>
          <a:lstStyle/>
          <a:p>
            <a:r>
              <a:rPr lang="en-GB" altLang="en-US" b="1" dirty="0"/>
              <a:t>FRMCS_Ph6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D45E959-CABD-A75D-B5CB-E582CDF0CD03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481667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1576627213"/>
                    </a:ext>
                  </a:extLst>
                </a:gridCol>
                <a:gridCol w="5809706">
                  <a:extLst>
                    <a:ext uri="{9D8B030D-6E8A-4147-A177-3AD203B41FA5}">
                      <a16:colId xmlns:a16="http://schemas.microsoft.com/office/drawing/2014/main" val="676005560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964040497"/>
                    </a:ext>
                  </a:extLst>
                </a:gridCol>
                <a:gridCol w="1229360">
                  <a:extLst>
                    <a:ext uri="{9D8B030D-6E8A-4147-A177-3AD203B41FA5}">
                      <a16:colId xmlns:a16="http://schemas.microsoft.com/office/drawing/2014/main" val="2727879940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640818252"/>
                    </a:ext>
                  </a:extLst>
                </a:gridCol>
                <a:gridCol w="991409">
                  <a:extLst>
                    <a:ext uri="{9D8B030D-6E8A-4147-A177-3AD203B41FA5}">
                      <a16:colId xmlns:a16="http://schemas.microsoft.com/office/drawing/2014/main" val="58774120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383013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486452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1070031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FRMCS Phase 6</a:t>
                      </a:r>
                      <a:endParaRPr lang="en-US" sz="12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FRMCS_Ph6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June-2026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SP-250390</a:t>
                      </a:r>
                      <a:endParaRPr lang="en-GB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5850112"/>
                  </a:ext>
                </a:extLst>
              </a:tr>
            </a:tbl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1689D6C-AE11-D53C-2631-A33789A48293}"/>
              </a:ext>
            </a:extLst>
          </p:cNvPr>
          <p:cNvSpPr txBox="1">
            <a:spLocks/>
          </p:cNvSpPr>
          <p:nvPr/>
        </p:nvSpPr>
        <p:spPr>
          <a:xfrm>
            <a:off x="363724" y="2323147"/>
            <a:ext cx="6599784" cy="40640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No CRs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Objective #2 on “Specify the architecture and procedures to provide the call status of an MC service user to interested MC service users.” has been shifted to later release.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Progress on ad hoc group combining of group calls and emergency alerts, but no CRs agreed yet.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kern="0" dirty="0">
                <a:ea typeface="Malgun Gothic" panose="020B0503020000020004" pitchFamily="34" charset="-127"/>
              </a:rPr>
              <a:t>: </a:t>
            </a:r>
            <a:endParaRPr lang="de-DE" altLang="zh-CN" sz="2000" kern="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488A4744-7784-8AD2-07C5-90DC8A93044E}"/>
              </a:ext>
            </a:extLst>
          </p:cNvPr>
          <p:cNvSpPr txBox="1">
            <a:spLocks/>
          </p:cNvSpPr>
          <p:nvPr/>
        </p:nvSpPr>
        <p:spPr bwMode="auto">
          <a:xfrm>
            <a:off x="6975090" y="2323147"/>
            <a:ext cx="4853186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None</a:t>
            </a:r>
            <a:endParaRPr lang="en-US" altLang="zh-CN" sz="1600" kern="0" dirty="0">
              <a:solidFill>
                <a:prstClr val="black"/>
              </a:solidFill>
              <a:latin typeface="+mn-lt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>
                <a:latin typeface="+mn-lt"/>
              </a:rPr>
              <a:t>Continue work on combining of ad hoc groups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>
                <a:latin typeface="+mn-lt"/>
              </a:rPr>
              <a:t>Work on ad hoc group call forwarding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>
                <a:latin typeface="+mn-lt"/>
              </a:rPr>
              <a:t>Continue resolving open issues from the previous release </a:t>
            </a:r>
            <a:endParaRPr lang="de-DE" sz="16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06810030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7E1DC1-34B6-F5AE-D4B3-87A13A010B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7905ECC-73E7-8369-A11C-A1E34B58A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631" y="157889"/>
            <a:ext cx="9103784" cy="982133"/>
          </a:xfrm>
        </p:spPr>
        <p:txBody>
          <a:bodyPr/>
          <a:lstStyle/>
          <a:p>
            <a:r>
              <a:rPr lang="en-GB" altLang="en-US" b="1" dirty="0" err="1"/>
              <a:t>MultiHop</a:t>
            </a:r>
            <a:r>
              <a:rPr lang="en-GB" altLang="en-US" b="1" dirty="0"/>
              <a:t>-MC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4B874DD-1129-5841-EE9A-789C03FD8D7D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481667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1576627213"/>
                    </a:ext>
                  </a:extLst>
                </a:gridCol>
                <a:gridCol w="5809706">
                  <a:extLst>
                    <a:ext uri="{9D8B030D-6E8A-4147-A177-3AD203B41FA5}">
                      <a16:colId xmlns:a16="http://schemas.microsoft.com/office/drawing/2014/main" val="676005560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964040497"/>
                    </a:ext>
                  </a:extLst>
                </a:gridCol>
                <a:gridCol w="1229360">
                  <a:extLst>
                    <a:ext uri="{9D8B030D-6E8A-4147-A177-3AD203B41FA5}">
                      <a16:colId xmlns:a16="http://schemas.microsoft.com/office/drawing/2014/main" val="2727879940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640818252"/>
                    </a:ext>
                  </a:extLst>
                </a:gridCol>
                <a:gridCol w="991409">
                  <a:extLst>
                    <a:ext uri="{9D8B030D-6E8A-4147-A177-3AD203B41FA5}">
                      <a16:colId xmlns:a16="http://schemas.microsoft.com/office/drawing/2014/main" val="58774120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383013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486452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1070030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Mission Critical Services for UE-to-UE and UE-to-Network over multi-hop relay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MultiHop</a:t>
                      </a: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-MC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March-2026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SP-250389</a:t>
                      </a:r>
                      <a:endParaRPr lang="en-GB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5850112"/>
                  </a:ext>
                </a:extLst>
              </a:tr>
            </a:tbl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F9D3CD3-5221-7B7F-C2C3-9FBF8701E046}"/>
              </a:ext>
            </a:extLst>
          </p:cNvPr>
          <p:cNvSpPr txBox="1">
            <a:spLocks/>
          </p:cNvSpPr>
          <p:nvPr/>
        </p:nvSpPr>
        <p:spPr>
          <a:xfrm>
            <a:off x="363724" y="2320399"/>
            <a:ext cx="6599784" cy="4064000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No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Focus on cleaning up gaps discovered in TS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kern="0" dirty="0">
                <a:ea typeface="Malgun Gothic" panose="020B0503020000020004" pitchFamily="34" charset="-127"/>
              </a:rPr>
              <a:t>: </a:t>
            </a:r>
            <a:endParaRPr lang="de-DE" altLang="zh-CN" sz="2000" kern="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 RAN dependencies</a:t>
            </a: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50440E44-34CC-28E9-EBBA-775007C80595}"/>
              </a:ext>
            </a:extLst>
          </p:cNvPr>
          <p:cNvSpPr txBox="1">
            <a:spLocks/>
          </p:cNvSpPr>
          <p:nvPr/>
        </p:nvSpPr>
        <p:spPr bwMode="auto">
          <a:xfrm>
            <a:off x="6975090" y="2320399"/>
            <a:ext cx="4853186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0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2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4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6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kern="0" dirty="0">
                <a:solidFill>
                  <a:prstClr val="black"/>
                </a:solidFill>
                <a:latin typeface="+mn-lt"/>
                <a:ea typeface="+mn-ea"/>
              </a:rPr>
              <a:t>None</a:t>
            </a:r>
            <a:endParaRPr lang="en-US" altLang="zh-CN" sz="1600" kern="0" dirty="0">
              <a:solidFill>
                <a:prstClr val="black"/>
              </a:solidFill>
              <a:latin typeface="+mn-lt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Final open item to be discuss in next 2 SA6 meetings for planned resolution  for Dec Plenary</a:t>
            </a:r>
            <a:r>
              <a:rPr lang="de-DE" sz="1600" kern="0" dirty="0">
                <a:latin typeface="+mn-lt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082099313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AF9F7C-8C48-02FD-21CF-1B107C56DC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C000C27B-7B90-2759-98F5-B642B2B628C7}"/>
              </a:ext>
            </a:extLst>
          </p:cNvPr>
          <p:cNvSpPr>
            <a:spLocks noGrp="1"/>
          </p:cNvSpPr>
          <p:nvPr/>
        </p:nvSpPr>
        <p:spPr bwMode="auto">
          <a:xfrm>
            <a:off x="1054705" y="316071"/>
            <a:ext cx="9103784" cy="839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Metaverse_ph2-APP</a:t>
            </a:r>
            <a:endParaRPr lang="en-IN" b="1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34B70DE-DB9E-32AE-0AEE-173DC580A024}"/>
              </a:ext>
            </a:extLst>
          </p:cNvPr>
          <p:cNvGraphicFramePr>
            <a:graphicFrameLocks noGrp="1"/>
          </p:cNvGraphicFramePr>
          <p:nvPr/>
        </p:nvGraphicFramePr>
        <p:xfrm>
          <a:off x="293386" y="1290858"/>
          <a:ext cx="11464552" cy="9339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1576627213"/>
                    </a:ext>
                  </a:extLst>
                </a:gridCol>
                <a:gridCol w="5809706">
                  <a:extLst>
                    <a:ext uri="{9D8B030D-6E8A-4147-A177-3AD203B41FA5}">
                      <a16:colId xmlns:a16="http://schemas.microsoft.com/office/drawing/2014/main" val="676005560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964040497"/>
                    </a:ext>
                  </a:extLst>
                </a:gridCol>
                <a:gridCol w="1229360">
                  <a:extLst>
                    <a:ext uri="{9D8B030D-6E8A-4147-A177-3AD203B41FA5}">
                      <a16:colId xmlns:a16="http://schemas.microsoft.com/office/drawing/2014/main" val="2727879940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640818252"/>
                    </a:ext>
                  </a:extLst>
                </a:gridCol>
                <a:gridCol w="991409">
                  <a:extLst>
                    <a:ext uri="{9D8B030D-6E8A-4147-A177-3AD203B41FA5}">
                      <a16:colId xmlns:a16="http://schemas.microsoft.com/office/drawing/2014/main" val="58774120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383013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486452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1070033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mobile metaverse services Phase 2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Metaverse_Ph2-APP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Dec-2025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SP-250392</a:t>
                      </a:r>
                      <a:endParaRPr lang="en-GB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5850112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B164D3D-A50C-2E53-802E-908087B3B8D3}"/>
              </a:ext>
            </a:extLst>
          </p:cNvPr>
          <p:cNvSpPr txBox="1">
            <a:spLocks/>
          </p:cNvSpPr>
          <p:nvPr/>
        </p:nvSpPr>
        <p:spPr>
          <a:xfrm>
            <a:off x="293386" y="2244018"/>
            <a:ext cx="6599784" cy="4129756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In total 8 CRs are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Below are the topics which made progress 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Spatial Anchor Group Management operations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Digital assets enhancements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Spatial map objects tracking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Enhancements to Spatial Map Data source procedures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kern="0" dirty="0">
                <a:ea typeface="Malgun Gothic" panose="020B0503020000020004" pitchFamily="34" charset="-127"/>
              </a:rPr>
              <a:t>: </a:t>
            </a:r>
            <a:endParaRPr lang="de-DE" altLang="zh-CN" sz="2000" kern="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  <a:endParaRPr lang="en-US" sz="1400" kern="0" dirty="0"/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1AD389ED-9A4F-F5E8-6297-6DB2B3F8B388}"/>
              </a:ext>
            </a:extLst>
          </p:cNvPr>
          <p:cNvSpPr txBox="1">
            <a:spLocks/>
          </p:cNvSpPr>
          <p:nvPr/>
        </p:nvSpPr>
        <p:spPr bwMode="auto">
          <a:xfrm>
            <a:off x="6904752" y="2244018"/>
            <a:ext cx="4853186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kern="0" noProof="0" dirty="0">
                <a:solidFill>
                  <a:prstClr val="black"/>
                </a:solidFill>
                <a:latin typeface="Calibri"/>
                <a:ea typeface="+mn-ea"/>
              </a:rPr>
              <a:t>None</a:t>
            </a: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/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latin typeface="+mn-lt"/>
              </a:rPr>
              <a:t>Continue work on the pending objectives and resolving Editor‘s Notes.</a:t>
            </a:r>
          </a:p>
        </p:txBody>
      </p:sp>
    </p:spTree>
    <p:extLst>
      <p:ext uri="{BB962C8B-B14F-4D97-AF65-F5344CB8AC3E}">
        <p14:creationId xmlns:p14="http://schemas.microsoft.com/office/powerpoint/2010/main" val="79257895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A0037B-5733-DE3B-318C-FEC0F49F41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C1887B37-0E45-0E3F-6DA6-D6F6CED68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631" y="157889"/>
            <a:ext cx="9103784" cy="982133"/>
          </a:xfrm>
        </p:spPr>
        <p:txBody>
          <a:bodyPr/>
          <a:lstStyle/>
          <a:p>
            <a:r>
              <a:rPr lang="en-US" b="1" dirty="0" err="1"/>
              <a:t>AppEnable_EXT</a:t>
            </a:r>
            <a:endParaRPr lang="en-GB" altLang="en-US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0078C5E-6D7E-9D99-2641-3B4A2F1D5EAD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369987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1576627213"/>
                    </a:ext>
                  </a:extLst>
                </a:gridCol>
                <a:gridCol w="5809706">
                  <a:extLst>
                    <a:ext uri="{9D8B030D-6E8A-4147-A177-3AD203B41FA5}">
                      <a16:colId xmlns:a16="http://schemas.microsoft.com/office/drawing/2014/main" val="676005560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964040497"/>
                    </a:ext>
                  </a:extLst>
                </a:gridCol>
                <a:gridCol w="1229360">
                  <a:extLst>
                    <a:ext uri="{9D8B030D-6E8A-4147-A177-3AD203B41FA5}">
                      <a16:colId xmlns:a16="http://schemas.microsoft.com/office/drawing/2014/main" val="2727879940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640818252"/>
                    </a:ext>
                  </a:extLst>
                </a:gridCol>
                <a:gridCol w="991409">
                  <a:extLst>
                    <a:ext uri="{9D8B030D-6E8A-4147-A177-3AD203B41FA5}">
                      <a16:colId xmlns:a16="http://schemas.microsoft.com/office/drawing/2014/main" val="58774120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383013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486452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1080029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Guidelines for 3GPP Application Enablement usage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200" b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AppEnable_EXT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March-2026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SP-250883</a:t>
                      </a:r>
                      <a:endParaRPr lang="en-GB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5850112"/>
                  </a:ext>
                </a:extLst>
              </a:tr>
            </a:tbl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672D08A-4969-9FA3-134C-654967FAB5ED}"/>
              </a:ext>
            </a:extLst>
          </p:cNvPr>
          <p:cNvSpPr txBox="1">
            <a:spLocks/>
          </p:cNvSpPr>
          <p:nvPr/>
        </p:nvSpPr>
        <p:spPr>
          <a:xfrm>
            <a:off x="363724" y="2418119"/>
            <a:ext cx="6599784" cy="3933820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TR 23.947 Skeleton approved (V0.0.0)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Introduction, Scope and Reference clauses populated (V0.1.0)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kern="0" dirty="0">
                <a:ea typeface="Malgun Gothic" panose="020B0503020000020004" pitchFamily="34" charset="-127"/>
              </a:rPr>
              <a:t>: </a:t>
            </a:r>
            <a:endParaRPr lang="de-DE" altLang="zh-CN" sz="2000" kern="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  <a:endParaRPr lang="en-US" sz="1400" kern="0" dirty="0"/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993AB7A7-5D3A-9A75-28AE-E62A3641E412}"/>
              </a:ext>
            </a:extLst>
          </p:cNvPr>
          <p:cNvSpPr txBox="1">
            <a:spLocks/>
          </p:cNvSpPr>
          <p:nvPr/>
        </p:nvSpPr>
        <p:spPr bwMode="auto">
          <a:xfrm>
            <a:off x="6975090" y="2418119"/>
            <a:ext cx="4853186" cy="3933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0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2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4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6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kern="0" noProof="0" dirty="0">
                <a:solidFill>
                  <a:prstClr val="black"/>
                </a:solidFill>
                <a:latin typeface="Calibri"/>
                <a:ea typeface="+mn-ea"/>
              </a:rPr>
              <a:t>None</a:t>
            </a: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/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Focus on completion of the agreed clauses: 4 Overview of Frameworks; 5 Use Cases; 6 Developer Guidelines; 7 Security Considerations; Annex A: Infrastructure Topology Diagrams Examples.</a:t>
            </a:r>
            <a:endParaRPr lang="de-DE" sz="16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5343417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94623-6CE2-EAA3-0967-A94378717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Executive Summary 1/2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979A1-654D-F17A-0230-A6C8D64C24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175306"/>
            <a:ext cx="11544300" cy="5275109"/>
          </a:xfrm>
        </p:spPr>
        <p:txBody>
          <a:bodyPr/>
          <a:lstStyle/>
          <a:p>
            <a:r>
              <a:rPr lang="en-US" altLang="en-US" sz="2000" dirty="0"/>
              <a:t>Two meetings held in Q3 2025</a:t>
            </a:r>
          </a:p>
          <a:p>
            <a:pPr lvl="1"/>
            <a:r>
              <a:rPr lang="en-GB" altLang="en-US" sz="1800" dirty="0"/>
              <a:t>SA6 Rel-20 6G-study Workshop</a:t>
            </a:r>
            <a:r>
              <a:rPr lang="en-US" altLang="en-US" sz="1800" dirty="0"/>
              <a:t>, 26 – 26 June  2025</a:t>
            </a:r>
          </a:p>
          <a:p>
            <a:pPr lvl="1"/>
            <a:r>
              <a:rPr lang="en-US" altLang="en-US" sz="1800" dirty="0"/>
              <a:t>SA6#68, 25 – 29 August  2025</a:t>
            </a:r>
          </a:p>
          <a:p>
            <a:r>
              <a:rPr lang="en-US" altLang="en-US" sz="2000" dirty="0"/>
              <a:t>Older releases (</a:t>
            </a:r>
            <a:r>
              <a:rPr lang="en-US" altLang="en-US" sz="2000" dirty="0" err="1"/>
              <a:t>upto</a:t>
            </a:r>
            <a:r>
              <a:rPr lang="en-US" altLang="en-US" sz="2000" dirty="0"/>
              <a:t> Rel-18)</a:t>
            </a:r>
          </a:p>
          <a:p>
            <a:pPr lvl="1"/>
            <a:r>
              <a:rPr lang="en-GB" sz="1800" dirty="0"/>
              <a:t>10 CRs Agreed</a:t>
            </a:r>
            <a:endParaRPr lang="en-US" altLang="en-US" sz="1800" dirty="0"/>
          </a:p>
          <a:p>
            <a:r>
              <a:rPr lang="en-US" altLang="en-US" sz="2000" dirty="0"/>
              <a:t>Rel-19 activities</a:t>
            </a:r>
            <a:endParaRPr lang="en-GB" sz="2000" dirty="0"/>
          </a:p>
          <a:p>
            <a:pPr lvl="1"/>
            <a:r>
              <a:rPr lang="en-GB" sz="1800" dirty="0"/>
              <a:t>51 CRs Agreed</a:t>
            </a:r>
          </a:p>
          <a:p>
            <a:r>
              <a:rPr lang="en-US" altLang="en-US" sz="2000" dirty="0"/>
              <a:t>Rel-20 5GA activities</a:t>
            </a:r>
            <a:endParaRPr lang="en-GB" sz="2000" dirty="0"/>
          </a:p>
          <a:p>
            <a:pPr lvl="1"/>
            <a:r>
              <a:rPr lang="en-GB" sz="1800" dirty="0"/>
              <a:t>Work on Approved SIDs &amp; WIDs in progress</a:t>
            </a:r>
          </a:p>
          <a:p>
            <a:pPr lvl="1"/>
            <a:r>
              <a:rPr lang="en-GB" sz="1800" dirty="0"/>
              <a:t>12 CRs Agreed</a:t>
            </a:r>
          </a:p>
          <a:p>
            <a:pPr lvl="1"/>
            <a:r>
              <a:rPr lang="en-GB" sz="1800" dirty="0"/>
              <a:t>143 </a:t>
            </a:r>
            <a:r>
              <a:rPr lang="en-GB" sz="1800" dirty="0" err="1"/>
              <a:t>pCRs</a:t>
            </a:r>
            <a:r>
              <a:rPr lang="en-GB" sz="1800" dirty="0"/>
              <a:t> Approved</a:t>
            </a:r>
          </a:p>
          <a:p>
            <a:pPr lvl="1"/>
            <a:r>
              <a:rPr lang="en-GB" sz="1800" dirty="0"/>
              <a:t>4 revised SIDs Agreed (only revised due to formalities)</a:t>
            </a:r>
          </a:p>
          <a:p>
            <a:pPr lvl="1"/>
            <a:r>
              <a:rPr lang="en-GB" sz="1800" dirty="0"/>
              <a:t>1 new WID Agreed</a:t>
            </a:r>
          </a:p>
          <a:p>
            <a:r>
              <a:rPr lang="en-US" altLang="en-US" sz="2000" dirty="0"/>
              <a:t>Rel-20 6G-study activities</a:t>
            </a:r>
            <a:endParaRPr lang="en-GB" sz="2000" dirty="0"/>
          </a:p>
          <a:p>
            <a:pPr lvl="1"/>
            <a:r>
              <a:rPr lang="en-GB" sz="1800" dirty="0"/>
              <a:t>Work on agreement of potential work areas for application enablement in progress</a:t>
            </a:r>
          </a:p>
        </p:txBody>
      </p:sp>
    </p:spTree>
    <p:extLst>
      <p:ext uri="{BB962C8B-B14F-4D97-AF65-F5344CB8AC3E}">
        <p14:creationId xmlns:p14="http://schemas.microsoft.com/office/powerpoint/2010/main" val="308324996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838200" y="14177"/>
            <a:ext cx="9092609" cy="1111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GB" altLang="fr-FR" sz="3200" b="1" dirty="0">
                <a:solidFill>
                  <a:srgbClr val="FF0000"/>
                </a:solidFill>
              </a:rPr>
              <a:t>Future SA6 meetings</a:t>
            </a:r>
            <a:endParaRPr lang="en-GB" altLang="en-US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D341C70-846F-43D3-34E3-D187A11D6E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148406"/>
              </p:ext>
            </p:extLst>
          </p:nvPr>
        </p:nvGraphicFramePr>
        <p:xfrm>
          <a:off x="949349" y="1280765"/>
          <a:ext cx="8237176" cy="49178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772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631255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597149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Meeting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148707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2025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583895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13 – 17 October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Wuhan, P.R. China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742915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17 – 21 November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Dallas (TX), USA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2579862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0861699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9 – 13 Feb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India,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4373485"/>
                  </a:ext>
                </a:extLst>
              </a:tr>
              <a:tr h="74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13 – 17 April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8133183"/>
                  </a:ext>
                </a:extLst>
              </a:tr>
              <a:tr h="189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May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69286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August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Prague, Czech Republic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51714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12 – 16 October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Prague, Czech Republic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5614993"/>
                  </a:ext>
                </a:extLst>
              </a:tr>
              <a:tr h="42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16 – 20 November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Calgary, Canada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5666999"/>
                  </a:ext>
                </a:extLst>
              </a:tr>
              <a:tr h="13195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2027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5206933"/>
                  </a:ext>
                </a:extLst>
              </a:tr>
              <a:tr h="1319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22 – 26 Feb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South Korea,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1001554"/>
                  </a:ext>
                </a:extLst>
              </a:tr>
              <a:tr h="178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19 – 23 April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5087738"/>
                  </a:ext>
                </a:extLst>
              </a:tr>
              <a:tr h="1364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May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52320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30 Aug. – 3 Sept.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350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11 – 15 October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3888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15 – 19 November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4909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01027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/>
          </p:cNvSpPr>
          <p:nvPr>
            <p:ph type="title"/>
          </p:nvPr>
        </p:nvSpPr>
        <p:spPr>
          <a:xfrm>
            <a:off x="731904" y="2911969"/>
            <a:ext cx="10971213" cy="114300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altLang="fr-FR" sz="4000" b="1" dirty="0"/>
              <a:t>For TSG SA information and approval</a:t>
            </a:r>
          </a:p>
        </p:txBody>
      </p:sp>
    </p:spTree>
    <p:extLst>
      <p:ext uri="{BB962C8B-B14F-4D97-AF65-F5344CB8AC3E}">
        <p14:creationId xmlns:p14="http://schemas.microsoft.com/office/powerpoint/2010/main" val="7408441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9581707" cy="1325563"/>
          </a:xfrm>
        </p:spPr>
        <p:txBody>
          <a:bodyPr/>
          <a:lstStyle/>
          <a:p>
            <a:r>
              <a:rPr lang="en-GB" altLang="fr-FR" b="1" dirty="0"/>
              <a:t>Rel-20 6G-study planning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BE5BBBB-F6DD-87B5-0FF5-5F9F234B83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153661"/>
              </p:ext>
            </p:extLst>
          </p:nvPr>
        </p:nvGraphicFramePr>
        <p:xfrm>
          <a:off x="298450" y="1952841"/>
          <a:ext cx="11055351" cy="43582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4423">
                  <a:extLst>
                    <a:ext uri="{9D8B030D-6E8A-4147-A177-3AD203B41FA5}">
                      <a16:colId xmlns:a16="http://schemas.microsoft.com/office/drawing/2014/main" val="3426062631"/>
                    </a:ext>
                  </a:extLst>
                </a:gridCol>
                <a:gridCol w="1674783">
                  <a:extLst>
                    <a:ext uri="{9D8B030D-6E8A-4147-A177-3AD203B41FA5}">
                      <a16:colId xmlns:a16="http://schemas.microsoft.com/office/drawing/2014/main" val="3579191926"/>
                    </a:ext>
                  </a:extLst>
                </a:gridCol>
                <a:gridCol w="1674783">
                  <a:extLst>
                    <a:ext uri="{9D8B030D-6E8A-4147-A177-3AD203B41FA5}">
                      <a16:colId xmlns:a16="http://schemas.microsoft.com/office/drawing/2014/main" val="973963836"/>
                    </a:ext>
                  </a:extLst>
                </a:gridCol>
                <a:gridCol w="1675898">
                  <a:extLst>
                    <a:ext uri="{9D8B030D-6E8A-4147-A177-3AD203B41FA5}">
                      <a16:colId xmlns:a16="http://schemas.microsoft.com/office/drawing/2014/main" val="3442246819"/>
                    </a:ext>
                  </a:extLst>
                </a:gridCol>
                <a:gridCol w="1766584">
                  <a:extLst>
                    <a:ext uri="{9D8B030D-6E8A-4147-A177-3AD203B41FA5}">
                      <a16:colId xmlns:a16="http://schemas.microsoft.com/office/drawing/2014/main" val="1542802509"/>
                    </a:ext>
                  </a:extLst>
                </a:gridCol>
                <a:gridCol w="1679944">
                  <a:extLst>
                    <a:ext uri="{9D8B030D-6E8A-4147-A177-3AD203B41FA5}">
                      <a16:colId xmlns:a16="http://schemas.microsoft.com/office/drawing/2014/main" val="479284389"/>
                    </a:ext>
                  </a:extLst>
                </a:gridCol>
                <a:gridCol w="1578936">
                  <a:extLst>
                    <a:ext uri="{9D8B030D-6E8A-4147-A177-3AD203B41FA5}">
                      <a16:colId xmlns:a16="http://schemas.microsoft.com/office/drawing/2014/main" val="3318614444"/>
                    </a:ext>
                  </a:extLst>
                </a:gridCol>
              </a:tblGrid>
              <a:tr h="415060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1200" dirty="0">
                          <a:effectLst/>
                        </a:rPr>
                        <a:t>SA6#68</a:t>
                      </a:r>
                    </a:p>
                    <a:p>
                      <a:pPr marL="0" marR="0" algn="ctr">
                        <a:buNone/>
                      </a:pPr>
                      <a:r>
                        <a:rPr lang="en-US" sz="1200" dirty="0">
                          <a:effectLst/>
                        </a:rPr>
                        <a:t>(Aug 25 - 29)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1200" dirty="0">
                          <a:effectLst/>
                        </a:rPr>
                        <a:t>Moderated Discussion#1</a:t>
                      </a:r>
                    </a:p>
                    <a:p>
                      <a:pPr marL="0" marR="0" algn="ctr">
                        <a:buNone/>
                      </a:pPr>
                      <a:r>
                        <a:rPr lang="en-US" sz="1200" dirty="0">
                          <a:effectLst/>
                        </a:rPr>
                        <a:t>(Sep 1 - 14)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1200" dirty="0">
                          <a:effectLst/>
                        </a:rPr>
                        <a:t>SA6#69</a:t>
                      </a:r>
                    </a:p>
                    <a:p>
                      <a:pPr marL="0" marR="0" algn="ctr">
                        <a:buNone/>
                      </a:pPr>
                      <a:r>
                        <a:rPr lang="en-US" sz="1200" dirty="0">
                          <a:effectLst/>
                        </a:rPr>
                        <a:t>(Oct 13 - 17)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1200" dirty="0">
                          <a:effectLst/>
                        </a:rPr>
                        <a:t>Moderated Discussion#2</a:t>
                      </a:r>
                    </a:p>
                    <a:p>
                      <a:pPr marL="0" marR="0" algn="ctr">
                        <a:buNone/>
                      </a:pPr>
                      <a:r>
                        <a:rPr lang="en-US" sz="1200" dirty="0">
                          <a:effectLst/>
                        </a:rPr>
                        <a:t>(Oct 20 - 26)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1200" dirty="0">
                          <a:effectLst/>
                        </a:rPr>
                        <a:t>SA6#70</a:t>
                      </a:r>
                    </a:p>
                    <a:p>
                      <a:pPr marL="0" marR="0" algn="ctr">
                        <a:buNone/>
                      </a:pPr>
                      <a:r>
                        <a:rPr lang="en-US" sz="1200" dirty="0">
                          <a:effectLst/>
                        </a:rPr>
                        <a:t>(Nov 17 - 21)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1200" dirty="0">
                          <a:effectLst/>
                        </a:rPr>
                        <a:t>Post SA6#70 until end of Study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extLst>
                  <a:ext uri="{0D108BD9-81ED-4DB2-BD59-A6C34878D82A}">
                    <a16:rowId xmlns:a16="http://schemas.microsoft.com/office/drawing/2014/main" val="344627593"/>
                  </a:ext>
                </a:extLst>
              </a:tr>
              <a:tr h="1941829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200" dirty="0">
                          <a:effectLst/>
                        </a:rPr>
                        <a:t>Input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dirty="0">
                          <a:effectLst/>
                        </a:rPr>
                        <a:t>1. Company proposed work tasks and </a:t>
                      </a:r>
                      <a:r>
                        <a:rPr lang="en-US" sz="1100" u="sng" dirty="0">
                          <a:effectLst/>
                        </a:rPr>
                        <a:t>initial analysis SA1 TR 22.870.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buNone/>
                      </a:pPr>
                      <a:r>
                        <a:rPr lang="en-US" sz="1100" dirty="0">
                          <a:effectLst/>
                        </a:rPr>
                        <a:t>2. Discussion on Working methods (NWM, email, conf calls) for Moderated discussions.</a:t>
                      </a:r>
                    </a:p>
                    <a:p>
                      <a:pPr marL="0" marR="0">
                        <a:buNone/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buNone/>
                      </a:pPr>
                      <a:r>
                        <a:rPr lang="en-US" sz="1100" dirty="0">
                          <a:effectLst/>
                        </a:rPr>
                        <a:t>3. Discuss the questions for Moderated Discussions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dirty="0">
                          <a:effectLst/>
                        </a:rPr>
                        <a:t>Candidate </a:t>
                      </a:r>
                      <a:r>
                        <a:rPr lang="en-US" sz="1100" u="sng" dirty="0">
                          <a:effectLst/>
                        </a:rPr>
                        <a:t>Work Tasks from SA6#68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1100" u="sng" dirty="0">
                          <a:effectLst/>
                        </a:rPr>
                        <a:t>Dates: Sep 1 to 15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dirty="0">
                          <a:effectLst/>
                        </a:rPr>
                        <a:t>1. Moderator collated </a:t>
                      </a:r>
                      <a:r>
                        <a:rPr lang="en-US" sz="1100" u="sng" dirty="0">
                          <a:effectLst/>
                        </a:rPr>
                        <a:t>Work Tasks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1100" dirty="0">
                          <a:effectLst/>
                        </a:rPr>
                        <a:t>2. Company proposed </a:t>
                      </a:r>
                      <a:r>
                        <a:rPr lang="en-US" sz="1100" u="sng" dirty="0">
                          <a:effectLst/>
                        </a:rPr>
                        <a:t>Work Tasks</a:t>
                      </a:r>
                      <a:r>
                        <a:rPr lang="en-US" sz="1100" dirty="0">
                          <a:effectLst/>
                        </a:rPr>
                        <a:t> </a:t>
                      </a:r>
                      <a:r>
                        <a:rPr lang="en-US" sz="1100" u="sng" dirty="0">
                          <a:effectLst/>
                        </a:rPr>
                        <a:t>to SA6#69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dirty="0">
                          <a:effectLst/>
                        </a:rPr>
                        <a:t>Candidate </a:t>
                      </a:r>
                      <a:r>
                        <a:rPr lang="en-US" sz="1100" u="sng" dirty="0">
                          <a:effectLst/>
                        </a:rPr>
                        <a:t>Work Tasks</a:t>
                      </a:r>
                      <a:r>
                        <a:rPr lang="en-US" sz="1100" dirty="0">
                          <a:effectLst/>
                        </a:rPr>
                        <a:t> </a:t>
                      </a:r>
                      <a:r>
                        <a:rPr lang="en-US" sz="1100" u="sng" dirty="0">
                          <a:effectLst/>
                        </a:rPr>
                        <a:t>from SA6#69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1100" u="sng" dirty="0">
                          <a:effectLst/>
                        </a:rPr>
                        <a:t>Dates: Oct 20 to 26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dirty="0">
                          <a:effectLst/>
                        </a:rPr>
                        <a:t>1. Moderator collates </a:t>
                      </a:r>
                      <a:r>
                        <a:rPr lang="en-US" sz="1100" u="sng" dirty="0">
                          <a:effectLst/>
                        </a:rPr>
                        <a:t>Work Tasks 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1100" dirty="0">
                          <a:effectLst/>
                        </a:rPr>
                        <a:t>2. Company proposed </a:t>
                      </a:r>
                      <a:r>
                        <a:rPr lang="en-US" sz="1100" u="sng" dirty="0">
                          <a:effectLst/>
                        </a:rPr>
                        <a:t>Work Tasks</a:t>
                      </a:r>
                      <a:r>
                        <a:rPr lang="en-US" sz="1100" dirty="0">
                          <a:effectLst/>
                        </a:rPr>
                        <a:t> </a:t>
                      </a:r>
                      <a:r>
                        <a:rPr lang="en-US" sz="1100" u="sng" dirty="0">
                          <a:effectLst/>
                        </a:rPr>
                        <a:t>to SA6#70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dirty="0">
                          <a:effectLst/>
                        </a:rPr>
                        <a:t>Company proposed key issues, </a:t>
                      </a:r>
                      <a:r>
                        <a:rPr lang="en-US" sz="1100" u="sng" dirty="0">
                          <a:effectLst/>
                        </a:rPr>
                        <a:t>solutions</a:t>
                      </a:r>
                      <a:r>
                        <a:rPr lang="en-US" sz="1100" dirty="0">
                          <a:effectLst/>
                        </a:rPr>
                        <a:t> etc. to the agreed Work-Tasks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extLst>
                  <a:ext uri="{0D108BD9-81ED-4DB2-BD59-A6C34878D82A}">
                    <a16:rowId xmlns:a16="http://schemas.microsoft.com/office/drawing/2014/main" val="415016377"/>
                  </a:ext>
                </a:extLst>
              </a:tr>
              <a:tr h="1867765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200" dirty="0">
                          <a:effectLst/>
                        </a:rPr>
                        <a:t>Output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>
                          <a:effectLst/>
                        </a:rPr>
                        <a:t>1. Populate candidate </a:t>
                      </a:r>
                      <a:r>
                        <a:rPr lang="en-US" sz="1100" u="sng">
                          <a:effectLst/>
                        </a:rPr>
                        <a:t>Work Tasks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1100" u="sng">
                          <a:effectLst/>
                        </a:rPr>
                        <a:t>2. Finalize tool and plan for Moderated Discussions.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1100" u="sng">
                          <a:effectLst/>
                        </a:rPr>
                        <a:t>3. Agree to questions for Moderated Discussions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dirty="0">
                          <a:effectLst/>
                        </a:rPr>
                        <a:t>Moderator collates </a:t>
                      </a:r>
                      <a:r>
                        <a:rPr lang="en-US" sz="1100" u="sng" dirty="0">
                          <a:effectLst/>
                        </a:rPr>
                        <a:t>Work Tasks and prepares discussion summary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dirty="0">
                          <a:effectLst/>
                        </a:rPr>
                        <a:t>Intermediate SID based on the agreed </a:t>
                      </a:r>
                      <a:r>
                        <a:rPr lang="en-US" sz="1100" u="sng" dirty="0">
                          <a:effectLst/>
                        </a:rPr>
                        <a:t>Work Tasks (Round 1)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dirty="0">
                          <a:effectLst/>
                        </a:rPr>
                        <a:t>Moderator collates </a:t>
                      </a:r>
                      <a:r>
                        <a:rPr lang="en-US" sz="1100" u="sng" dirty="0">
                          <a:effectLst/>
                        </a:rPr>
                        <a:t>Work Tasks and prepares discussion summary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dirty="0">
                          <a:effectLst/>
                        </a:rPr>
                        <a:t>Finalize </a:t>
                      </a:r>
                      <a:r>
                        <a:rPr lang="en-US" sz="1100" u="sng" dirty="0">
                          <a:effectLst/>
                        </a:rPr>
                        <a:t>Work Tasks (Round 2).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1100" u="sng" dirty="0">
                          <a:effectLst/>
                        </a:rPr>
                        <a:t>Finalize SID</a:t>
                      </a:r>
                      <a:r>
                        <a:rPr lang="en-US" sz="1100" dirty="0">
                          <a:effectLst/>
                        </a:rPr>
                        <a:t> considering agreed Work Tasks and submit for SA plenary approval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100" dirty="0">
                          <a:effectLst/>
                        </a:rPr>
                        <a:t>Finalize TR with </a:t>
                      </a:r>
                      <a:r>
                        <a:rPr lang="en-US" sz="1100" u="sng" dirty="0">
                          <a:effectLst/>
                        </a:rPr>
                        <a:t>relevant Key Issues, Solutions and Conclusions</a:t>
                      </a:r>
                      <a:r>
                        <a:rPr lang="en-US" sz="1100" dirty="0">
                          <a:effectLst/>
                        </a:rPr>
                        <a:t> for all </a:t>
                      </a:r>
                      <a:r>
                        <a:rPr lang="en-US" sz="1100" u="sng" dirty="0">
                          <a:effectLst/>
                        </a:rPr>
                        <a:t>Work Tasks </a:t>
                      </a:r>
                      <a:r>
                        <a:rPr lang="en-US" sz="1100" dirty="0">
                          <a:effectLst/>
                        </a:rPr>
                        <a:t>by end of release.</a:t>
                      </a:r>
                    </a:p>
                    <a:p>
                      <a:pPr marL="0" marR="0">
                        <a:buNone/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buNone/>
                      </a:pPr>
                      <a:r>
                        <a:rPr lang="en-US" sz="1100" dirty="0">
                          <a:effectLst/>
                        </a:rPr>
                        <a:t>The conclusions of this study will form the basis for normative </a:t>
                      </a:r>
                      <a:r>
                        <a:rPr lang="en-US" sz="1100" u="sng" dirty="0">
                          <a:effectLst/>
                        </a:rPr>
                        <a:t>6G application enablement work.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extLst>
                  <a:ext uri="{0D108BD9-81ED-4DB2-BD59-A6C34878D82A}">
                    <a16:rowId xmlns:a16="http://schemas.microsoft.com/office/drawing/2014/main" val="777848323"/>
                  </a:ext>
                </a:extLst>
              </a:tr>
            </a:tbl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FD8F07C-7C4F-3AA7-B95A-DF320C0EB6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977" y="1171346"/>
            <a:ext cx="11509983" cy="919715"/>
          </a:xfrm>
        </p:spPr>
        <p:txBody>
          <a:bodyPr/>
          <a:lstStyle/>
          <a:p>
            <a:pPr marL="354387" indent="-354387">
              <a:defRPr/>
            </a:pPr>
            <a:r>
              <a:rPr lang="en-IN" sz="2000" b="1" kern="100" dirty="0">
                <a:ea typeface="Aptos" panose="020B0004020202020204" pitchFamily="34" charset="0"/>
                <a:cs typeface="Times New Roman" panose="02020603050405020304" pitchFamily="18" charset="0"/>
              </a:rPr>
              <a:t>For information:</a:t>
            </a:r>
            <a:br>
              <a:rPr lang="en-IN" sz="2000" b="1" kern="100" dirty="0"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IN" sz="2000" b="1" dirty="0">
                <a:ea typeface="Times New Roman" panose="02020603050405020304" pitchFamily="18" charset="0"/>
              </a:rPr>
              <a:t>The below timeline / plan for application enablement was discussed and endorsed at SA6#68</a:t>
            </a:r>
            <a:endParaRPr lang="en-IN" sz="1800" b="1" dirty="0">
              <a:ea typeface="Times New Roman" panose="02020603050405020304" pitchFamily="18" charset="0"/>
            </a:endParaRPr>
          </a:p>
          <a:p>
            <a:pPr marL="1268787" lvl="2" indent="-354387">
              <a:defRPr/>
            </a:pPr>
            <a:endParaRPr lang="en-GB" sz="1800" dirty="0">
              <a:solidFill>
                <a:srgbClr val="FF0000"/>
              </a:solidFill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2167044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2149876" y="281285"/>
            <a:ext cx="6181507" cy="654972"/>
          </a:xfrm>
        </p:spPr>
        <p:txBody>
          <a:bodyPr/>
          <a:lstStyle/>
          <a:p>
            <a:r>
              <a:rPr lang="en-GB" altLang="fr-FR" b="1" dirty="0"/>
              <a:t>CR packs for approval (1/2)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61650" y="1236706"/>
            <a:ext cx="11223625" cy="5111842"/>
          </a:xfrm>
        </p:spPr>
        <p:txBody>
          <a:bodyPr/>
          <a:lstStyle/>
          <a:p>
            <a:r>
              <a:rPr lang="en-GB" altLang="fr-FR" sz="2000" dirty="0"/>
              <a:t> </a:t>
            </a:r>
            <a:r>
              <a:rPr lang="en-GB" altLang="fr-FR" sz="2400" b="1" dirty="0"/>
              <a:t>For Approval: CR packs for Approval</a:t>
            </a:r>
          </a:p>
          <a:p>
            <a:pPr lvl="1"/>
            <a:r>
              <a:rPr lang="en-GB" sz="1600" b="1" dirty="0"/>
              <a:t>SP-251048  Rel-18 CRs to TS 23.554 for 5GMARCH_Ph2</a:t>
            </a:r>
            <a:endParaRPr lang="en-US" sz="1600" b="1" dirty="0"/>
          </a:p>
          <a:p>
            <a:pPr lvl="1"/>
            <a:r>
              <a:rPr lang="en-GB" sz="1600" b="1" dirty="0"/>
              <a:t>SP-251049  Rel-19 CRs to TS 23.554 for 5GMARCH_Ph3</a:t>
            </a:r>
            <a:endParaRPr lang="en-US" sz="1600" b="1" dirty="0"/>
          </a:p>
          <a:p>
            <a:pPr lvl="1"/>
            <a:r>
              <a:rPr lang="en-GB" sz="1600" b="1" dirty="0"/>
              <a:t>SP-251050  Rel-19 CRs to TS 23.434, and TS 23.558 for 5GSAT_Ph3_App</a:t>
            </a:r>
            <a:endParaRPr lang="en-US" sz="1600" b="1" dirty="0"/>
          </a:p>
          <a:p>
            <a:pPr lvl="1"/>
            <a:r>
              <a:rPr lang="en-GB" sz="1600" b="1" dirty="0"/>
              <a:t>SP-251051  Rel-19 CRs to TS 23.482 for </a:t>
            </a:r>
            <a:r>
              <a:rPr lang="en-GB" sz="1600" b="1" dirty="0" err="1"/>
              <a:t>AIML_App</a:t>
            </a:r>
            <a:endParaRPr lang="en-US" sz="1600" b="1" dirty="0"/>
          </a:p>
          <a:p>
            <a:pPr lvl="1"/>
            <a:r>
              <a:rPr lang="en-GB" sz="1600" b="1" dirty="0"/>
              <a:t>SP-251052  Rel-19 CRs to TS 23.222 for CAPIF_Ph3</a:t>
            </a:r>
            <a:endParaRPr lang="en-US" sz="1600" b="1" dirty="0"/>
          </a:p>
          <a:p>
            <a:pPr lvl="1"/>
            <a:r>
              <a:rPr lang="en-GB" sz="1600" b="1" dirty="0"/>
              <a:t>SP-251053  Rel-20 CRs to TS 23.558 for EDGEAPP, TEI20</a:t>
            </a:r>
            <a:endParaRPr lang="en-US" sz="1600" b="1" dirty="0"/>
          </a:p>
          <a:p>
            <a:pPr lvl="1"/>
            <a:r>
              <a:rPr lang="en-GB" sz="1600" b="1" dirty="0"/>
              <a:t>SP-251054  Rel-19 CRs to TS 23.558 for EDGEAPP_Ph3</a:t>
            </a:r>
            <a:endParaRPr lang="en-US" sz="1600" b="1" dirty="0"/>
          </a:p>
          <a:p>
            <a:pPr lvl="1"/>
            <a:r>
              <a:rPr lang="en-GB" sz="1600" b="1" dirty="0"/>
              <a:t>SP-251055  Rel-19 CRs to TS 23.434 for </a:t>
            </a:r>
            <a:r>
              <a:rPr lang="en-GB" sz="1600" b="1" dirty="0" err="1"/>
              <a:t>eLSAPP</a:t>
            </a:r>
            <a:endParaRPr lang="en-US" sz="1600" b="1" dirty="0"/>
          </a:p>
          <a:p>
            <a:pPr lvl="1"/>
            <a:r>
              <a:rPr lang="en-GB" sz="1600" b="1" dirty="0"/>
              <a:t>SP-251056  Rel-18 CRs to TS 23.280, TS 23.281 and TS 23.283 for enh4MCPTT</a:t>
            </a:r>
            <a:endParaRPr lang="en-US" sz="1600" b="1" dirty="0"/>
          </a:p>
          <a:p>
            <a:pPr lvl="1"/>
            <a:r>
              <a:rPr lang="en-GB" sz="1600" b="1" dirty="0"/>
              <a:t>SP-251057  Rel-19 CRs to TS 23.280, TS 23.281, TS 23.282, TS 23.289 and TS 23.379 for </a:t>
            </a:r>
            <a:r>
              <a:rPr lang="en-GB" sz="1600" b="1" dirty="0" err="1"/>
              <a:t>enhMC</a:t>
            </a:r>
            <a:endParaRPr lang="en-US" sz="1600" b="1" dirty="0"/>
          </a:p>
          <a:p>
            <a:pPr lvl="1"/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6781768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2373244" y="281285"/>
            <a:ext cx="6202447" cy="654972"/>
          </a:xfrm>
        </p:spPr>
        <p:txBody>
          <a:bodyPr/>
          <a:lstStyle/>
          <a:p>
            <a:r>
              <a:rPr lang="en-GB" altLang="fr-FR" b="1" dirty="0"/>
              <a:t>CR packs for approval (2/2)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61650" y="1302017"/>
            <a:ext cx="11223625" cy="4814304"/>
          </a:xfrm>
        </p:spPr>
        <p:txBody>
          <a:bodyPr/>
          <a:lstStyle/>
          <a:p>
            <a:r>
              <a:rPr lang="en-GB" altLang="fr-FR" sz="2400" dirty="0"/>
              <a:t> </a:t>
            </a:r>
            <a:r>
              <a:rPr lang="en-GB" altLang="fr-FR" sz="2400" b="1" dirty="0"/>
              <a:t>For Approval: CR packs for Approval</a:t>
            </a:r>
            <a:endParaRPr lang="en-US" sz="1800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/>
              <a:t>SP-251058  Rel-20 CRs to TS 23.280, TS 23.282 and TS 23.379 for enhMC_Ph2-MC</a:t>
            </a:r>
            <a:endParaRPr lang="en-US" sz="1600" b="1" dirty="0"/>
          </a:p>
          <a:p>
            <a:pPr lvl="1"/>
            <a:r>
              <a:rPr lang="en-GB" sz="1600" b="1" dirty="0"/>
              <a:t>SP-251059  Rel-19 CRs to TS 23.280, TS 23.282 and TS 23.379 for FRMCS_Ph5</a:t>
            </a:r>
            <a:endParaRPr lang="en-US" sz="1600" b="1" dirty="0"/>
          </a:p>
          <a:p>
            <a:pPr lvl="1"/>
            <a:r>
              <a:rPr lang="en-GB" sz="1600" b="1" dirty="0"/>
              <a:t>SP-251060  Rel-18 CRs to TS 23.289 for MCOver5GProSe</a:t>
            </a:r>
            <a:endParaRPr lang="en-US" sz="1600" b="1" dirty="0"/>
          </a:p>
          <a:p>
            <a:pPr lvl="1"/>
            <a:r>
              <a:rPr lang="en-GB" sz="1600" b="1" dirty="0"/>
              <a:t>SP-251061  Rel-19 CRs to TS 23.437 and TS 23.438 for </a:t>
            </a:r>
            <a:r>
              <a:rPr lang="en-GB" sz="1600" b="1" dirty="0" err="1"/>
              <a:t>Metaverse_App</a:t>
            </a:r>
            <a:endParaRPr lang="en-US" sz="1600" b="1" dirty="0"/>
          </a:p>
          <a:p>
            <a:pPr lvl="1"/>
            <a:r>
              <a:rPr lang="en-GB" sz="1600" b="1" dirty="0"/>
              <a:t>SP-251062  Rel-20 CRs to TS 23.437 and TS 23.438 for Metaverse_Ph2-APP</a:t>
            </a:r>
            <a:endParaRPr lang="en-US" sz="1600" b="1" dirty="0"/>
          </a:p>
          <a:p>
            <a:pPr lvl="1"/>
            <a:r>
              <a:rPr lang="en-GB" sz="1600" b="1" dirty="0"/>
              <a:t>SP-251063  Rel-19 CRs to TS 23.392 for </a:t>
            </a:r>
            <a:r>
              <a:rPr lang="en-GB" sz="1600" b="1" dirty="0" err="1"/>
              <a:t>MMTel_App</a:t>
            </a:r>
            <a:endParaRPr lang="en-US" sz="1600" b="1" dirty="0"/>
          </a:p>
          <a:p>
            <a:pPr lvl="1"/>
            <a:r>
              <a:rPr lang="en-GB" sz="1600" b="1" dirty="0"/>
              <a:t>SP-251064  Rel-19 CRs to TS 23.433 for SEALDD_Ph2</a:t>
            </a:r>
            <a:endParaRPr lang="en-US" sz="1600" b="1" dirty="0"/>
          </a:p>
          <a:p>
            <a:pPr lvl="1"/>
            <a:r>
              <a:rPr lang="en-GB" sz="1600" b="1" dirty="0"/>
              <a:t>SP-251065  Rel-19 CRs to TS 23.281, TS 23.282 and TS 23.379 for TEI19</a:t>
            </a:r>
            <a:endParaRPr lang="en-US" sz="1600" b="1" dirty="0"/>
          </a:p>
          <a:p>
            <a:pPr lvl="1"/>
            <a:r>
              <a:rPr lang="en-GB" sz="1600" b="1" dirty="0"/>
              <a:t>SP-251066  Rel-19 CRs to TS 23.222 for CAPIF, TEI19</a:t>
            </a:r>
            <a:endParaRPr lang="en-US" sz="1600" b="1" dirty="0"/>
          </a:p>
          <a:p>
            <a:pPr lvl="1"/>
            <a:r>
              <a:rPr lang="en-GB" sz="1600" b="1" dirty="0"/>
              <a:t>SP-251067  Rel-20 CRs to TS 23.433 for SEALDD_Ph2, TEI20</a:t>
            </a:r>
            <a:endParaRPr lang="en-US" sz="1600" b="1" dirty="0"/>
          </a:p>
          <a:p>
            <a:pPr lvl="1"/>
            <a:r>
              <a:rPr lang="en-GB" sz="1600" b="1" dirty="0"/>
              <a:t>SP-251068  Rel-19 CRs to TS 23.433 and TS 23.434 for XRM_Ph2_App</a:t>
            </a:r>
            <a:endParaRPr lang="en-US" sz="1600" b="1" dirty="0"/>
          </a:p>
          <a:p>
            <a:pPr lvl="1"/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980789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360214" y="152398"/>
            <a:ext cx="10515600" cy="986357"/>
          </a:xfrm>
        </p:spPr>
        <p:txBody>
          <a:bodyPr/>
          <a:lstStyle/>
          <a:p>
            <a:r>
              <a:rPr lang="en-GB" altLang="fr-FR" b="1" dirty="0"/>
              <a:t>Specifications for information and approval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501843" y="1274246"/>
            <a:ext cx="11301595" cy="5024954"/>
          </a:xfrm>
        </p:spPr>
        <p:txBody>
          <a:bodyPr/>
          <a:lstStyle/>
          <a:p>
            <a:r>
              <a:rPr lang="en-GB" altLang="fr-FR" sz="2400" b="1" dirty="0"/>
              <a:t>For Information: Technical Reports/Specifications</a:t>
            </a:r>
          </a:p>
          <a:p>
            <a:pPr lvl="1"/>
            <a:r>
              <a:rPr lang="en-GB" sz="1600" b="1" dirty="0"/>
              <a:t>SP-251046  Presentation of TR 23.700-51 v1.0.0 “</a:t>
            </a:r>
            <a:r>
              <a:rPr lang="en-US" sz="1600" b="1" dirty="0"/>
              <a:t>Study on Application enabler for XR Services Phase 3</a:t>
            </a:r>
            <a:r>
              <a:rPr lang="en-GB" sz="1600" b="1" dirty="0"/>
              <a:t>” for information</a:t>
            </a:r>
            <a:endParaRPr lang="en-US" sz="1600" b="1" dirty="0"/>
          </a:p>
          <a:p>
            <a:pPr lvl="1"/>
            <a:r>
              <a:rPr lang="en-GB" sz="1600" b="1" dirty="0"/>
              <a:t>SP-251047  Presentation of TR 23.700-83 v1.0.0 “Study</a:t>
            </a:r>
            <a:r>
              <a:rPr lang="en-US" sz="1600" b="1" dirty="0"/>
              <a:t> on application layer support for AI/ML services Phase 2</a:t>
            </a:r>
            <a:r>
              <a:rPr lang="en-GB" sz="1600" b="1" dirty="0"/>
              <a:t>” for Information</a:t>
            </a:r>
          </a:p>
          <a:p>
            <a:pPr lvl="1"/>
            <a:endParaRPr lang="en-IN" altLang="fr-FR" sz="1600" b="1" dirty="0">
              <a:solidFill>
                <a:srgbClr val="0000FF"/>
              </a:solidFill>
            </a:endParaRPr>
          </a:p>
          <a:p>
            <a:r>
              <a:rPr lang="en-GB" altLang="fr-FR" sz="2400" b="1" dirty="0"/>
              <a:t>For Approval: Technical Reports/Specifications for Approval</a:t>
            </a:r>
          </a:p>
          <a:p>
            <a:pPr lvl="1"/>
            <a:r>
              <a:rPr lang="en-GB" sz="1600" b="1" dirty="0"/>
              <a:t>SP-251045  Presentation of TR 23.700-35 v2.0.0 “</a:t>
            </a:r>
            <a:r>
              <a:rPr lang="en-US" sz="1600" b="1" dirty="0"/>
              <a:t>Study on Service Enabler Architecture Layer (SEAL) Phase 4</a:t>
            </a:r>
            <a:r>
              <a:rPr lang="en-GB" sz="1600" b="1" dirty="0"/>
              <a:t>” for approval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32225336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1528657" y="174165"/>
            <a:ext cx="9064310" cy="923221"/>
          </a:xfrm>
        </p:spPr>
        <p:txBody>
          <a:bodyPr/>
          <a:lstStyle/>
          <a:p>
            <a:r>
              <a:rPr lang="en-GB" altLang="fr-FR" b="1" dirty="0"/>
              <a:t>New and revised work &amp; study items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125786" y="1316849"/>
            <a:ext cx="11984251" cy="4879040"/>
          </a:xfrm>
        </p:spPr>
        <p:txBody>
          <a:bodyPr/>
          <a:lstStyle/>
          <a:p>
            <a:r>
              <a:rPr lang="en-GB" altLang="fr-FR" sz="2400" b="1" dirty="0"/>
              <a:t>For Approval: New</a:t>
            </a:r>
            <a:r>
              <a:rPr lang="en-US" altLang="en-US" sz="2400" b="1" dirty="0"/>
              <a:t> SIDs/WIDs for Approval</a:t>
            </a:r>
          </a:p>
          <a:p>
            <a:pPr lvl="1"/>
            <a:r>
              <a:rPr lang="en-GB" sz="1600" b="1" dirty="0"/>
              <a:t>SP-251040  New WID on Service Enabler Architecture Layer (SEAL) Phase 4</a:t>
            </a:r>
          </a:p>
          <a:p>
            <a:pPr lvl="1"/>
            <a:endParaRPr lang="en-GB" altLang="fr-FR" sz="1600" b="1" dirty="0"/>
          </a:p>
          <a:p>
            <a:r>
              <a:rPr lang="en-GB" altLang="fr-FR" sz="2400" b="1" dirty="0"/>
              <a:t>For Approval: Revised</a:t>
            </a:r>
            <a:r>
              <a:rPr lang="en-US" altLang="en-US" sz="2400" b="1" dirty="0"/>
              <a:t> SIDs/WIDs for Approval</a:t>
            </a:r>
          </a:p>
          <a:p>
            <a:pPr lvl="1"/>
            <a:r>
              <a:rPr lang="en-GB" sz="1600" b="1" dirty="0"/>
              <a:t>SP-251041  Revised SID on SEAL data delivery phase 3</a:t>
            </a:r>
            <a:endParaRPr lang="en-US" sz="1600" b="1" dirty="0"/>
          </a:p>
          <a:p>
            <a:pPr lvl="1"/>
            <a:r>
              <a:rPr lang="en-GB" sz="1600" b="1" dirty="0"/>
              <a:t>SP-251042  Revised SID on Application enabler for XR Services Phase 3</a:t>
            </a:r>
            <a:endParaRPr lang="en-US" sz="1600" b="1" dirty="0"/>
          </a:p>
          <a:p>
            <a:pPr lvl="1"/>
            <a:r>
              <a:rPr lang="en-GB" sz="1600" b="1" dirty="0"/>
              <a:t>SP-251043  Revised SID on CAPIF Phase 4</a:t>
            </a:r>
            <a:endParaRPr lang="en-US" sz="1600" b="1" dirty="0"/>
          </a:p>
          <a:p>
            <a:pPr lvl="1"/>
            <a:r>
              <a:rPr lang="en-GB" sz="1600" b="1" dirty="0"/>
              <a:t>SP-251044  Revised SID on Study on Utilization of Sensing Results for Vertical Applications</a:t>
            </a:r>
            <a:endParaRPr lang="en-US" sz="1600" b="1" dirty="0"/>
          </a:p>
          <a:p>
            <a:pPr lvl="1"/>
            <a:endParaRPr lang="en-US" altLang="fr-FR" sz="1600" b="1" dirty="0"/>
          </a:p>
          <a:p>
            <a:r>
              <a:rPr lang="en-GB" altLang="fr-FR" sz="2400" b="1" dirty="0"/>
              <a:t>For Potential Approval: Endorsed</a:t>
            </a:r>
            <a:r>
              <a:rPr lang="en-US" altLang="en-US" sz="2400" b="1" dirty="0"/>
              <a:t> SIDs/WIDs</a:t>
            </a:r>
          </a:p>
          <a:p>
            <a:pPr lvl="1"/>
            <a:r>
              <a:rPr lang="en-US" altLang="fr-FR" sz="1600" b="1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2706820255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1136433" y="2050868"/>
            <a:ext cx="9052592" cy="2286000"/>
          </a:xfrm>
        </p:spPr>
        <p:txBody>
          <a:bodyPr/>
          <a:lstStyle/>
          <a:p>
            <a:pPr algn="ctr"/>
            <a:r>
              <a:rPr lang="en-GB" altLang="fr-FR" sz="4800" dirty="0"/>
              <a:t>Thank You</a:t>
            </a:r>
            <a:endParaRPr lang="en-GB" altLang="fr-FR" sz="1200" dirty="0"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94623-6CE2-EAA3-0967-A94378717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310996"/>
            <a:ext cx="9103784" cy="850528"/>
          </a:xfrm>
        </p:spPr>
        <p:txBody>
          <a:bodyPr/>
          <a:lstStyle/>
          <a:p>
            <a:r>
              <a:rPr lang="en-US" b="1" dirty="0"/>
              <a:t>Executive Summary 2/2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979A1-654D-F17A-0230-A6C8D64C24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016051"/>
            <a:ext cx="11544300" cy="5474072"/>
          </a:xfrm>
        </p:spPr>
        <p:txBody>
          <a:bodyPr/>
          <a:lstStyle/>
          <a:p>
            <a:r>
              <a:rPr lang="en-US" altLang="en-US" sz="2400" dirty="0"/>
              <a:t>Release 19 Progress</a:t>
            </a:r>
          </a:p>
          <a:p>
            <a:pPr lvl="1"/>
            <a:r>
              <a:rPr lang="en-GB" sz="1800" dirty="0"/>
              <a:t>Alignment and clarifications performed. Some work is still pending due to details from SA3.</a:t>
            </a:r>
          </a:p>
          <a:p>
            <a:pPr lvl="1"/>
            <a:r>
              <a:rPr lang="en-GB" sz="1800" dirty="0"/>
              <a:t>Several of the outstanding Editor’s Notes resolved but the work is </a:t>
            </a:r>
            <a:r>
              <a:rPr lang="en-US" altLang="en-US" sz="1800" dirty="0"/>
              <a:t>not fully completed</a:t>
            </a:r>
            <a:r>
              <a:rPr lang="en-GB" sz="1800" dirty="0"/>
              <a:t>.</a:t>
            </a:r>
          </a:p>
          <a:p>
            <a:r>
              <a:rPr lang="en-US" altLang="en-US" sz="2400" dirty="0"/>
              <a:t>Release 20</a:t>
            </a:r>
          </a:p>
          <a:p>
            <a:pPr lvl="1"/>
            <a:r>
              <a:rPr lang="nb-NO" sz="1800" dirty="0"/>
              <a:t>5GA:</a:t>
            </a:r>
            <a:br>
              <a:rPr lang="nb-NO" sz="1800" dirty="0"/>
            </a:br>
            <a:r>
              <a:rPr lang="nb-NO" sz="1800" dirty="0"/>
              <a:t>The work on the approved </a:t>
            </a:r>
            <a:r>
              <a:rPr lang="en-US" sz="1800" dirty="0"/>
              <a:t>SIDs / WIDs progress well</a:t>
            </a:r>
          </a:p>
          <a:p>
            <a:pPr lvl="1"/>
            <a:r>
              <a:rPr lang="en-US" sz="1800" dirty="0"/>
              <a:t>6G-study:</a:t>
            </a:r>
            <a:br>
              <a:rPr lang="en-US" sz="1800" dirty="0"/>
            </a:br>
            <a:r>
              <a:rPr lang="en-US" sz="1800" dirty="0"/>
              <a:t>Several sessions held to endorse the </a:t>
            </a:r>
            <a:r>
              <a:rPr lang="en-IN" sz="1800" dirty="0">
                <a:ea typeface="Times New Roman" panose="02020603050405020304" pitchFamily="18" charset="0"/>
              </a:rPr>
              <a:t>timeline / plan on study for application enablement ( See slide 32)</a:t>
            </a:r>
            <a:br>
              <a:rPr lang="en-IN" sz="1800" dirty="0">
                <a:ea typeface="Times New Roman" panose="02020603050405020304" pitchFamily="18" charset="0"/>
              </a:rPr>
            </a:br>
            <a:r>
              <a:rPr lang="en-IN" sz="1800" dirty="0">
                <a:ea typeface="Times New Roman" panose="02020603050405020304" pitchFamily="18" charset="0"/>
              </a:rPr>
              <a:t>Discussion on timeline / plan on study for Mission Critical features has not started.</a:t>
            </a:r>
            <a:endParaRPr lang="en-US" altLang="en-US" sz="1800" dirty="0"/>
          </a:p>
          <a:p>
            <a:r>
              <a:rPr lang="en-US" altLang="en-US" sz="2400" dirty="0"/>
              <a:t>Other topics</a:t>
            </a:r>
          </a:p>
          <a:p>
            <a:pPr lvl="1"/>
            <a:r>
              <a:rPr lang="en-US" altLang="en-US" sz="1800" dirty="0"/>
              <a:t>A plan for removal of Editor’s Notes in Rel-18 and Rel-19 specifications is Endorsed. The work to remove Editor’s Notes in these releases progress. </a:t>
            </a:r>
          </a:p>
          <a:p>
            <a:r>
              <a:rPr lang="en-US" altLang="en-US" sz="2400" dirty="0"/>
              <a:t>Meeting Schedule for next quarter</a:t>
            </a:r>
          </a:p>
          <a:p>
            <a:pPr lvl="1"/>
            <a:r>
              <a:rPr lang="en-US" altLang="en-US" sz="1800" dirty="0"/>
              <a:t>Two meetings will be held:</a:t>
            </a:r>
          </a:p>
          <a:p>
            <a:pPr lvl="2"/>
            <a:r>
              <a:rPr lang="en-US" altLang="en-US" sz="1600" dirty="0"/>
              <a:t>October – SA6#69</a:t>
            </a:r>
            <a:endParaRPr lang="en-US" sz="1600" dirty="0"/>
          </a:p>
          <a:p>
            <a:pPr lvl="2"/>
            <a:r>
              <a:rPr lang="en-US" altLang="en-US" sz="1600" dirty="0"/>
              <a:t>November – SA6#70</a:t>
            </a:r>
          </a:p>
        </p:txBody>
      </p:sp>
    </p:spTree>
    <p:extLst>
      <p:ext uri="{BB962C8B-B14F-4D97-AF65-F5344CB8AC3E}">
        <p14:creationId xmlns:p14="http://schemas.microsoft.com/office/powerpoint/2010/main" val="122818646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138F39-D6C0-C87C-76FF-A3222ED177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85F10-8388-892A-6EDF-E56F6DF3A5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Virtual Workshop on Rel-20 6G-study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E9C429-5ABA-3845-6173-6D708CC864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1454151"/>
            <a:ext cx="10544840" cy="4830763"/>
          </a:xfrm>
        </p:spPr>
        <p:txBody>
          <a:bodyPr/>
          <a:lstStyle/>
          <a:p>
            <a:r>
              <a:rPr lang="en-GB" altLang="fr-FR" sz="2400" dirty="0"/>
              <a:t>Meeting dates: 25 – 26 June 2025</a:t>
            </a:r>
          </a:p>
          <a:p>
            <a:r>
              <a:rPr lang="en-GB" altLang="fr-FR" sz="2400" dirty="0"/>
              <a:t>Two conference calls (</a:t>
            </a:r>
            <a:r>
              <a:rPr lang="en-IN" sz="2400" dirty="0"/>
              <a:t>12.30 – 15.30 UTC) held on Rel-20 6G features.</a:t>
            </a:r>
          </a:p>
          <a:p>
            <a:r>
              <a:rPr lang="en-GB" altLang="fr-FR" sz="2400" dirty="0"/>
              <a:t>10 companies provided their views.</a:t>
            </a:r>
          </a:p>
          <a:p>
            <a:r>
              <a:rPr lang="en-GB" altLang="fr-FR" sz="2400" dirty="0"/>
              <a:t>This provided basis for further conference calls and several sessions at SA6#68 to discuss and agree how to plan content (work areas and work tasks) of the 6G-study on application enablement.</a:t>
            </a:r>
          </a:p>
          <a:p>
            <a:r>
              <a:rPr lang="en-GB" altLang="fr-FR" sz="2400" dirty="0"/>
              <a:t>See slide 32 for the </a:t>
            </a:r>
            <a:r>
              <a:rPr lang="en-IN" sz="2400" dirty="0">
                <a:ea typeface="Times New Roman" panose="02020603050405020304" pitchFamily="18" charset="0"/>
              </a:rPr>
              <a:t>timeline / plan for planning of the </a:t>
            </a:r>
            <a:r>
              <a:rPr lang="en-GB" altLang="fr-FR" sz="2400" dirty="0"/>
              <a:t>Rel-20 6G-study for </a:t>
            </a:r>
            <a:r>
              <a:rPr lang="en-IN" sz="2400" dirty="0">
                <a:ea typeface="Times New Roman" panose="02020603050405020304" pitchFamily="18" charset="0"/>
              </a:rPr>
              <a:t>application enablement</a:t>
            </a:r>
            <a:r>
              <a:rPr lang="en-GB" altLang="fr-FR" sz="2400" dirty="0"/>
              <a:t>.</a:t>
            </a:r>
          </a:p>
          <a:p>
            <a:endParaRPr lang="en-GB" altLang="fr-FR" sz="2400" dirty="0"/>
          </a:p>
          <a:p>
            <a:r>
              <a:rPr lang="en-GB" altLang="fr-FR" sz="2400" dirty="0"/>
              <a:t>Rel-20 6G-study for Mission Critical features are not yet discussed and will be started and run as a separate activity.</a:t>
            </a:r>
          </a:p>
        </p:txBody>
      </p:sp>
    </p:spTree>
    <p:extLst>
      <p:ext uri="{BB962C8B-B14F-4D97-AF65-F5344CB8AC3E}">
        <p14:creationId xmlns:p14="http://schemas.microsoft.com/office/powerpoint/2010/main" val="278773892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F4FC22-C330-1750-9D5C-0C0B3E3C7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6E7564-C5D6-535F-9AA4-1A76EA1F6B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SA6#68 Statistics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E587B0-4D15-86BE-A4E9-C541A27250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fr-FR" sz="2400" b="1" dirty="0"/>
              <a:t>Meeting dates: 25 – 29 August 2025</a:t>
            </a:r>
          </a:p>
          <a:p>
            <a:pPr lvl="1"/>
            <a:r>
              <a:rPr lang="en-GB" altLang="fr-FR" sz="2000" dirty="0"/>
              <a:t>5 quarters on Monday – Thursday, 4 quarters on Friday</a:t>
            </a:r>
          </a:p>
          <a:p>
            <a:r>
              <a:rPr lang="en-GB" altLang="fr-FR" sz="2400" b="1" dirty="0"/>
              <a:t>Statistics</a:t>
            </a:r>
          </a:p>
          <a:p>
            <a:pPr lvl="1"/>
            <a:r>
              <a:rPr lang="en-GB" altLang="fr-FR" sz="2000" dirty="0"/>
              <a:t>377 Tdoc numbers initially reserved, 711 Tdoc numbers used by end-of-meeting</a:t>
            </a:r>
          </a:p>
          <a:p>
            <a:pPr lvl="1"/>
            <a:r>
              <a:rPr lang="en-GB" altLang="fr-FR" sz="2000" dirty="0"/>
              <a:t>73 Agreed CRs - </a:t>
            </a:r>
            <a:r>
              <a:rPr lang="en-GB" altLang="fr-FR" sz="1800" dirty="0"/>
              <a:t>10 for Rel-18, 51 for Rel-19, 12 for Rel-20</a:t>
            </a:r>
          </a:p>
          <a:p>
            <a:pPr lvl="1"/>
            <a:r>
              <a:rPr lang="en-GB" altLang="fr-FR" sz="2000" dirty="0"/>
              <a:t>143 Approved </a:t>
            </a:r>
            <a:r>
              <a:rPr lang="en-GB" altLang="fr-FR" sz="2000" dirty="0" err="1"/>
              <a:t>pCRs</a:t>
            </a:r>
            <a:r>
              <a:rPr lang="en-GB" altLang="fr-FR" sz="2000" dirty="0"/>
              <a:t> for Rel-20 – 5GA</a:t>
            </a:r>
            <a:endParaRPr lang="en-GB" altLang="fr-FR" sz="1800" dirty="0"/>
          </a:p>
          <a:p>
            <a:pPr lvl="1"/>
            <a:r>
              <a:rPr lang="en-GB" altLang="fr-FR" sz="2000" dirty="0"/>
              <a:t>5 incoming LSs discussed, 5 outgoing LSs Approved</a:t>
            </a:r>
          </a:p>
          <a:p>
            <a:pPr lvl="1"/>
            <a:r>
              <a:rPr lang="en-GB" altLang="fr-FR" sz="2000" dirty="0"/>
              <a:t>1  new WID on Rel-20 5GA discussed and Agreed</a:t>
            </a:r>
          </a:p>
          <a:p>
            <a:pPr lvl="1"/>
            <a:r>
              <a:rPr lang="en-GB" altLang="fr-FR" sz="2000" dirty="0"/>
              <a:t>4 revised SIDs on Rel-20 5GA discussed and Agreed (</a:t>
            </a:r>
            <a:r>
              <a:rPr lang="en-GB" sz="2000" dirty="0"/>
              <a:t>only revised due to formalities</a:t>
            </a:r>
            <a:r>
              <a:rPr lang="en-GB" altLang="fr-FR" sz="2000" dirty="0"/>
              <a:t>)</a:t>
            </a:r>
          </a:p>
          <a:p>
            <a:pPr lvl="1"/>
            <a:r>
              <a:rPr lang="en-GB" altLang="fr-FR" sz="2000" dirty="0"/>
              <a:t>Time allocation: Pre-Rel-19: 5%; Rel-19: 15%; Rel-20 5GA: 70%; Rel-20 6G-study: 10%</a:t>
            </a:r>
          </a:p>
          <a:p>
            <a:r>
              <a:rPr lang="en-GB" altLang="fr-FR" sz="2400" b="1" dirty="0"/>
              <a:t>Conference calls (pre-SA6#68)</a:t>
            </a:r>
          </a:p>
          <a:p>
            <a:pPr lvl="1"/>
            <a:r>
              <a:rPr lang="en-GB" altLang="fr-FR" sz="2000" dirty="0"/>
              <a:t>2 informal conference calls (prep for 6G-study)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6067331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/>
          <p:cNvSpPr>
            <a:spLocks noGrp="1"/>
          </p:cNvSpPr>
          <p:nvPr>
            <p:ph type="title"/>
          </p:nvPr>
        </p:nvSpPr>
        <p:spPr>
          <a:xfrm>
            <a:off x="838200" y="107366"/>
            <a:ext cx="9439940" cy="1325563"/>
          </a:xfrm>
        </p:spPr>
        <p:txBody>
          <a:bodyPr/>
          <a:lstStyle/>
          <a:p>
            <a:r>
              <a:rPr lang="fr-FR" altLang="fr-FR" b="1" dirty="0" err="1"/>
              <a:t>Number</a:t>
            </a:r>
            <a:r>
              <a:rPr lang="fr-FR" altLang="fr-FR" b="1" dirty="0"/>
              <a:t> of </a:t>
            </a:r>
            <a:r>
              <a:rPr lang="fr-FR" altLang="fr-FR" b="1" dirty="0" err="1"/>
              <a:t>Tdocs</a:t>
            </a:r>
            <a:r>
              <a:rPr lang="fr-FR" altLang="fr-FR" b="1" dirty="0"/>
              <a:t> in SA6</a:t>
            </a:r>
          </a:p>
        </p:txBody>
      </p:sp>
      <p:graphicFrame>
        <p:nvGraphicFramePr>
          <p:cNvPr id="10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0707198"/>
              </p:ext>
            </p:extLst>
          </p:nvPr>
        </p:nvGraphicFramePr>
        <p:xfrm>
          <a:off x="1112838" y="1795463"/>
          <a:ext cx="9413875" cy="418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8413788" imgH="3740305" progId="Excel.Sheet.8">
                  <p:embed/>
                </p:oleObj>
              </mc:Choice>
              <mc:Fallback>
                <p:oleObj name="Worksheet" r:id="rId2" imgW="8413788" imgH="3740305" progId="Excel.Sheet.8">
                  <p:embed/>
                  <p:pic>
                    <p:nvPicPr>
                      <p:cNvPr id="10" name="Espace réservé du contenu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2838" y="1795463"/>
                        <a:ext cx="9413875" cy="418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736213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1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4621103"/>
              </p:ext>
            </p:extLst>
          </p:nvPr>
        </p:nvGraphicFramePr>
        <p:xfrm>
          <a:off x="1176670" y="1462088"/>
          <a:ext cx="9491330" cy="454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8477286" imgH="6172080" progId="Excel.Sheet.8">
                  <p:embed/>
                </p:oleObj>
              </mc:Choice>
              <mc:Fallback>
                <p:oleObj name="Worksheet" r:id="rId2" imgW="8477286" imgH="6172080" progId="Excel.Sheet.8">
                  <p:embed/>
                  <p:pic>
                    <p:nvPicPr>
                      <p:cNvPr id="27651" name="Espace réservé du contenu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6670" y="1462088"/>
                        <a:ext cx="9491330" cy="454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itre 1"/>
          <p:cNvSpPr txBox="1">
            <a:spLocks/>
          </p:cNvSpPr>
          <p:nvPr/>
        </p:nvSpPr>
        <p:spPr bwMode="auto">
          <a:xfrm>
            <a:off x="57869" y="100667"/>
            <a:ext cx="1016438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fr-FR" altLang="fr-FR" sz="3200" b="1" dirty="0" err="1">
                <a:solidFill>
                  <a:srgbClr val="FF0000"/>
                </a:solidFill>
              </a:rPr>
              <a:t>Number</a:t>
            </a:r>
            <a:r>
              <a:rPr lang="fr-FR" altLang="fr-FR" sz="3200" b="1" dirty="0">
                <a:solidFill>
                  <a:srgbClr val="FF0000"/>
                </a:solidFill>
              </a:rPr>
              <a:t> of </a:t>
            </a:r>
            <a:r>
              <a:rPr lang="fr-FR" altLang="fr-FR" sz="3200" b="1" dirty="0" err="1">
                <a:solidFill>
                  <a:srgbClr val="FF0000"/>
                </a:solidFill>
              </a:rPr>
              <a:t>approved</a:t>
            </a:r>
            <a:r>
              <a:rPr lang="fr-FR" altLang="fr-FR" sz="3200" b="1" dirty="0">
                <a:solidFill>
                  <a:srgbClr val="FF0000"/>
                </a:solidFill>
              </a:rPr>
              <a:t> pCRs &amp; </a:t>
            </a:r>
            <a:r>
              <a:rPr lang="fr-FR" altLang="fr-FR" sz="3200" b="1" dirty="0" err="1">
                <a:solidFill>
                  <a:srgbClr val="FF0000"/>
                </a:solidFill>
              </a:rPr>
              <a:t>agreed</a:t>
            </a:r>
            <a:r>
              <a:rPr lang="fr-FR" altLang="fr-FR" sz="3200" b="1" dirty="0">
                <a:solidFill>
                  <a:srgbClr val="FF0000"/>
                </a:solidFill>
              </a:rPr>
              <a:t> </a:t>
            </a:r>
            <a:r>
              <a:rPr lang="fr-FR" altLang="fr-FR" sz="3200" b="1" dirty="0" err="1">
                <a:solidFill>
                  <a:srgbClr val="FF0000"/>
                </a:solidFill>
              </a:rPr>
              <a:t>CRs</a:t>
            </a:r>
            <a:r>
              <a:rPr lang="fr-FR" altLang="fr-FR" sz="3200" b="1" dirty="0">
                <a:solidFill>
                  <a:srgbClr val="FF0000"/>
                </a:solidFill>
              </a:rPr>
              <a:t> per SA6-meeting</a:t>
            </a:r>
          </a:p>
        </p:txBody>
      </p:sp>
    </p:spTree>
    <p:extLst>
      <p:ext uri="{BB962C8B-B14F-4D97-AF65-F5344CB8AC3E}">
        <p14:creationId xmlns:p14="http://schemas.microsoft.com/office/powerpoint/2010/main" val="235996530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525678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Progress of approved Release 20 5GA Study Items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335002"/>
              </p:ext>
            </p:extLst>
          </p:nvPr>
        </p:nvGraphicFramePr>
        <p:xfrm>
          <a:off x="455164" y="1404505"/>
          <a:ext cx="11464552" cy="45073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5242309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781908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1207477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946861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8806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47616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1070024</a:t>
                      </a:r>
                    </a:p>
                  </a:txBody>
                  <a:tcPr marL="72000" marR="12700"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Discreet listening and monitoring of mission critical services, Phase 2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FS_MCDISC_Ph2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1" dirty="0">
                          <a:solidFill>
                            <a:schemeClr val="tx1"/>
                          </a:solidFill>
                          <a:latin typeface="+mn-lt"/>
                        </a:rPr>
                        <a:t>10%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SP-250580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5910183"/>
                  </a:ext>
                </a:extLst>
              </a:tr>
              <a:tr h="47616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1070025</a:t>
                      </a:r>
                    </a:p>
                  </a:txBody>
                  <a:tcPr marL="72000" marR="12700"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Logging and recording of mission critical services, Phase 2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FS_MCLOG_Ph2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SP-250581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7134204"/>
                  </a:ext>
                </a:extLst>
              </a:tr>
              <a:tr h="476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1050034</a:t>
                      </a:r>
                    </a:p>
                  </a:txBody>
                  <a:tcPr marL="72000" marR="4800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Service Enabler Architecture Layer (SEAL) Phase 4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FS_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SP-250374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074580"/>
                  </a:ext>
                </a:extLst>
              </a:tr>
              <a:tr h="476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1070029</a:t>
                      </a:r>
                    </a:p>
                  </a:txBody>
                  <a:tcPr marL="72000" marR="4800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AI/ML service Phase 2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FS_AIML_App_Ph2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+mn-lt"/>
                        </a:rPr>
                        <a:t>SP-250384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7207874"/>
                  </a:ext>
                </a:extLst>
              </a:tr>
              <a:tr h="476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1070026</a:t>
                      </a:r>
                    </a:p>
                  </a:txBody>
                  <a:tcPr marL="72000" marR="4800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FS_XRM_Ph3_APP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S6-250381</a:t>
                      </a:r>
                    </a:p>
                  </a:txBody>
                  <a:tcPr marL="36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5198276"/>
                  </a:ext>
                </a:extLst>
              </a:tr>
              <a:tr h="476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1070028</a:t>
                      </a:r>
                    </a:p>
                  </a:txBody>
                  <a:tcPr marL="72000" marR="4800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MMTel Phase 2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FS_MMTel_Ph2_APP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+mn-lt"/>
                        </a:rPr>
                        <a:t>SP-250383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7175748"/>
                  </a:ext>
                </a:extLst>
              </a:tr>
              <a:tr h="476168"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1070027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12700"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SEAL data delivery Phase 3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FS_SEALDD_Ph3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SP-250382</a:t>
                      </a:r>
                    </a:p>
                  </a:txBody>
                  <a:tcPr marL="36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60333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573329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7c28629c-29d3-4904-ae90-4b38e6ab8730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d36af664-2dfc-46e0-99b9-b4775a37cfc8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126920</TotalTime>
  <Words>4243</Words>
  <Application>Microsoft Office PowerPoint</Application>
  <PresentationFormat>Widescreen</PresentationFormat>
  <Paragraphs>945</Paragraphs>
  <Slides>37</Slides>
  <Notes>18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7" baseType="lpstr">
      <vt:lpstr>Malgun Gothic</vt:lpstr>
      <vt:lpstr>MS PGothic</vt:lpstr>
      <vt:lpstr>宋体</vt:lpstr>
      <vt:lpstr>Algerian</vt:lpstr>
      <vt:lpstr>Aptos</vt:lpstr>
      <vt:lpstr>Arial</vt:lpstr>
      <vt:lpstr>Calibri</vt:lpstr>
      <vt:lpstr>Times New Roman</vt:lpstr>
      <vt:lpstr>Office Theme</vt:lpstr>
      <vt:lpstr>Worksheet</vt:lpstr>
      <vt:lpstr>     SA WG6 status report to TSG SA#109    </vt:lpstr>
      <vt:lpstr>SA6 Leadership</vt:lpstr>
      <vt:lpstr>Executive Summary 1/2</vt:lpstr>
      <vt:lpstr>Executive Summary 2/2</vt:lpstr>
      <vt:lpstr>Virtual Workshop on Rel-20 6G-study</vt:lpstr>
      <vt:lpstr>SA6#68 Statistics</vt:lpstr>
      <vt:lpstr>Number of Tdocs in SA6</vt:lpstr>
      <vt:lpstr>PowerPoint Presentation</vt:lpstr>
      <vt:lpstr>Progress of approved Release 20 5GA Study Items</vt:lpstr>
      <vt:lpstr>Progress of approved Release 20 5GA Study Items</vt:lpstr>
      <vt:lpstr>Progress of approved Release 20 5GA Work Items</vt:lpstr>
      <vt:lpstr>PowerPoint Presentation</vt:lpstr>
      <vt:lpstr>FS_MCDISC_Ph2</vt:lpstr>
      <vt:lpstr>FS_SEAL_Ph4</vt:lpstr>
      <vt:lpstr>FS_AIML_App_Ph2</vt:lpstr>
      <vt:lpstr>FS_XRM_Ph3_APP</vt:lpstr>
      <vt:lpstr>FS_MMTel_Ph2_APP</vt:lpstr>
      <vt:lpstr>FS_SEALDD_Ph3</vt:lpstr>
      <vt:lpstr>FS_5GSAT_Ph4_APP</vt:lpstr>
      <vt:lpstr>FS_AmbientIoT_Ph2_APP</vt:lpstr>
      <vt:lpstr>FS_APCOT</vt:lpstr>
      <vt:lpstr>FS_CAPIF_Ph4</vt:lpstr>
      <vt:lpstr>FS_EnergySys_Ph2_APP</vt:lpstr>
      <vt:lpstr>FS_Sensing_APP</vt:lpstr>
      <vt:lpstr>enhMC_Ph2-MC</vt:lpstr>
      <vt:lpstr>FRMCS_Ph6</vt:lpstr>
      <vt:lpstr>MultiHop-MC</vt:lpstr>
      <vt:lpstr>PowerPoint Presentation</vt:lpstr>
      <vt:lpstr>AppEnable_EXT</vt:lpstr>
      <vt:lpstr>PowerPoint Presentation</vt:lpstr>
      <vt:lpstr>For TSG SA information and approval</vt:lpstr>
      <vt:lpstr>Rel-20 6G-study planning</vt:lpstr>
      <vt:lpstr>CR packs for approval (1/2)</vt:lpstr>
      <vt:lpstr>CR packs for approval (2/2)</vt:lpstr>
      <vt:lpstr>Specifications for information and approval</vt:lpstr>
      <vt:lpstr>New and revised work &amp; study items</vt:lpstr>
      <vt:lpstr>Thank You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Atle Monrad (Consultant)</cp:lastModifiedBy>
  <cp:revision>2858</cp:revision>
  <cp:lastPrinted>2016-09-13T11:31:59Z</cp:lastPrinted>
  <dcterms:created xsi:type="dcterms:W3CDTF">2008-08-30T09:32:10Z</dcterms:created>
  <dcterms:modified xsi:type="dcterms:W3CDTF">2025-09-09T10:44:40Z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2024-06-06T17:16:48Z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2e74aeb9-05bc-477e-b3a0-276141341ffd</vt:lpwstr>
  </property>
  <property fmtid="{D5CDD505-2E9C-101B-9397-08002B2CF9AE}" pid="10" name="MSIP_Label_4d2f777e-4347-4fc6-823a-b44ab313546a_ContentBits">
    <vt:lpwstr>0</vt:lpwstr>
  </property>
</Properties>
</file>