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0"/>
  </p:notesMasterIdLst>
  <p:handoutMasterIdLst>
    <p:handoutMasterId r:id="rId101"/>
  </p:handoutMasterIdLst>
  <p:sldIdLst>
    <p:sldId id="303" r:id="rId5"/>
    <p:sldId id="621" r:id="rId6"/>
    <p:sldId id="708" r:id="rId7"/>
    <p:sldId id="1255" r:id="rId8"/>
    <p:sldId id="1300" r:id="rId9"/>
    <p:sldId id="1302" r:id="rId10"/>
    <p:sldId id="1394" r:id="rId11"/>
    <p:sldId id="2147480998" r:id="rId12"/>
    <p:sldId id="1340" r:id="rId13"/>
    <p:sldId id="1228" r:id="rId14"/>
    <p:sldId id="1395" r:id="rId15"/>
    <p:sldId id="1361" r:id="rId16"/>
    <p:sldId id="1410" r:id="rId17"/>
    <p:sldId id="1243" r:id="rId18"/>
    <p:sldId id="1396" r:id="rId19"/>
    <p:sldId id="1397" r:id="rId20"/>
    <p:sldId id="2147480999" r:id="rId21"/>
    <p:sldId id="2147480965" r:id="rId22"/>
    <p:sldId id="1412" r:id="rId23"/>
    <p:sldId id="2147480994" r:id="rId24"/>
    <p:sldId id="1408" r:id="rId25"/>
    <p:sldId id="1409" r:id="rId26"/>
    <p:sldId id="1411" r:id="rId27"/>
    <p:sldId id="1413" r:id="rId28"/>
    <p:sldId id="1414" r:id="rId29"/>
    <p:sldId id="1357" r:id="rId30"/>
    <p:sldId id="1307" r:id="rId31"/>
    <p:sldId id="1256" r:id="rId32"/>
    <p:sldId id="1321" r:id="rId33"/>
    <p:sldId id="1341" r:id="rId34"/>
    <p:sldId id="1342" r:id="rId35"/>
    <p:sldId id="1322" r:id="rId36"/>
    <p:sldId id="1324" r:id="rId37"/>
    <p:sldId id="1323" r:id="rId38"/>
    <p:sldId id="1356" r:id="rId39"/>
    <p:sldId id="1343" r:id="rId40"/>
    <p:sldId id="1344" r:id="rId41"/>
    <p:sldId id="1345" r:id="rId42"/>
    <p:sldId id="1346" r:id="rId43"/>
    <p:sldId id="1347" r:id="rId44"/>
    <p:sldId id="1348" r:id="rId45"/>
    <p:sldId id="1349" r:id="rId46"/>
    <p:sldId id="1350" r:id="rId47"/>
    <p:sldId id="1351" r:id="rId48"/>
    <p:sldId id="1352" r:id="rId49"/>
    <p:sldId id="1353" r:id="rId50"/>
    <p:sldId id="1354" r:id="rId51"/>
    <p:sldId id="1326" r:id="rId52"/>
    <p:sldId id="1325" r:id="rId53"/>
    <p:sldId id="1384" r:id="rId54"/>
    <p:sldId id="1415" r:id="rId55"/>
    <p:sldId id="1416" r:id="rId56"/>
    <p:sldId id="1423" r:id="rId57"/>
    <p:sldId id="1424" r:id="rId58"/>
    <p:sldId id="1425" r:id="rId59"/>
    <p:sldId id="1426" r:id="rId60"/>
    <p:sldId id="1417" r:id="rId61"/>
    <p:sldId id="1418" r:id="rId62"/>
    <p:sldId id="1427" r:id="rId63"/>
    <p:sldId id="1428" r:id="rId64"/>
    <p:sldId id="1419" r:id="rId65"/>
    <p:sldId id="1420" r:id="rId66"/>
    <p:sldId id="1421" r:id="rId67"/>
    <p:sldId id="1422" r:id="rId68"/>
    <p:sldId id="1257" r:id="rId69"/>
    <p:sldId id="1372" r:id="rId70"/>
    <p:sldId id="930" r:id="rId71"/>
    <p:sldId id="981" r:id="rId72"/>
    <p:sldId id="988" r:id="rId73"/>
    <p:sldId id="989" r:id="rId74"/>
    <p:sldId id="993" r:id="rId75"/>
    <p:sldId id="990" r:id="rId76"/>
    <p:sldId id="992" r:id="rId77"/>
    <p:sldId id="994" r:id="rId78"/>
    <p:sldId id="996" r:id="rId79"/>
    <p:sldId id="997" r:id="rId80"/>
    <p:sldId id="998" r:id="rId81"/>
    <p:sldId id="1387" r:id="rId82"/>
    <p:sldId id="1380" r:id="rId83"/>
    <p:sldId id="1312" r:id="rId84"/>
    <p:sldId id="1314" r:id="rId85"/>
    <p:sldId id="1316" r:id="rId86"/>
    <p:sldId id="1313" r:id="rId87"/>
    <p:sldId id="1338" r:id="rId88"/>
    <p:sldId id="1360" r:id="rId89"/>
    <p:sldId id="907" r:id="rId90"/>
    <p:sldId id="908" r:id="rId91"/>
    <p:sldId id="1329" r:id="rId92"/>
    <p:sldId id="2147480996" r:id="rId93"/>
    <p:sldId id="924" r:id="rId94"/>
    <p:sldId id="949" r:id="rId95"/>
    <p:sldId id="950" r:id="rId96"/>
    <p:sldId id="952" r:id="rId97"/>
    <p:sldId id="2147480997" r:id="rId98"/>
    <p:sldId id="2147480995" r:id="rId9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221" initials="0221" lastIdx="1" clrIdx="0">
    <p:extLst>
      <p:ext uri="{19B8F6BF-5375-455C-9EA6-DF929625EA0E}">
        <p15:presenceInfo xmlns:p15="http://schemas.microsoft.com/office/powerpoint/2012/main" userId="022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2B2B2"/>
    <a:srgbClr val="FF0000"/>
    <a:srgbClr val="72AF2F"/>
    <a:srgbClr val="5C88D0"/>
    <a:srgbClr val="C1E442"/>
    <a:srgbClr val="808080"/>
    <a:srgbClr val="FFFFCC"/>
    <a:srgbClr val="FFFF9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40" autoAdjust="0"/>
    <p:restoredTop sz="92197" autoAdjust="0"/>
  </p:normalViewPr>
  <p:slideViewPr>
    <p:cSldViewPr snapToGrid="0">
      <p:cViewPr varScale="1">
        <p:scale>
          <a:sx n="106" d="100"/>
          <a:sy n="106" d="100"/>
        </p:scale>
        <p:origin x="9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commentAuthors" Target="commentAuthor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notesMaster" Target="notesMasters/notesMaster1.xml"/><Relationship Id="rId105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Zou%20Lan\2025&#24037;&#20316;\&#26631;&#20934;&#24037;&#20316;\3GPP\SA%23109\SA5%20report\tdoc%20stats\SA5%20tdoc%20statistics-20250527-2024_d3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Number of delegates in SA5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tx>
            <c:strRef>
              <c:f>Sheet1!$M$2</c:f>
              <c:strCache>
                <c:ptCount val="1"/>
                <c:pt idx="0">
                  <c:v>F2F delegates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Sheet1!$M$10:$M$19</c:f>
              <c:numCache>
                <c:formatCode>General</c:formatCode>
                <c:ptCount val="10"/>
                <c:pt idx="0">
                  <c:v>76</c:v>
                </c:pt>
                <c:pt idx="1">
                  <c:v>170</c:v>
                </c:pt>
                <c:pt idx="2">
                  <c:v>140</c:v>
                </c:pt>
                <c:pt idx="3">
                  <c:v>188</c:v>
                </c:pt>
                <c:pt idx="4">
                  <c:v>129</c:v>
                </c:pt>
                <c:pt idx="5">
                  <c:v>172</c:v>
                </c:pt>
                <c:pt idx="6">
                  <c:v>70</c:v>
                </c:pt>
                <c:pt idx="7">
                  <c:v>152</c:v>
                </c:pt>
                <c:pt idx="8">
                  <c:v>169</c:v>
                </c:pt>
                <c:pt idx="9">
                  <c:v>200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C82-4C7C-8EE9-F883B6443226}"/>
            </c:ext>
          </c:extLst>
        </c:ser>
        <c:ser>
          <c:idx val="2"/>
          <c:order val="2"/>
          <c:tx>
            <c:strRef>
              <c:f>Sheet1!$N$2</c:f>
              <c:strCache>
                <c:ptCount val="1"/>
                <c:pt idx="0">
                  <c:v>Online delegates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Sheet1!$N$10:$N$19</c:f>
              <c:numCache>
                <c:formatCode>General</c:formatCode>
                <c:ptCount val="10"/>
                <c:pt idx="0">
                  <c:v>28</c:v>
                </c:pt>
                <c:pt idx="1">
                  <c:v>21</c:v>
                </c:pt>
                <c:pt idx="2">
                  <c:v>20</c:v>
                </c:pt>
                <c:pt idx="3">
                  <c:v>29</c:v>
                </c:pt>
                <c:pt idx="4">
                  <c:v>53</c:v>
                </c:pt>
                <c:pt idx="5">
                  <c:v>28</c:v>
                </c:pt>
                <c:pt idx="6">
                  <c:v>31</c:v>
                </c:pt>
                <c:pt idx="7">
                  <c:v>44</c:v>
                </c:pt>
                <c:pt idx="8">
                  <c:v>29</c:v>
                </c:pt>
                <c:pt idx="9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C82-4C7C-8EE9-F883B64432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2185823"/>
        <c:axId val="925101791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Sheet1!$L$2</c15:sqref>
                        </c15:formulaRef>
                      </c:ext>
                    </c:extLst>
                    <c:strCache>
                      <c:ptCount val="1"/>
                      <c:pt idx="0">
                        <c:v>Total delegates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Sheet1!$A$10:$A$19</c15:sqref>
                        </c15:formulaRef>
                      </c:ext>
                    </c:extLst>
                    <c:strCache>
                      <c:ptCount val="10"/>
                      <c:pt idx="0">
                        <c:v>SA5#153</c:v>
                      </c:pt>
                      <c:pt idx="1">
                        <c:v>SA5#154</c:v>
                      </c:pt>
                      <c:pt idx="2">
                        <c:v>SA5#155</c:v>
                      </c:pt>
                      <c:pt idx="3">
                        <c:v>SA5#156</c:v>
                      </c:pt>
                      <c:pt idx="4">
                        <c:v>SA5#157</c:v>
                      </c:pt>
                      <c:pt idx="5">
                        <c:v>SA5#158</c:v>
                      </c:pt>
                      <c:pt idx="6">
                        <c:v>SA5#159</c:v>
                      </c:pt>
                      <c:pt idx="7">
                        <c:v>SA5#160</c:v>
                      </c:pt>
                      <c:pt idx="8">
                        <c:v>SA5#161</c:v>
                      </c:pt>
                      <c:pt idx="9">
                        <c:v>SA5#162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Sheet1!$L$3:$L$10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139</c:v>
                      </c:pt>
                      <c:pt idx="1">
                        <c:v>202</c:v>
                      </c:pt>
                      <c:pt idx="2">
                        <c:v>149</c:v>
                      </c:pt>
                      <c:pt idx="3">
                        <c:v>195</c:v>
                      </c:pt>
                      <c:pt idx="4">
                        <c:v>217</c:v>
                      </c:pt>
                      <c:pt idx="5">
                        <c:v>179</c:v>
                      </c:pt>
                      <c:pt idx="6">
                        <c:v>194</c:v>
                      </c:pt>
                      <c:pt idx="7">
                        <c:v>104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AC82-4C7C-8EE9-F883B6443226}"/>
                  </c:ext>
                </c:extLst>
              </c15:ser>
            </c15:filteredLineSeries>
          </c:ext>
        </c:extLst>
      </c:line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LS exchange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tx>
            <c:strRef>
              <c:f>Sheet1!$O$2</c:f>
              <c:strCache>
                <c:ptCount val="1"/>
                <c:pt idx="0">
                  <c:v>incoming LS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Sheet1!$O$10:$O$19</c:f>
              <c:numCache>
                <c:formatCode>General</c:formatCode>
                <c:ptCount val="10"/>
                <c:pt idx="0">
                  <c:v>45</c:v>
                </c:pt>
                <c:pt idx="1">
                  <c:v>32</c:v>
                </c:pt>
                <c:pt idx="2">
                  <c:v>14</c:v>
                </c:pt>
                <c:pt idx="3">
                  <c:v>27</c:v>
                </c:pt>
                <c:pt idx="4">
                  <c:v>19</c:v>
                </c:pt>
                <c:pt idx="5">
                  <c:v>17</c:v>
                </c:pt>
                <c:pt idx="6">
                  <c:v>22</c:v>
                </c:pt>
                <c:pt idx="7">
                  <c:v>13</c:v>
                </c:pt>
                <c:pt idx="8">
                  <c:v>12</c:v>
                </c:pt>
                <c:pt idx="9">
                  <c:v>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DDF-49B8-BC7F-BC384A46E6E6}"/>
            </c:ext>
          </c:extLst>
        </c:ser>
        <c:ser>
          <c:idx val="2"/>
          <c:order val="2"/>
          <c:tx>
            <c:strRef>
              <c:f>Sheet1!$P$2</c:f>
              <c:strCache>
                <c:ptCount val="1"/>
                <c:pt idx="0">
                  <c:v>Outgoing LS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Sheet1!$P$10:$P$19</c:f>
              <c:numCache>
                <c:formatCode>General</c:formatCode>
                <c:ptCount val="10"/>
                <c:pt idx="0">
                  <c:v>21</c:v>
                </c:pt>
                <c:pt idx="1">
                  <c:v>21</c:v>
                </c:pt>
                <c:pt idx="2">
                  <c:v>7</c:v>
                </c:pt>
                <c:pt idx="3">
                  <c:v>14</c:v>
                </c:pt>
                <c:pt idx="4">
                  <c:v>7</c:v>
                </c:pt>
                <c:pt idx="5">
                  <c:v>11</c:v>
                </c:pt>
                <c:pt idx="6">
                  <c:v>15</c:v>
                </c:pt>
                <c:pt idx="7">
                  <c:v>7</c:v>
                </c:pt>
                <c:pt idx="8">
                  <c:v>5</c:v>
                </c:pt>
                <c:pt idx="9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DDF-49B8-BC7F-BC384A46E6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2185823"/>
        <c:axId val="925101791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Sheet1!$N$2</c15:sqref>
                        </c15:formulaRef>
                      </c:ext>
                    </c:extLst>
                    <c:strCache>
                      <c:ptCount val="1"/>
                      <c:pt idx="0">
                        <c:v>Online delegates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Sheet1!$A$10:$A$19</c15:sqref>
                        </c15:formulaRef>
                      </c:ext>
                    </c:extLst>
                    <c:strCache>
                      <c:ptCount val="10"/>
                      <c:pt idx="0">
                        <c:v>SA5#153</c:v>
                      </c:pt>
                      <c:pt idx="1">
                        <c:v>SA5#154</c:v>
                      </c:pt>
                      <c:pt idx="2">
                        <c:v>SA5#155</c:v>
                      </c:pt>
                      <c:pt idx="3">
                        <c:v>SA5#156</c:v>
                      </c:pt>
                      <c:pt idx="4">
                        <c:v>SA5#157</c:v>
                      </c:pt>
                      <c:pt idx="5">
                        <c:v>SA5#158</c:v>
                      </c:pt>
                      <c:pt idx="6">
                        <c:v>SA5#159</c:v>
                      </c:pt>
                      <c:pt idx="7">
                        <c:v>SA5#160</c:v>
                      </c:pt>
                      <c:pt idx="8">
                        <c:v>SA5#161</c:v>
                      </c:pt>
                      <c:pt idx="9">
                        <c:v>SA5#162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Sheet1!$N$3:$N$10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139</c:v>
                      </c:pt>
                      <c:pt idx="1">
                        <c:v>51</c:v>
                      </c:pt>
                      <c:pt idx="2">
                        <c:v>149</c:v>
                      </c:pt>
                      <c:pt idx="3">
                        <c:v>42</c:v>
                      </c:pt>
                      <c:pt idx="4">
                        <c:v>41</c:v>
                      </c:pt>
                      <c:pt idx="5">
                        <c:v>37</c:v>
                      </c:pt>
                      <c:pt idx="6">
                        <c:v>44</c:v>
                      </c:pt>
                      <c:pt idx="7">
                        <c:v>28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2DDF-49B8-BC7F-BC384A46E6E6}"/>
                  </c:ext>
                </c:extLst>
              </c15:ser>
            </c15:filteredLineSeries>
          </c:ext>
        </c:extLst>
      </c:line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Total</a:t>
            </a:r>
            <a:r>
              <a:rPr lang="en-US" altLang="zh-CN" baseline="0"/>
              <a:t> number and agreed tdoc numbers</a:t>
            </a:r>
            <a:endParaRPr lang="en-US" altLang="zh-CN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Total number of 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Sheet1!$B$10:$B$19</c:f>
              <c:numCache>
                <c:formatCode>General</c:formatCode>
                <c:ptCount val="10"/>
                <c:pt idx="0">
                  <c:v>1092</c:v>
                </c:pt>
                <c:pt idx="1">
                  <c:v>1122</c:v>
                </c:pt>
                <c:pt idx="2">
                  <c:v>1137</c:v>
                </c:pt>
                <c:pt idx="3">
                  <c:v>1515</c:v>
                </c:pt>
                <c:pt idx="4">
                  <c:v>1078</c:v>
                </c:pt>
                <c:pt idx="5">
                  <c:v>1062</c:v>
                </c:pt>
                <c:pt idx="6">
                  <c:v>1052</c:v>
                </c:pt>
                <c:pt idx="7">
                  <c:v>912</c:v>
                </c:pt>
                <c:pt idx="8">
                  <c:v>909</c:v>
                </c:pt>
                <c:pt idx="9">
                  <c:v>924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A3-4543-91C6-2BCB49C747D0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Number of agreed 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Sheet1!$C$10:$C$19</c:f>
              <c:numCache>
                <c:formatCode>General</c:formatCode>
                <c:ptCount val="10"/>
                <c:pt idx="0">
                  <c:v>447</c:v>
                </c:pt>
                <c:pt idx="1">
                  <c:v>379</c:v>
                </c:pt>
                <c:pt idx="2">
                  <c:v>460</c:v>
                </c:pt>
                <c:pt idx="3">
                  <c:v>698</c:v>
                </c:pt>
                <c:pt idx="4">
                  <c:v>447</c:v>
                </c:pt>
                <c:pt idx="5">
                  <c:v>408</c:v>
                </c:pt>
                <c:pt idx="6">
                  <c:v>386</c:v>
                </c:pt>
                <c:pt idx="7">
                  <c:v>296</c:v>
                </c:pt>
                <c:pt idx="8">
                  <c:v>305</c:v>
                </c:pt>
                <c:pt idx="9">
                  <c:v>338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A3-4543-91C6-2BCB49C747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42185823"/>
        <c:axId val="925101791"/>
      </c:barChart>
      <c:catAx>
        <c:axId val="942185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5101791"/>
        <c:crosses val="autoZero"/>
        <c:auto val="1"/>
        <c:lblAlgn val="ctr"/>
        <c:lblOffset val="100"/>
        <c:noMultiLvlLbl val="0"/>
      </c:catAx>
      <c:valAx>
        <c:axId val="925101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2185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Allocation of agreed tdocs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Sheet1!$E$2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Sheet1!$E$10:$E$19</c:f>
              <c:numCache>
                <c:formatCode>General</c:formatCode>
                <c:ptCount val="10"/>
                <c:pt idx="0">
                  <c:v>1</c:v>
                </c:pt>
                <c:pt idx="1">
                  <c:v>4</c:v>
                </c:pt>
                <c:pt idx="2">
                  <c:v>1</c:v>
                </c:pt>
                <c:pt idx="3">
                  <c:v>9</c:v>
                </c:pt>
                <c:pt idx="4">
                  <c:v>3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67-424C-852F-1B1EC46EA6FA}"/>
            </c:ext>
          </c:extLst>
        </c:ser>
        <c:ser>
          <c:idx val="1"/>
          <c:order val="1"/>
          <c:tx>
            <c:strRef>
              <c:f>Sheet1!$F$2</c:f>
              <c:strCache>
                <c:ptCount val="1"/>
                <c:pt idx="0">
                  <c:v>R16 CR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Sheet1!$F$10:$F$19</c:f>
              <c:numCache>
                <c:formatCode>General</c:formatCode>
                <c:ptCount val="10"/>
                <c:pt idx="0">
                  <c:v>13</c:v>
                </c:pt>
                <c:pt idx="1">
                  <c:v>12</c:v>
                </c:pt>
                <c:pt idx="2">
                  <c:v>15</c:v>
                </c:pt>
                <c:pt idx="3">
                  <c:v>32</c:v>
                </c:pt>
                <c:pt idx="4">
                  <c:v>12</c:v>
                </c:pt>
                <c:pt idx="5">
                  <c:v>7</c:v>
                </c:pt>
                <c:pt idx="6">
                  <c:v>6</c:v>
                </c:pt>
                <c:pt idx="7">
                  <c:v>1</c:v>
                </c:pt>
                <c:pt idx="8">
                  <c:v>8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67-424C-852F-1B1EC46EA6FA}"/>
            </c:ext>
          </c:extLst>
        </c:ser>
        <c:ser>
          <c:idx val="2"/>
          <c:order val="2"/>
          <c:tx>
            <c:strRef>
              <c:f>Sheet1!$G$2</c:f>
              <c:strCache>
                <c:ptCount val="1"/>
                <c:pt idx="0">
                  <c:v>R17 CR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Sheet1!$G$10:$G$19</c:f>
              <c:numCache>
                <c:formatCode>General</c:formatCode>
                <c:ptCount val="10"/>
                <c:pt idx="0">
                  <c:v>37</c:v>
                </c:pt>
                <c:pt idx="1">
                  <c:v>37</c:v>
                </c:pt>
                <c:pt idx="2">
                  <c:v>43</c:v>
                </c:pt>
                <c:pt idx="3">
                  <c:v>76</c:v>
                </c:pt>
                <c:pt idx="4">
                  <c:v>29</c:v>
                </c:pt>
                <c:pt idx="5">
                  <c:v>24</c:v>
                </c:pt>
                <c:pt idx="6">
                  <c:v>13</c:v>
                </c:pt>
                <c:pt idx="7">
                  <c:v>4</c:v>
                </c:pt>
                <c:pt idx="8">
                  <c:v>9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67-424C-852F-1B1EC46EA6FA}"/>
            </c:ext>
          </c:extLst>
        </c:ser>
        <c:ser>
          <c:idx val="3"/>
          <c:order val="3"/>
          <c:tx>
            <c:strRef>
              <c:f>Sheet1!$H$2</c:f>
              <c:strCache>
                <c:ptCount val="1"/>
                <c:pt idx="0">
                  <c:v>R18 CR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Sheet1!$H$10:$H$19</c:f>
              <c:numCache>
                <c:formatCode>General</c:formatCode>
                <c:ptCount val="10"/>
                <c:pt idx="0">
                  <c:v>215</c:v>
                </c:pt>
                <c:pt idx="1">
                  <c:v>133</c:v>
                </c:pt>
                <c:pt idx="2">
                  <c:v>163</c:v>
                </c:pt>
                <c:pt idx="3">
                  <c:v>154</c:v>
                </c:pt>
                <c:pt idx="4">
                  <c:v>62</c:v>
                </c:pt>
                <c:pt idx="5">
                  <c:v>70</c:v>
                </c:pt>
                <c:pt idx="6">
                  <c:v>55</c:v>
                </c:pt>
                <c:pt idx="7">
                  <c:v>27</c:v>
                </c:pt>
                <c:pt idx="8">
                  <c:v>24</c:v>
                </c:pt>
                <c:pt idx="9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667-424C-852F-1B1EC46EA6FA}"/>
            </c:ext>
          </c:extLst>
        </c:ser>
        <c:ser>
          <c:idx val="4"/>
          <c:order val="4"/>
          <c:tx>
            <c:strRef>
              <c:f>Sheet1!$I$2</c:f>
              <c:strCache>
                <c:ptCount val="1"/>
                <c:pt idx="0">
                  <c:v>R19 CR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Sheet1!$I$10:$I$19</c:f>
              <c:numCache>
                <c:formatCode>General</c:formatCode>
                <c:ptCount val="10"/>
                <c:pt idx="1">
                  <c:v>22</c:v>
                </c:pt>
                <c:pt idx="2">
                  <c:v>32</c:v>
                </c:pt>
                <c:pt idx="3">
                  <c:v>108</c:v>
                </c:pt>
                <c:pt idx="4">
                  <c:v>100</c:v>
                </c:pt>
                <c:pt idx="5">
                  <c:v>118</c:v>
                </c:pt>
                <c:pt idx="6">
                  <c:v>172</c:v>
                </c:pt>
                <c:pt idx="7">
                  <c:v>192</c:v>
                </c:pt>
                <c:pt idx="8">
                  <c:v>161</c:v>
                </c:pt>
                <c:pt idx="9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67-424C-852F-1B1EC46EA6FA}"/>
            </c:ext>
          </c:extLst>
        </c:ser>
        <c:ser>
          <c:idx val="5"/>
          <c:order val="5"/>
          <c:tx>
            <c:strRef>
              <c:f>Sheet1!$J$2</c:f>
              <c:strCache>
                <c:ptCount val="1"/>
                <c:pt idx="0">
                  <c:v>R20 CR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Sheet1!$J$10:$J$19</c:f>
              <c:numCache>
                <c:formatCode>General</c:formatCode>
                <c:ptCount val="10"/>
                <c:pt idx="9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667-424C-852F-1B1EC46EA6FA}"/>
            </c:ext>
          </c:extLst>
        </c:ser>
        <c:ser>
          <c:idx val="6"/>
          <c:order val="6"/>
          <c:tx>
            <c:strRef>
              <c:f>Sheet1!$K$2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Sheet1!$A$10:$A$19</c:f>
              <c:strCache>
                <c:ptCount val="10"/>
                <c:pt idx="0">
                  <c:v>SA5#153</c:v>
                </c:pt>
                <c:pt idx="1">
                  <c:v>SA5#154</c:v>
                </c:pt>
                <c:pt idx="2">
                  <c:v>SA5#155</c:v>
                </c:pt>
                <c:pt idx="3">
                  <c:v>SA5#156</c:v>
                </c:pt>
                <c:pt idx="4">
                  <c:v>SA5#157</c:v>
                </c:pt>
                <c:pt idx="5">
                  <c:v>SA5#158</c:v>
                </c:pt>
                <c:pt idx="6">
                  <c:v>SA5#159</c:v>
                </c:pt>
                <c:pt idx="7">
                  <c:v>SA5#160</c:v>
                </c:pt>
                <c:pt idx="8">
                  <c:v>SA5#161</c:v>
                </c:pt>
                <c:pt idx="9">
                  <c:v>SA5#162</c:v>
                </c:pt>
              </c:strCache>
            </c:strRef>
          </c:cat>
          <c:val>
            <c:numRef>
              <c:f>Sheet1!$K$10:$K$19</c:f>
              <c:numCache>
                <c:formatCode>General</c:formatCode>
                <c:ptCount val="10"/>
                <c:pt idx="0">
                  <c:v>181</c:v>
                </c:pt>
                <c:pt idx="1">
                  <c:v>164</c:v>
                </c:pt>
                <c:pt idx="2">
                  <c:v>205</c:v>
                </c:pt>
                <c:pt idx="3">
                  <c:v>311</c:v>
                </c:pt>
                <c:pt idx="4">
                  <c:v>241</c:v>
                </c:pt>
                <c:pt idx="5">
                  <c:v>188</c:v>
                </c:pt>
                <c:pt idx="6">
                  <c:v>140</c:v>
                </c:pt>
                <c:pt idx="7">
                  <c:v>73</c:v>
                </c:pt>
                <c:pt idx="8">
                  <c:v>103</c:v>
                </c:pt>
                <c:pt idx="9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67-424C-852F-1B1EC46EA6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1964543"/>
        <c:axId val="285805455"/>
      </c:barChart>
      <c:catAx>
        <c:axId val="2919645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5805455"/>
        <c:crosses val="autoZero"/>
        <c:auto val="1"/>
        <c:lblAlgn val="ctr"/>
        <c:lblOffset val="100"/>
        <c:noMultiLvlLbl val="0"/>
      </c:catAx>
      <c:valAx>
        <c:axId val="2858054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19645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rgbClr val="00B0F0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0" i="0" baseline="0">
                <a:effectLst/>
              </a:rPr>
              <a:t>Rel-19 OAM submitted tdocs</a:t>
            </a:r>
            <a:endParaRPr lang="zh-CN" altLang="zh-CN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Sheet3!$M$1</c:f>
              <c:strCache>
                <c:ptCount val="1"/>
                <c:pt idx="0">
                  <c:v>total submitted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Sheet3!$A$2:$A$23</c:f>
              <c:strCache>
                <c:ptCount val="22"/>
                <c:pt idx="0">
                  <c:v>AIML</c:v>
                </c:pt>
                <c:pt idx="1">
                  <c:v>MADCOL</c:v>
                </c:pt>
                <c:pt idx="2">
                  <c:v>SEPM</c:v>
                </c:pt>
                <c:pt idx="3">
                  <c:v>PM</c:v>
                </c:pt>
                <c:pt idx="4">
                  <c:v>AdNRM</c:v>
                </c:pt>
                <c:pt idx="5">
                  <c:v>TMQ</c:v>
                </c:pt>
                <c:pt idx="6">
                  <c:v>NTNM</c:v>
                </c:pt>
                <c:pt idx="7">
                  <c:v>IABM</c:v>
                </c:pt>
                <c:pt idx="8">
                  <c:v>RedcapM</c:v>
                </c:pt>
                <c:pt idx="9">
                  <c:v>NWDAFM</c:v>
                </c:pt>
                <c:pt idx="10">
                  <c:v>NSM</c:v>
                </c:pt>
                <c:pt idx="11">
                  <c:v>MDA</c:v>
                </c:pt>
                <c:pt idx="12">
                  <c:v>EE</c:v>
                </c:pt>
                <c:pt idx="13">
                  <c:v>Mexpo</c:v>
                </c:pt>
                <c:pt idx="14">
                  <c:v>MonstraM</c:v>
                </c:pt>
                <c:pt idx="15">
                  <c:v>IDM</c:v>
                </c:pt>
                <c:pt idx="16">
                  <c:v>CCL</c:v>
                </c:pt>
                <c:pt idx="17">
                  <c:v>NDT</c:v>
                </c:pt>
                <c:pt idx="18">
                  <c:v>CMO</c:v>
                </c:pt>
                <c:pt idx="19">
                  <c:v>MSEC</c:v>
                </c:pt>
                <c:pt idx="20">
                  <c:v>SBMA</c:v>
                </c:pt>
                <c:pt idx="21">
                  <c:v>PTM</c:v>
                </c:pt>
              </c:strCache>
            </c:strRef>
          </c:cat>
          <c:val>
            <c:numRef>
              <c:f>Sheet3!$M$2:$M$23</c:f>
              <c:numCache>
                <c:formatCode>General</c:formatCode>
                <c:ptCount val="22"/>
                <c:pt idx="0">
                  <c:v>382</c:v>
                </c:pt>
                <c:pt idx="1">
                  <c:v>68</c:v>
                </c:pt>
                <c:pt idx="2">
                  <c:v>33</c:v>
                </c:pt>
                <c:pt idx="3">
                  <c:v>121</c:v>
                </c:pt>
                <c:pt idx="4">
                  <c:v>92</c:v>
                </c:pt>
                <c:pt idx="5">
                  <c:v>54</c:v>
                </c:pt>
                <c:pt idx="6">
                  <c:v>89</c:v>
                </c:pt>
                <c:pt idx="7">
                  <c:v>28</c:v>
                </c:pt>
                <c:pt idx="8">
                  <c:v>63</c:v>
                </c:pt>
                <c:pt idx="9">
                  <c:v>38</c:v>
                </c:pt>
                <c:pt idx="10">
                  <c:v>51</c:v>
                </c:pt>
                <c:pt idx="11">
                  <c:v>137</c:v>
                </c:pt>
                <c:pt idx="12">
                  <c:v>164</c:v>
                </c:pt>
                <c:pt idx="13">
                  <c:v>113</c:v>
                </c:pt>
                <c:pt idx="14">
                  <c:v>15</c:v>
                </c:pt>
                <c:pt idx="15">
                  <c:v>174</c:v>
                </c:pt>
                <c:pt idx="16">
                  <c:v>178</c:v>
                </c:pt>
                <c:pt idx="17">
                  <c:v>221</c:v>
                </c:pt>
                <c:pt idx="18">
                  <c:v>220</c:v>
                </c:pt>
                <c:pt idx="19">
                  <c:v>7</c:v>
                </c:pt>
                <c:pt idx="20">
                  <c:v>137</c:v>
                </c:pt>
                <c:pt idx="21">
                  <c:v>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96C-4732-8C1D-EF63F1A0B231}"/>
            </c:ext>
          </c:extLst>
        </c:ser>
        <c:ser>
          <c:idx val="1"/>
          <c:order val="1"/>
          <c:tx>
            <c:strRef>
              <c:f>Sheet3!$X$1</c:f>
              <c:strCache>
                <c:ptCount val="1"/>
                <c:pt idx="0">
                  <c:v>total agreed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Sheet3!$A$2:$A$23</c:f>
              <c:strCache>
                <c:ptCount val="22"/>
                <c:pt idx="0">
                  <c:v>AIML</c:v>
                </c:pt>
                <c:pt idx="1">
                  <c:v>MADCOL</c:v>
                </c:pt>
                <c:pt idx="2">
                  <c:v>SEPM</c:v>
                </c:pt>
                <c:pt idx="3">
                  <c:v>PM</c:v>
                </c:pt>
                <c:pt idx="4">
                  <c:v>AdNRM</c:v>
                </c:pt>
                <c:pt idx="5">
                  <c:v>TMQ</c:v>
                </c:pt>
                <c:pt idx="6">
                  <c:v>NTNM</c:v>
                </c:pt>
                <c:pt idx="7">
                  <c:v>IABM</c:v>
                </c:pt>
                <c:pt idx="8">
                  <c:v>RedcapM</c:v>
                </c:pt>
                <c:pt idx="9">
                  <c:v>NWDAFM</c:v>
                </c:pt>
                <c:pt idx="10">
                  <c:v>NSM</c:v>
                </c:pt>
                <c:pt idx="11">
                  <c:v>MDA</c:v>
                </c:pt>
                <c:pt idx="12">
                  <c:v>EE</c:v>
                </c:pt>
                <c:pt idx="13">
                  <c:v>Mexpo</c:v>
                </c:pt>
                <c:pt idx="14">
                  <c:v>MonstraM</c:v>
                </c:pt>
                <c:pt idx="15">
                  <c:v>IDM</c:v>
                </c:pt>
                <c:pt idx="16">
                  <c:v>CCL</c:v>
                </c:pt>
                <c:pt idx="17">
                  <c:v>NDT</c:v>
                </c:pt>
                <c:pt idx="18">
                  <c:v>CMO</c:v>
                </c:pt>
                <c:pt idx="19">
                  <c:v>MSEC</c:v>
                </c:pt>
                <c:pt idx="20">
                  <c:v>SBMA</c:v>
                </c:pt>
                <c:pt idx="21">
                  <c:v>PTM</c:v>
                </c:pt>
              </c:strCache>
            </c:strRef>
          </c:cat>
          <c:val>
            <c:numRef>
              <c:f>Sheet3!$X$2:$X$23</c:f>
              <c:numCache>
                <c:formatCode>General</c:formatCode>
                <c:ptCount val="22"/>
                <c:pt idx="0">
                  <c:v>138</c:v>
                </c:pt>
                <c:pt idx="1">
                  <c:v>39</c:v>
                </c:pt>
                <c:pt idx="2">
                  <c:v>20</c:v>
                </c:pt>
                <c:pt idx="3">
                  <c:v>74</c:v>
                </c:pt>
                <c:pt idx="4">
                  <c:v>70</c:v>
                </c:pt>
                <c:pt idx="5">
                  <c:v>37</c:v>
                </c:pt>
                <c:pt idx="6">
                  <c:v>81</c:v>
                </c:pt>
                <c:pt idx="7">
                  <c:v>26</c:v>
                </c:pt>
                <c:pt idx="8">
                  <c:v>47</c:v>
                </c:pt>
                <c:pt idx="9">
                  <c:v>30</c:v>
                </c:pt>
                <c:pt idx="10">
                  <c:v>50</c:v>
                </c:pt>
                <c:pt idx="11">
                  <c:v>110</c:v>
                </c:pt>
                <c:pt idx="12">
                  <c:v>79</c:v>
                </c:pt>
                <c:pt idx="13">
                  <c:v>69</c:v>
                </c:pt>
                <c:pt idx="14">
                  <c:v>9</c:v>
                </c:pt>
                <c:pt idx="15">
                  <c:v>132</c:v>
                </c:pt>
                <c:pt idx="16">
                  <c:v>126</c:v>
                </c:pt>
                <c:pt idx="17">
                  <c:v>109</c:v>
                </c:pt>
                <c:pt idx="18">
                  <c:v>85</c:v>
                </c:pt>
                <c:pt idx="19">
                  <c:v>6</c:v>
                </c:pt>
                <c:pt idx="20">
                  <c:v>90</c:v>
                </c:pt>
                <c:pt idx="21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96C-4732-8C1D-EF63F1A0B2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5164608"/>
        <c:axId val="267170176"/>
      </c:lineChart>
      <c:catAx>
        <c:axId val="54516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7170176"/>
        <c:crosses val="autoZero"/>
        <c:auto val="1"/>
        <c:lblAlgn val="ctr"/>
        <c:lblOffset val="100"/>
        <c:noMultiLvlLbl val="0"/>
      </c:catAx>
      <c:valAx>
        <c:axId val="267170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5164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9/9/2025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9/9/2025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470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884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430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415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035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904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#109</a:t>
            </a:r>
          </a:p>
          <a:p>
            <a:r>
              <a:rPr lang="nn-NO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Beijing, China, 16-19 September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SP-250916</a:t>
            </a:r>
            <a:endParaRPr lang="en-GB" altLang="en-US" sz="1400" b="1" dirty="0">
              <a:solidFill>
                <a:schemeClr val="bg2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39861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SP-250916: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109,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Beijing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China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16 – 19 </a:t>
            </a:r>
            <a:r>
              <a:rPr lang="en-US" altLang="zh-CN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September</a:t>
            </a:r>
            <a:r>
              <a:rPr lang="nn-NO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509.zip" TargetMode="External"/><Relationship Id="rId13" Type="http://schemas.openxmlformats.org/officeDocument/2006/relationships/hyperlink" Target="https://www.3gpp.org/ftp/Information/WI_Sheet/SP-250512.zip" TargetMode="External"/><Relationship Id="rId18" Type="http://schemas.openxmlformats.org/officeDocument/2006/relationships/hyperlink" Target="https://www.3gpp.org/ftp/Information/WI_Sheet/SP-241566.zip" TargetMode="External"/><Relationship Id="rId3" Type="http://schemas.openxmlformats.org/officeDocument/2006/relationships/hyperlink" Target="https://www.3gpp.org/ftp/Information/WI_Sheet/SP-241944.zip" TargetMode="External"/><Relationship Id="rId21" Type="http://schemas.openxmlformats.org/officeDocument/2006/relationships/hyperlink" Target="https://www.3gpp.org/ftp/Information/WI_Sheet/SP-250116.zip" TargetMode="External"/><Relationship Id="rId7" Type="http://schemas.openxmlformats.org/officeDocument/2006/relationships/hyperlink" Target="https://www.3gpp.org/ftp/Information/WI_Sheet/SP-250820.zip" TargetMode="External"/><Relationship Id="rId12" Type="http://schemas.openxmlformats.org/officeDocument/2006/relationships/hyperlink" Target="https://www.3gpp.org/ftp/Information/WI_Sheet/SP-250513.zip" TargetMode="External"/><Relationship Id="rId17" Type="http://schemas.openxmlformats.org/officeDocument/2006/relationships/hyperlink" Target="https://www.3gpp.org/ftp/Information/WI_Sheet/SP-241938.zip" TargetMode="External"/><Relationship Id="rId2" Type="http://schemas.openxmlformats.org/officeDocument/2006/relationships/hyperlink" Target="https://www.3gpp.org/ftp/Information/WI_Sheet/SP-241940.zip" TargetMode="External"/><Relationship Id="rId16" Type="http://schemas.openxmlformats.org/officeDocument/2006/relationships/hyperlink" Target="https://www.3gpp.org/ftp/Information/WI_Sheet/SP-241947.zip" TargetMode="External"/><Relationship Id="rId20" Type="http://schemas.openxmlformats.org/officeDocument/2006/relationships/hyperlink" Target="https://www.3gpp.org/ftp/Information/WI_Sheet/SP-24194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1950.zip" TargetMode="External"/><Relationship Id="rId11" Type="http://schemas.openxmlformats.org/officeDocument/2006/relationships/hyperlink" Target="https://www.3gpp.org/ftp/Information/WI_Sheet/SP-241380.zip" TargetMode="External"/><Relationship Id="rId24" Type="http://schemas.openxmlformats.org/officeDocument/2006/relationships/hyperlink" Target="https://www.3gpp.org/ftp/Information/WI_Sheet/SP-241948.zip" TargetMode="External"/><Relationship Id="rId5" Type="http://schemas.openxmlformats.org/officeDocument/2006/relationships/hyperlink" Target="https://www.3gpp.org/ftp/Information/WI_Sheet/SP-250365.zip" TargetMode="External"/><Relationship Id="rId15" Type="http://schemas.openxmlformats.org/officeDocument/2006/relationships/hyperlink" Target="https://www.3gpp.org/ftp/Information/WI_Sheet/SP-241939.zip" TargetMode="External"/><Relationship Id="rId23" Type="http://schemas.openxmlformats.org/officeDocument/2006/relationships/hyperlink" Target="https://www.3gpp.org/ftp/Information/WI_Sheet/SP-250115.zip" TargetMode="External"/><Relationship Id="rId10" Type="http://schemas.openxmlformats.org/officeDocument/2006/relationships/hyperlink" Target="https://www.3gpp.org/ftp/Information/WI_Sheet/SP-250122.zip" TargetMode="External"/><Relationship Id="rId19" Type="http://schemas.openxmlformats.org/officeDocument/2006/relationships/hyperlink" Target="https://www.3gpp.org/ftp/Information/WI_Sheet/SP-241379.zip" TargetMode="External"/><Relationship Id="rId4" Type="http://schemas.openxmlformats.org/officeDocument/2006/relationships/hyperlink" Target="https://www.3gpp.org/ftp/Information/WI_Sheet/SP-241941.zip" TargetMode="External"/><Relationship Id="rId9" Type="http://schemas.openxmlformats.org/officeDocument/2006/relationships/hyperlink" Target="https://www.3gpp.org/ftp/Information/WI_Sheet/SP-241942.zip" TargetMode="External"/><Relationship Id="rId14" Type="http://schemas.openxmlformats.org/officeDocument/2006/relationships/hyperlink" Target="https://www.3gpp.org/ftp/Information/WI_Sheet/SP-250819.zip" TargetMode="External"/><Relationship Id="rId22" Type="http://schemas.openxmlformats.org/officeDocument/2006/relationships/hyperlink" Target="https://www.3gpp.org/ftp/Information/WI_Sheet/SP-250511.zip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nwm-trial.etsi.org/#/documents/9140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nwm-trial.etsi.org/#/documents/9141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65.zip" TargetMode="External"/><Relationship Id="rId13" Type="http://schemas.openxmlformats.org/officeDocument/2006/relationships/hyperlink" Target="https://www.3gpp.org/ftp/Information/WI_Sheet/SP-250882.zip" TargetMode="External"/><Relationship Id="rId3" Type="http://schemas.openxmlformats.org/officeDocument/2006/relationships/hyperlink" Target="https://www.3gpp.org/ftp/Information/WI_Sheet/SP-250860.zip" TargetMode="External"/><Relationship Id="rId7" Type="http://schemas.openxmlformats.org/officeDocument/2006/relationships/hyperlink" Target="https://www.3gpp.org/ftp/Information/WI_Sheet/SP-250864.zip" TargetMode="External"/><Relationship Id="rId12" Type="http://schemas.openxmlformats.org/officeDocument/2006/relationships/hyperlink" Target="https://www.3gpp.org/ftp/Information/WI_Sheet/SP-250881.zip" TargetMode="External"/><Relationship Id="rId2" Type="http://schemas.openxmlformats.org/officeDocument/2006/relationships/hyperlink" Target="https://www.3gpp.org/ftp/Information/WI_Sheet/SP-250867.zip" TargetMode="Externa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50863.zip" TargetMode="External"/><Relationship Id="rId11" Type="http://schemas.openxmlformats.org/officeDocument/2006/relationships/hyperlink" Target="https://www.3gpp.org/ftp/Information/WI_Sheet/SP-250879.zip" TargetMode="External"/><Relationship Id="rId5" Type="http://schemas.openxmlformats.org/officeDocument/2006/relationships/hyperlink" Target="https://www.3gpp.org/ftp/Information/WI_Sheet/SP-250862.zip" TargetMode="External"/><Relationship Id="rId15" Type="http://schemas.openxmlformats.org/officeDocument/2006/relationships/hyperlink" Target="https://www.3gpp.org/ftp/Information/WI_Sheet/SP-250869.zip" TargetMode="External"/><Relationship Id="rId10" Type="http://schemas.openxmlformats.org/officeDocument/2006/relationships/hyperlink" Target="https://www.3gpp.org/ftp/Information/WI_Sheet/SP-250868.zip" TargetMode="External"/><Relationship Id="rId4" Type="http://schemas.openxmlformats.org/officeDocument/2006/relationships/hyperlink" Target="https://www.3gpp.org/ftp/Information/WI_Sheet/SP-250861.zip" TargetMode="External"/><Relationship Id="rId9" Type="http://schemas.openxmlformats.org/officeDocument/2006/relationships/hyperlink" Target="https://www.3gpp.org/ftp/Information/WI_Sheet/SP-250866.zip" TargetMode="External"/><Relationship Id="rId14" Type="http://schemas.openxmlformats.org/officeDocument/2006/relationships/hyperlink" Target="https://www.3gpp.org/ftp/Information/WI_Sheet/SP-250880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62/Docs/S5-254112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62/Docs/S5-253406.zip" TargetMode="External"/><Relationship Id="rId2" Type="http://schemas.openxmlformats.org/officeDocument/2006/relationships/hyperlink" Target="https://www.3gpp.org/ftp/tsg_sa/WG5_TM/TSGS5_162/Docs/S5-254094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WG5_TM/TSGS5_162/Docs/S5-254083.zip" TargetMode="External"/><Relationship Id="rId4" Type="http://schemas.openxmlformats.org/officeDocument/2006/relationships/hyperlink" Target="https://www.3gpp.org/ftp/tsg_sa/WG5_TM/TSGS5_162/Docs/S5-253746.zip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4.zip" TargetMode="External"/><Relationship Id="rId2" Type="http://schemas.openxmlformats.org/officeDocument/2006/relationships/hyperlink" Target="https://www.3gpp.org/ftp/Information/WI_Sheet/SP-240965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7.zip" TargetMode="External"/><Relationship Id="rId2" Type="http://schemas.openxmlformats.org/officeDocument/2006/relationships/hyperlink" Target="https://www.3gpp.org/ftp/Information/WI_Sheet/SP-24115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6.zip" TargetMode="External"/><Relationship Id="rId2" Type="http://schemas.openxmlformats.org/officeDocument/2006/relationships/hyperlink" Target="https://www.3gpp.org/ftp/Information/WI_Sheet/SP-23173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3.zip" TargetMode="External"/><Relationship Id="rId2" Type="http://schemas.openxmlformats.org/officeDocument/2006/relationships/hyperlink" Target="https://www.3gpp.org/ftp/Information/WI_Sheet/SP-231735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38.zip" TargetMode="External"/><Relationship Id="rId2" Type="http://schemas.openxmlformats.org/officeDocument/2006/relationships/hyperlink" Target="https://www.3gpp.org/ftp/Information/WI_Sheet/SP-23172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31781.zip" TargetMode="Externa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36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39.zip" TargetMode="External"/><Relationship Id="rId2" Type="http://schemas.openxmlformats.org/officeDocument/2006/relationships/hyperlink" Target="https://www.3gpp.org/ftp/Information/WI_Sheet/SP-231725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379.zip" TargetMode="External"/><Relationship Id="rId2" Type="http://schemas.openxmlformats.org/officeDocument/2006/relationships/hyperlink" Target="https://www.3gpp.org/ftp/Information/WI_Sheet/SP-231721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0877.zip" TargetMode="Externa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380.zip" TargetMode="External"/><Relationship Id="rId2" Type="http://schemas.openxmlformats.org/officeDocument/2006/relationships/hyperlink" Target="https://www.3gpp.org/ftp/Information/WI_Sheet/SP-231732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1155.zip" TargetMode="Externa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0875.zip" TargetMode="Externa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48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9.zip" TargetMode="External"/><Relationship Id="rId2" Type="http://schemas.openxmlformats.org/officeDocument/2006/relationships/hyperlink" Target="https://www.3gpp.org/ftp/Information/WI_Sheet/SP-231733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29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Information/WI_Sheet/SP-241948.zip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1.zip" TargetMode="External"/><Relationship Id="rId2" Type="http://schemas.openxmlformats.org/officeDocument/2006/relationships/hyperlink" Target="https://www.3gpp.org/ftp/Information/WI_Sheet/SP-231734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378.zip" TargetMode="External"/><Relationship Id="rId2" Type="http://schemas.openxmlformats.org/officeDocument/2006/relationships/hyperlink" Target="https://www.3gpp.org/ftp/Information/WI_Sheet/SP-231724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50.zip" TargetMode="External"/><Relationship Id="rId2" Type="http://schemas.openxmlformats.org/officeDocument/2006/relationships/hyperlink" Target="https://www.3gpp.org/ftp/Information/WI_Sheet/SP-240966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0.zip" TargetMode="External"/><Relationship Id="rId2" Type="http://schemas.openxmlformats.org/officeDocument/2006/relationships/hyperlink" Target="https://www.3gpp.org/ftp/Information/WI_Sheet/SP-231723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942.zip" TargetMode="External"/><Relationship Id="rId2" Type="http://schemas.openxmlformats.org/officeDocument/2006/relationships/hyperlink" Target="https://www.3gpp.org/ftp/Information/WI_Sheet/SP-240967.zip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1.zip" TargetMode="Externa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7.zip" TargetMode="Externa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6.zip" TargetMode="Externa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3.zip" TargetMode="Externa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0.zip" TargetMode="Externa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2.zip" TargetMode="Externa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5.zip" TargetMode="Externa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4.zip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68.zip" TargetMode="Externa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40875.zip" TargetMode="Externa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79.zip" TargetMode="Externa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81.zip" TargetMode="Externa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3gpp.org/ftp/Information/WI_Sheet/SP-250880.zip" TargetMode="Externa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hyperlink" Target="https://forge.3gpp.org/rep/sa5/CH/-/tree/Rel-19/OpenAPI" TargetMode="External"/><Relationship Id="rId3" Type="http://schemas.openxmlformats.org/officeDocument/2006/relationships/hyperlink" Target="https://forge.3gpp.org/rep/sa5/MnS/-/wikis/SA5/Rel-19-Moderated-Topics" TargetMode="External"/><Relationship Id="rId7" Type="http://schemas.openxmlformats.org/officeDocument/2006/relationships/hyperlink" Target="https://forge.3gpp.org/rep/sa5/MnS/-/tree/Rel-19/yang-models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orge.3gpp.org/rep/sa5/MnS/-/tree/Rel-19/OpenAPI" TargetMode="External"/><Relationship Id="rId5" Type="http://schemas.openxmlformats.org/officeDocument/2006/relationships/hyperlink" Target="https://forge.3gpp.org/rep/all/5G_APIs" TargetMode="External"/><Relationship Id="rId4" Type="http://schemas.openxmlformats.org/officeDocument/2006/relationships/hyperlink" Target="https://forge.3gpp.org/rep/sa5/MnS" TargetMode="External"/><Relationship Id="rId9" Type="http://schemas.openxmlformats.org/officeDocument/2006/relationships/hyperlink" Target="https://forge.3gpp.org/rep/sa5/CH/-/tree/Rel-19/" TargetMode="Externa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Email_Discussions/SA5/SA5-level%20discussions/SA5%23157" TargetMode="Externa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Status Report to SA#109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885855" y="3825712"/>
            <a:ext cx="8872667" cy="21862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Chair, 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SA5 </a:t>
            </a:r>
            <a:r>
              <a:rPr lang="en-US" altLang="zh-CN" sz="2400" dirty="0">
                <a:latin typeface="Arial" charset="0"/>
              </a:rPr>
              <a:t>Vice </a:t>
            </a:r>
            <a:r>
              <a:rPr lang="en-GB" altLang="zh-CN" sz="2400" dirty="0">
                <a:latin typeface="Arial" charset="0"/>
              </a:rPr>
              <a:t>Chair, Ericsson</a:t>
            </a:r>
            <a:endParaRPr lang="de-DE" altLang="de-DE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Anatoly Andrianov, SA5 Vice Chair, Nokia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Görmer,</a:t>
            </a:r>
            <a:r>
              <a:rPr lang="de-DE" altLang="de-DE" sz="2400" dirty="0">
                <a:latin typeface="Arial" charset="0"/>
              </a:rPr>
              <a:t> SA5 SWG Charging Chair, </a:t>
            </a:r>
            <a:r>
              <a:rPr lang="en-GB" sz="2400" dirty="0">
                <a:latin typeface="Arial" charset="0"/>
              </a:rPr>
              <a:t>MATRIXX Software</a:t>
            </a:r>
          </a:p>
          <a:p>
            <a:pPr>
              <a:lnSpc>
                <a:spcPct val="80000"/>
              </a:lnSpc>
            </a:pPr>
            <a:r>
              <a:rPr lang="fi-FI" altLang="zh-CN" sz="2400" dirty="0">
                <a:latin typeface="Arial" charset="0"/>
              </a:rPr>
              <a:t>Mirko Cano Soveri, MCC, ETSI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Joern Krause, MCC, ETSI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Revised Rel-19 Study / Work Items </a:t>
            </a:r>
            <a:r>
              <a:rPr lang="en-US" altLang="zh-CN" sz="3200" kern="0" dirty="0">
                <a:solidFill>
                  <a:srgbClr val="0000FF"/>
                </a:solidFill>
                <a:latin typeface="Calibri"/>
              </a:rPr>
              <a:t>(for SA approval)</a:t>
            </a:r>
            <a:endParaRPr lang="en-US" altLang="zh-CN" sz="3200" kern="0" dirty="0">
              <a:solidFill>
                <a:srgbClr val="FF0000"/>
              </a:solidFill>
              <a:highlight>
                <a:srgbClr val="00FFFF"/>
              </a:highlight>
              <a:latin typeface="Calibri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B0C397-284B-4A7E-8254-12F2BA0EE276}"/>
              </a:ext>
            </a:extLst>
          </p:cNvPr>
          <p:cNvSpPr txBox="1"/>
          <p:nvPr/>
        </p:nvSpPr>
        <p:spPr>
          <a:xfrm>
            <a:off x="573206" y="1050878"/>
            <a:ext cx="60853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3</a:t>
            </a:r>
            <a:r>
              <a:rPr lang="en-US" altLang="zh-CN" sz="1400" b="1" dirty="0">
                <a:latin typeface="+mn-lt"/>
              </a:rPr>
              <a:t> revised work items sent for SA approval including </a:t>
            </a:r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1400" b="1" dirty="0">
                <a:latin typeface="+mn-lt"/>
              </a:rPr>
              <a:t> OAM WIDs and </a:t>
            </a:r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400" b="1" dirty="0">
                <a:latin typeface="+mn-lt"/>
              </a:rPr>
              <a:t> CH WID </a:t>
            </a:r>
            <a:endParaRPr lang="zh-CN" altLang="en-US" sz="1400" b="1" dirty="0">
              <a:latin typeface="+mn-lt"/>
            </a:endParaRPr>
          </a:p>
        </p:txBody>
      </p:sp>
      <p:graphicFrame>
        <p:nvGraphicFramePr>
          <p:cNvPr id="5" name="表格 2">
            <a:extLst>
              <a:ext uri="{FF2B5EF4-FFF2-40B4-BE49-F238E27FC236}">
                <a16:creationId xmlns:a16="http://schemas.microsoft.com/office/drawing/2014/main" id="{C6715A51-84E8-4304-8BCD-5865D14BE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625701"/>
              </p:ext>
            </p:extLst>
          </p:nvPr>
        </p:nvGraphicFramePr>
        <p:xfrm>
          <a:off x="422485" y="1429953"/>
          <a:ext cx="11347029" cy="2225040"/>
        </p:xfrm>
        <a:graphic>
          <a:graphicData uri="http://schemas.openxmlformats.org/drawingml/2006/table">
            <a:tbl>
              <a:tblPr/>
              <a:tblGrid>
                <a:gridCol w="958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4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74314">
                  <a:extLst>
                    <a:ext uri="{9D8B030D-6E8A-4147-A177-3AD203B41FA5}">
                      <a16:colId xmlns:a16="http://schemas.microsoft.com/office/drawing/2014/main" val="3262905075"/>
                    </a:ext>
                  </a:extLst>
                </a:gridCol>
              </a:tblGrid>
              <a:tr h="264931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Comment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83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SP-251030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WID: AI/ML management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Downscoping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of AIML management capabilities, remove model confidence, prediction, sustainable AIML for inference and ML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explainability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for training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7591116"/>
                  </a:ext>
                </a:extLst>
              </a:tr>
              <a:tr h="15683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SP-251034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Rel-19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WID: Enhanced OAM for management service exposure to external consumers through CAPIF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Downscoping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emove authorization from work task from Rel-19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432393"/>
                  </a:ext>
                </a:extLst>
              </a:tr>
              <a:tr h="15683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 on Converged Charging aspects of CAPIF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Adjustment, no impact on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yaml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and ASN.1 for </a:t>
                      </a:r>
                      <a:r>
                        <a:rPr lang="en-GB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Nchf_ConvergedCharging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service API to support CAPIF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68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13575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A6A2BC89-7918-4CF4-8414-F5B329DFE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50" y="0"/>
            <a:ext cx="10502280" cy="881743"/>
          </a:xfrm>
        </p:spPr>
        <p:txBody>
          <a:bodyPr/>
          <a:lstStyle/>
          <a:p>
            <a:r>
              <a:rPr lang="en-US" sz="3200" dirty="0"/>
              <a:t>Overview of </a:t>
            </a:r>
            <a:r>
              <a:rPr lang="en-US" altLang="zh-CN" sz="3200" dirty="0"/>
              <a:t>Rel-19 </a:t>
            </a:r>
            <a:r>
              <a:rPr lang="en-US" sz="3200" dirty="0"/>
              <a:t>SA5 </a:t>
            </a:r>
            <a:r>
              <a:rPr lang="en-US" altLang="zh-CN" sz="3200" dirty="0"/>
              <a:t>OAM </a:t>
            </a:r>
            <a:r>
              <a:rPr lang="en-US" sz="3200" dirty="0"/>
              <a:t>topics (ongoing SI+ </a:t>
            </a:r>
            <a:r>
              <a:rPr lang="en-US" altLang="zh-CN" sz="3200" dirty="0"/>
              <a:t>All </a:t>
            </a:r>
            <a:r>
              <a:rPr lang="en-US" sz="3200" dirty="0"/>
              <a:t>WIs)</a:t>
            </a:r>
          </a:p>
        </p:txBody>
      </p:sp>
      <p:graphicFrame>
        <p:nvGraphicFramePr>
          <p:cNvPr id="9" name="表格 2">
            <a:extLst>
              <a:ext uri="{FF2B5EF4-FFF2-40B4-BE49-F238E27FC236}">
                <a16:creationId xmlns:a16="http://schemas.microsoft.com/office/drawing/2014/main" id="{5C511CED-48D8-45AF-88A0-E4CD85AB9F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245676"/>
              </p:ext>
            </p:extLst>
          </p:nvPr>
        </p:nvGraphicFramePr>
        <p:xfrm>
          <a:off x="190654" y="1190795"/>
          <a:ext cx="11810692" cy="4785389"/>
        </p:xfrm>
        <a:graphic>
          <a:graphicData uri="http://schemas.openxmlformats.org/drawingml/2006/table">
            <a:tbl>
              <a:tblPr/>
              <a:tblGrid>
                <a:gridCol w="496501">
                  <a:extLst>
                    <a:ext uri="{9D8B030D-6E8A-4147-A177-3AD203B41FA5}">
                      <a16:colId xmlns:a16="http://schemas.microsoft.com/office/drawing/2014/main" val="1965733584"/>
                    </a:ext>
                  </a:extLst>
                </a:gridCol>
                <a:gridCol w="260840">
                  <a:extLst>
                    <a:ext uri="{9D8B030D-6E8A-4147-A177-3AD203B41FA5}">
                      <a16:colId xmlns:a16="http://schemas.microsoft.com/office/drawing/2014/main" val="331722294"/>
                    </a:ext>
                  </a:extLst>
                </a:gridCol>
                <a:gridCol w="639258">
                  <a:extLst>
                    <a:ext uri="{9D8B030D-6E8A-4147-A177-3AD203B41FA5}">
                      <a16:colId xmlns:a16="http://schemas.microsoft.com/office/drawing/2014/main" val="907466837"/>
                    </a:ext>
                  </a:extLst>
                </a:gridCol>
                <a:gridCol w="1626870">
                  <a:extLst>
                    <a:ext uri="{9D8B030D-6E8A-4147-A177-3AD203B41FA5}">
                      <a16:colId xmlns:a16="http://schemas.microsoft.com/office/drawing/2014/main" val="2690706286"/>
                    </a:ext>
                  </a:extLst>
                </a:gridCol>
                <a:gridCol w="4716175">
                  <a:extLst>
                    <a:ext uri="{9D8B030D-6E8A-4147-A177-3AD203B41FA5}">
                      <a16:colId xmlns:a16="http://schemas.microsoft.com/office/drawing/2014/main" val="2178307027"/>
                    </a:ext>
                  </a:extLst>
                </a:gridCol>
                <a:gridCol w="775252">
                  <a:extLst>
                    <a:ext uri="{9D8B030D-6E8A-4147-A177-3AD203B41FA5}">
                      <a16:colId xmlns:a16="http://schemas.microsoft.com/office/drawing/2014/main" val="410137253"/>
                    </a:ext>
                  </a:extLst>
                </a:gridCol>
                <a:gridCol w="1120943">
                  <a:extLst>
                    <a:ext uri="{9D8B030D-6E8A-4147-A177-3AD203B41FA5}">
                      <a16:colId xmlns:a16="http://schemas.microsoft.com/office/drawing/2014/main" val="3966773156"/>
                    </a:ext>
                  </a:extLst>
                </a:gridCol>
                <a:gridCol w="759111">
                  <a:extLst>
                    <a:ext uri="{9D8B030D-6E8A-4147-A177-3AD203B41FA5}">
                      <a16:colId xmlns:a16="http://schemas.microsoft.com/office/drawing/2014/main" val="4058451737"/>
                    </a:ext>
                  </a:extLst>
                </a:gridCol>
                <a:gridCol w="1001011">
                  <a:extLst>
                    <a:ext uri="{9D8B030D-6E8A-4147-A177-3AD203B41FA5}">
                      <a16:colId xmlns:a16="http://schemas.microsoft.com/office/drawing/2014/main" val="2608971487"/>
                    </a:ext>
                  </a:extLst>
                </a:gridCol>
                <a:gridCol w="414731">
                  <a:extLst>
                    <a:ext uri="{9D8B030D-6E8A-4147-A177-3AD203B41FA5}">
                      <a16:colId xmlns:a16="http://schemas.microsoft.com/office/drawing/2014/main" val="2276198587"/>
                    </a:ext>
                  </a:extLst>
                </a:gridCol>
              </a:tblGrid>
              <a:tr h="454185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Abbr.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rapp</a:t>
                      </a:r>
                      <a:endParaRPr kumimoji="0" lang="en-GB" altLang="zh-CN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394">
                <a:tc rowSpan="5">
                  <a:txBody>
                    <a:bodyPr/>
                    <a:lstStyle/>
                    <a:p>
                      <a:pPr marL="539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Intelligence and Automation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AIML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AIML_MGT_Ph2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AI/ML management phase 2 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1060011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NEC, Intel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SP-241944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6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28.105/552/554/541</a:t>
                      </a:r>
                      <a:endParaRPr lang="zh-CN" sz="6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MDA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eMDAS_Ph3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Data Analytics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1060014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Huawei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SP-241947</a:t>
                      </a:r>
                      <a:endParaRPr lang="zh-CN" alt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28.104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409747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IDM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IDMS_MN_Ph3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Intent driven management services for mobile network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SP-241946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28.312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2402825"/>
                  </a:ext>
                </a:extLst>
              </a:tr>
              <a:tr h="184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CCL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CCLM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Closed Control Loop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1060010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Samsung, 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SP-241943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6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28.567/535/536/622/32.161</a:t>
                      </a:r>
                      <a:endParaRPr lang="zh-CN" sz="6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5173647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NDT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NDT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Network Digital Twins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1060005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CMCC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SP-241938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28.561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9114398"/>
                  </a:ext>
                </a:extLst>
              </a:tr>
              <a:tr h="113051">
                <a:tc rowSpan="13">
                  <a:txBody>
                    <a:bodyPr/>
                    <a:lstStyle/>
                    <a:p>
                      <a:pPr marL="53975" indent="0" algn="l" fontAlgn="b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Management Architecture and Mechanisms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FS_Cloud_OAM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Study on cloud aspects of management and orchestration-&gt;postpone to Rel-20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1020010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CMCC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SP-241566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TR 28.869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</a:rPr>
                        <a:t>SI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319402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SBMA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SBMA_Ph3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Service Based Management Architecture enhancement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1060006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Huawei, 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SP-241939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28.533/…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2683377"/>
                  </a:ext>
                </a:extLst>
              </a:tr>
              <a:tr h="1622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PTM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PlanM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</a:rPr>
                        <a:t>Management of planned configurations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1050032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SP-241379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28.572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486882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Data Management phase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1020025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SP-250116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28.622/28.537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068423"/>
                  </a:ext>
                </a:extLst>
              </a:tr>
              <a:tr h="1845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SREP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Data_SREP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</a:rPr>
                        <a:t>Data management, regarding subscriptions and reporting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1050033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SP-241380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28.537/28.550/28.532/32.421/32.422/32.423/28.404/28.405/28.622/28.623</a:t>
                      </a:r>
                      <a:endParaRPr lang="zh-CN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13340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PM_KPI_5G_Ph4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 performance measurements and KPIs phase 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1020026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China Telecom, ZTE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SP-250511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28.552/554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70295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AdNRM_Ph3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 Advanced NRM features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1020027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Nokia, Huawei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SP-250123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28.541/622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497506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defTabSz="1219170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TMQ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TraceQoE_OAM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Subscriber and Equipment Trace and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QoE</a:t>
                      </a:r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collection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1020028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SP-250115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32.422/405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325124"/>
                  </a:ext>
                </a:extLst>
              </a:tr>
              <a:tr h="184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NTNM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NTN_OAM_Ph2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NTN Phase 2 (update WID for SA approval)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1060016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Unicom, CATT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SP-250514</a:t>
                      </a: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28.541/552/554/658/662/540/530</a:t>
                      </a:r>
                      <a:endParaRPr lang="zh-CN" altLang="en-US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754408"/>
                  </a:ext>
                </a:extLst>
              </a:tr>
              <a:tr h="184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IABM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NR_mobile_IAB_OAM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of IAB nodes-&gt; ask for 3 months exception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1060015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SP-241948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28.541/540/531/314/315</a:t>
                      </a:r>
                      <a:endParaRPr lang="zh-CN" altLang="en-US" sz="5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4606906"/>
                  </a:ext>
                </a:extLst>
              </a:tr>
              <a:tr h="1946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RedcapM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NR_RedCap_OAM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Aspects of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RedCap</a:t>
                      </a:r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features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1060008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Unicom, </a:t>
                      </a: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Asiainfo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28.540/541/552/554</a:t>
                      </a:r>
                      <a:endParaRPr lang="zh-CN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272338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NWDAFM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NWDAF_OAM_Ph2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</a:rPr>
                        <a:t>Enhancement of Management Aspects related to NWDAF Phase 2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PMingLiU"/>
                          <a:cs typeface="+mn-cs"/>
                        </a:rPr>
                        <a:t>1050031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SP-241378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28.552/28.541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424685"/>
                  </a:ext>
                </a:extLst>
              </a:tr>
              <a:tr h="194651">
                <a:tc vMerge="1">
                  <a:txBody>
                    <a:bodyPr/>
                    <a:lstStyle/>
                    <a:p>
                      <a:pPr marL="53975" indent="0" algn="l" fontAlgn="b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NSM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NetShare_OAM_Ph3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of Network Sharing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1060017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Unicom,</a:t>
                      </a:r>
                      <a:r>
                        <a:rPr kumimoji="0" lang="zh-CN" alt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SP-241950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28.552/32.130/28.541</a:t>
                      </a:r>
                      <a:endParaRPr lang="zh-CN" altLang="en-US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5920295"/>
                  </a:ext>
                </a:extLst>
              </a:tr>
              <a:tr h="184394">
                <a:tc rowSpan="3">
                  <a:txBody>
                    <a:bodyPr/>
                    <a:lstStyle/>
                    <a:p>
                      <a:r>
                        <a:rPr lang="en-US" altLang="zh-CN" sz="900" b="1" dirty="0">
                          <a:latin typeface="+mn-lt"/>
                        </a:rPr>
                        <a:t>Support of New Services</a:t>
                      </a:r>
                      <a:endParaRPr lang="zh-CN" altLang="en-US" sz="900" b="1" dirty="0">
                        <a:latin typeface="+mn-lt"/>
                      </a:endParaRPr>
                    </a:p>
                  </a:txBody>
                  <a:tcP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EE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Energy_OAM_Ph3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Energy efficiency and energy saving aspects of 5G networks and services 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1060007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Nokia, Samsung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28.310/622/623/541/554/104</a:t>
                      </a:r>
                      <a:endParaRPr lang="zh-CN" sz="5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4891513"/>
                  </a:ext>
                </a:extLst>
              </a:tr>
              <a:tr h="1130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6350" marR="6350" marT="635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MExpo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Mexpo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Enhanced OAM for management service exposure to external consumers through CAPIF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1060009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Nokia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SP-241942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28.579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916200"/>
                  </a:ext>
                </a:extLst>
              </a:tr>
              <a:tr h="254065">
                <a:tc vMerge="1">
                  <a:txBody>
                    <a:bodyPr/>
                    <a:lstStyle/>
                    <a:p>
                      <a:pPr marL="53975" indent="0" algn="l" defTabSz="1219170" rtl="0" eaLnBrk="1" fontAlgn="b" latinLnBrk="0" hangingPunct="1"/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MonStra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Monstra</a:t>
                      </a: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-OAM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Management for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MonStra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1060012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Vodafone, Ericsson</a:t>
                      </a:r>
                      <a:endParaRPr kumimoji="0" lang="zh-CN" alt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SP-241945 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Kartika"/>
                        </a:rPr>
                        <a:t>TS 28.560</a:t>
                      </a:r>
                      <a:endParaRPr lang="zh-CN" sz="9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Kartika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9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313180"/>
                  </a:ext>
                </a:extLst>
              </a:tr>
            </a:tbl>
          </a:graphicData>
        </a:graphic>
      </p:graphicFrame>
      <p:sp>
        <p:nvSpPr>
          <p:cNvPr id="10" name="TextBox 6">
            <a:extLst>
              <a:ext uri="{FF2B5EF4-FFF2-40B4-BE49-F238E27FC236}">
                <a16:creationId xmlns:a16="http://schemas.microsoft.com/office/drawing/2014/main" id="{A1017564-3B7D-4A0A-9304-2F76EB37F785}"/>
              </a:ext>
            </a:extLst>
          </p:cNvPr>
          <p:cNvSpPr txBox="1"/>
          <p:nvPr/>
        </p:nvSpPr>
        <p:spPr>
          <a:xfrm>
            <a:off x="190654" y="739358"/>
            <a:ext cx="1050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0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22 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topics including:  </a:t>
            </a:r>
            <a:r>
              <a:rPr lang="en-US" altLang="zh-CN" sz="10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14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OAM prime features and </a:t>
            </a:r>
            <a:r>
              <a:rPr lang="en-US" altLang="zh-CN" sz="1000" b="1" kern="0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</a:rPr>
              <a:t>8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OAM support to network features (in red background). </a:t>
            </a:r>
          </a:p>
          <a:p>
            <a: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0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20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normative WI completed, </a:t>
            </a:r>
            <a:r>
              <a:rPr lang="en-US" altLang="zh-CN" sz="10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1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ongoing normative WIs ask for exception, </a:t>
            </a:r>
            <a:r>
              <a:rPr lang="en-US" altLang="zh-CN" sz="10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1</a:t>
            </a:r>
            <a:r>
              <a:rPr lang="en-US" altLang="zh-CN" sz="1000" kern="0" dirty="0">
                <a:latin typeface="+mn-lt"/>
                <a:ea typeface="MS PGothic" panose="020B0600070205080204" pitchFamily="34" charset="-128"/>
              </a:rPr>
              <a:t> ongoing study will continue in Rel-20. </a:t>
            </a:r>
          </a:p>
        </p:txBody>
      </p:sp>
    </p:spTree>
    <p:extLst>
      <p:ext uri="{BB962C8B-B14F-4D97-AF65-F5344CB8AC3E}">
        <p14:creationId xmlns:p14="http://schemas.microsoft.com/office/powerpoint/2010/main" val="4046105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>
            <a:extLst>
              <a:ext uri="{FF2B5EF4-FFF2-40B4-BE49-F238E27FC236}">
                <a16:creationId xmlns:a16="http://schemas.microsoft.com/office/drawing/2014/main" id="{966EE76F-81C4-4988-91E1-44690F188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157" y="91214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+mn-lt"/>
                <a:cs typeface="+mj-cs"/>
              </a:rPr>
              <a:t>Overview of Rel-19 CH topics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E4C959-F989-42E0-BF87-88FB3033C7F9}"/>
              </a:ext>
            </a:extLst>
          </p:cNvPr>
          <p:cNvSpPr txBox="1"/>
          <p:nvPr/>
        </p:nvSpPr>
        <p:spPr>
          <a:xfrm>
            <a:off x="396155" y="763220"/>
            <a:ext cx="100914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13" lvl="0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100" b="1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18 CH </a:t>
            </a:r>
            <a:r>
              <a:rPr lang="en-US" altLang="zh-CN" sz="11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topics including:  </a:t>
            </a:r>
            <a:r>
              <a:rPr lang="en-US" altLang="zh-CN" sz="1100" b="1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4</a:t>
            </a:r>
            <a:r>
              <a:rPr lang="en-US" altLang="zh-CN" sz="11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 CH prime feature (in white background) and </a:t>
            </a:r>
            <a:r>
              <a:rPr lang="en-US" altLang="zh-CN" sz="1100" b="1" kern="0" dirty="0">
                <a:solidFill>
                  <a:srgbClr val="FF0000"/>
                </a:solidFill>
                <a:latin typeface="Calibri"/>
                <a:ea typeface="MS PGothic" panose="020B0600070205080204" pitchFamily="34" charset="-128"/>
              </a:rPr>
              <a:t>14</a:t>
            </a:r>
            <a:r>
              <a:rPr lang="en-US" altLang="zh-CN" sz="11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 CH support to network features (in red background)</a:t>
            </a:r>
          </a:p>
          <a:p>
            <a:pPr marL="341313" lvl="0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zh-CN" sz="11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2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 normative WIs in progress, </a:t>
            </a:r>
            <a:r>
              <a:rPr lang="en-US" altLang="zh-CN" sz="11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12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 normative WIs and </a:t>
            </a:r>
            <a:r>
              <a:rPr lang="en-US" altLang="zh-CN" sz="1100" b="1" kern="0" dirty="0">
                <a:solidFill>
                  <a:srgbClr val="00B050"/>
                </a:solidFill>
                <a:latin typeface="+mn-lt"/>
                <a:ea typeface="MS PGothic" panose="020B0600070205080204" pitchFamily="34" charset="-128"/>
              </a:rPr>
              <a:t>4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 SIs completed – marked in green color). </a:t>
            </a:r>
            <a:r>
              <a:rPr lang="en-US" altLang="zh-CN" sz="1100" b="1" kern="0" dirty="0">
                <a:solidFill>
                  <a:srgbClr val="FF0000"/>
                </a:solidFill>
                <a:ea typeface="MS PGothic" panose="020B0600070205080204" pitchFamily="34" charset="-128"/>
              </a:rPr>
              <a:t>1 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revised and </a:t>
            </a:r>
            <a:r>
              <a:rPr lang="en-US" altLang="zh-CN" sz="1100" b="1" kern="0" dirty="0">
                <a:solidFill>
                  <a:srgbClr val="FF0000"/>
                </a:solidFill>
                <a:ea typeface="MS PGothic" panose="020B0600070205080204" pitchFamily="34" charset="-128"/>
              </a:rPr>
              <a:t>1 </a:t>
            </a: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new normative WIs wait for SA approval. </a:t>
            </a:r>
          </a:p>
        </p:txBody>
      </p:sp>
      <p:graphicFrame>
        <p:nvGraphicFramePr>
          <p:cNvPr id="14" name="表格 2">
            <a:extLst>
              <a:ext uri="{FF2B5EF4-FFF2-40B4-BE49-F238E27FC236}">
                <a16:creationId xmlns:a16="http://schemas.microsoft.com/office/drawing/2014/main" id="{21075F26-67EF-4CD9-9032-59C38A738B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929817"/>
              </p:ext>
            </p:extLst>
          </p:nvPr>
        </p:nvGraphicFramePr>
        <p:xfrm>
          <a:off x="275007" y="1324058"/>
          <a:ext cx="11641985" cy="4977770"/>
        </p:xfrm>
        <a:graphic>
          <a:graphicData uri="http://schemas.openxmlformats.org/drawingml/2006/table">
            <a:tbl>
              <a:tblPr/>
              <a:tblGrid>
                <a:gridCol w="376532">
                  <a:extLst>
                    <a:ext uri="{9D8B030D-6E8A-4147-A177-3AD203B41FA5}">
                      <a16:colId xmlns:a16="http://schemas.microsoft.com/office/drawing/2014/main" val="331722294"/>
                    </a:ext>
                  </a:extLst>
                </a:gridCol>
                <a:gridCol w="636958">
                  <a:extLst>
                    <a:ext uri="{9D8B030D-6E8A-4147-A177-3AD203B41FA5}">
                      <a16:colId xmlns:a16="http://schemas.microsoft.com/office/drawing/2014/main" val="907466837"/>
                    </a:ext>
                  </a:extLst>
                </a:gridCol>
                <a:gridCol w="1385366">
                  <a:extLst>
                    <a:ext uri="{9D8B030D-6E8A-4147-A177-3AD203B41FA5}">
                      <a16:colId xmlns:a16="http://schemas.microsoft.com/office/drawing/2014/main" val="2690706286"/>
                    </a:ext>
                  </a:extLst>
                </a:gridCol>
                <a:gridCol w="4786101">
                  <a:extLst>
                    <a:ext uri="{9D8B030D-6E8A-4147-A177-3AD203B41FA5}">
                      <a16:colId xmlns:a16="http://schemas.microsoft.com/office/drawing/2014/main" val="2178307027"/>
                    </a:ext>
                  </a:extLst>
                </a:gridCol>
                <a:gridCol w="759055">
                  <a:extLst>
                    <a:ext uri="{9D8B030D-6E8A-4147-A177-3AD203B41FA5}">
                      <a16:colId xmlns:a16="http://schemas.microsoft.com/office/drawing/2014/main" val="410137253"/>
                    </a:ext>
                  </a:extLst>
                </a:gridCol>
                <a:gridCol w="955846">
                  <a:extLst>
                    <a:ext uri="{9D8B030D-6E8A-4147-A177-3AD203B41FA5}">
                      <a16:colId xmlns:a16="http://schemas.microsoft.com/office/drawing/2014/main" val="3966773156"/>
                    </a:ext>
                  </a:extLst>
                </a:gridCol>
                <a:gridCol w="796539">
                  <a:extLst>
                    <a:ext uri="{9D8B030D-6E8A-4147-A177-3AD203B41FA5}">
                      <a16:colId xmlns:a16="http://schemas.microsoft.com/office/drawing/2014/main" val="4058451737"/>
                    </a:ext>
                  </a:extLst>
                </a:gridCol>
                <a:gridCol w="1368173">
                  <a:extLst>
                    <a:ext uri="{9D8B030D-6E8A-4147-A177-3AD203B41FA5}">
                      <a16:colId xmlns:a16="http://schemas.microsoft.com/office/drawing/2014/main" val="2608971487"/>
                    </a:ext>
                  </a:extLst>
                </a:gridCol>
                <a:gridCol w="577415">
                  <a:extLst>
                    <a:ext uri="{9D8B030D-6E8A-4147-A177-3AD203B41FA5}">
                      <a16:colId xmlns:a16="http://schemas.microsoft.com/office/drawing/2014/main" val="2276198587"/>
                    </a:ext>
                  </a:extLst>
                </a:gridCol>
              </a:tblGrid>
              <a:tr h="262422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Abbr.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Rapp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CHSEG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CH_FSeg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on CHF Segmentation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1040012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Verizon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SP-250122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32.290/291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470688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SATCH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FS_5GSAT_Ph3_CH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satellite access Phase 3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1040014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CATT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 28.846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CAPCH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FS_CAPIF_Ph2_CH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CAPIF 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1040015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Nokia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28.849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2593508"/>
                  </a:ext>
                </a:extLst>
              </a:tr>
              <a:tr h="18747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RTCCH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FS_NG_RTC_Ph2_CH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next generation real time communication services phase 2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1040016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CMCC</a:t>
                      </a:r>
                      <a:b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</a:b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28.851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684027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UASCH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FS_UAS_Ph2_CH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on Charging aspects of Uncrewed Aerial Vehicle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1040017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CMCC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SP-240983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28.853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SI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875355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RAGCH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Ranging_SL</a:t>
                      </a: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on Charging Aspects of Ranging and </a:t>
                      </a: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Sidelink</a:t>
                      </a: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Positioning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1040013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China Telecom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SP-241002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32.240/290/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271/291/298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16308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EESCH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EnergySys</a:t>
                      </a: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on Charging Aspects for Energy Efficiency of network slice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1040018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Huawei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SP-250124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28.201/202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32.240/291/298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924741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NSCH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NetShare-CH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enhancement for indirect network sharing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1040019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Ericsson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SP-241004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32.240/255/256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2136518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PROCH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5G_ProSe_Ph3-CH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for  5G ProSe Phase 3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1050030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China Telecom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32.277/291/298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SATCH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5GSAT_Ph3-CH</a:t>
                      </a:r>
                    </a:p>
                  </a:txBody>
                  <a:tcPr marL="47990" marR="4799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satellite access Phase 3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CATT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SP-250365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TS32.240/251/255/257/260/291/298</a:t>
                      </a:r>
                      <a:endParaRPr kumimoji="0" lang="zh-CN" alt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050" dirty="0">
                          <a:solidFill>
                            <a:srgbClr val="00B050"/>
                          </a:solidFill>
                          <a:latin typeface="+mn-lt"/>
                        </a:rPr>
                        <a:t>WI</a:t>
                      </a:r>
                      <a:endParaRPr lang="zh-CN" altLang="en-US" sz="105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6648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CAPCH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CAPIF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Nokia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SP-250366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TS32.240/254/291/298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833702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RTCCH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next generation real time communication services phase 2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CMCC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SP-250513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TS32.254/255/260/291/298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861234"/>
                  </a:ext>
                </a:extLst>
              </a:tr>
              <a:tr h="35890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UASCH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for Uncrewed Aerial Systems Phase 2 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CMCC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SP-250512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TS32.240/255/256/291/298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680082"/>
                  </a:ext>
                </a:extLst>
              </a:tr>
              <a:tr h="12742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LCSCH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CH_5G_eLCS_Ph3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Aspects of 5GC </a:t>
                      </a:r>
                      <a:r>
                        <a:rPr lang="en-GB" sz="105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LoCation</a:t>
                      </a: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 Services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1070019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China Telecom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SP-250370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TS32.271/290/291/298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623307"/>
                  </a:ext>
                </a:extLst>
              </a:tr>
              <a:tr h="1890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AIOCH</a:t>
                      </a:r>
                      <a:endParaRPr lang="zh-CN" altLang="en-US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AmbientIoT</a:t>
                      </a: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WID on Charging for Ambient power-enabled Internet of Things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1070018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Huawei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SP-250369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TS32.240/254/291/298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lang="zh-CN" altLang="en-US" sz="1050" kern="1200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379803"/>
                  </a:ext>
                </a:extLst>
              </a:tr>
              <a:tr h="20397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CHNSH</a:t>
                      </a:r>
                      <a:endParaRPr lang="zh-CN" sz="105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CH_MOCN_NetShare</a:t>
                      </a:r>
                      <a:endParaRPr lang="en-GB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Charging aspects for Multi-Operator Core Network (MOCN) Network Sharing</a:t>
                      </a:r>
                      <a:endParaRPr kumimoji="0" lang="en-DE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sz="105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Ericsson</a:t>
                      </a:r>
                      <a:endParaRPr lang="en-DE" sz="105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SP-250510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TS28.101/32.130/240/254/291/298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108995"/>
                  </a:ext>
                </a:extLst>
              </a:tr>
              <a:tr h="30476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CAPCCH</a:t>
                      </a:r>
                      <a:endParaRPr lang="zh-CN" sz="1050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CAPIF_Ph3_con-CH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WID on Converged Charging Aspects of CAPIF Phase 3 </a:t>
                      </a:r>
                      <a:b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(update WID for SA approval)</a:t>
                      </a:r>
                      <a:endParaRPr kumimoji="0" lang="en-DE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1080019</a:t>
                      </a:r>
                      <a:endParaRPr lang="en-GB" altLang="zh-CN" sz="1050" kern="1200" noProof="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Nokia</a:t>
                      </a:r>
                      <a:endParaRPr lang="en-DE" sz="1050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SP-251027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32.254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382625"/>
                  </a:ext>
                </a:extLst>
              </a:tr>
              <a:tr h="322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6350" marR="6350" marT="635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05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MINTCH</a:t>
                      </a:r>
                      <a:endParaRPr lang="zh-CN" sz="1050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New WID on charging enhancement for disaster roaming</a:t>
                      </a:r>
                      <a:b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(new WID for SA approval)</a:t>
                      </a:r>
                      <a:endParaRPr kumimoji="0" lang="en-DE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200" noProof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1090014</a:t>
                      </a:r>
                      <a:endParaRPr lang="en-GB" altLang="zh-CN" sz="1050" kern="1200" noProof="0" dirty="0">
                        <a:solidFill>
                          <a:srgbClr val="0000FF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Ericsson</a:t>
                      </a:r>
                      <a:endParaRPr lang="en-DE" sz="1050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DengXian" panose="02010600030101010101" pitchFamily="2" charset="-122"/>
                          <a:cs typeface="+mn-cs"/>
                        </a:rPr>
                        <a:t>SP-251033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TS32.240/255/256/291/298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548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372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0"/>
            <a:ext cx="9102725" cy="1143000"/>
          </a:xfrm>
        </p:spPr>
        <p:txBody>
          <a:bodyPr/>
          <a:lstStyle/>
          <a:p>
            <a:pPr algn="l"/>
            <a:r>
              <a:rPr lang="en-GB" altLang="en-US" sz="3200" dirty="0"/>
              <a:t>Update of SA5 </a:t>
            </a:r>
            <a:r>
              <a:rPr lang="en-US" altLang="zh-CN" sz="3200" dirty="0"/>
              <a:t>Rel-19 ongoing WI/SI </a:t>
            </a:r>
            <a:r>
              <a:rPr lang="en-GB" altLang="en-US" sz="3200" dirty="0"/>
              <a:t>progress</a:t>
            </a:r>
            <a:endParaRPr lang="en-US" altLang="en-US" sz="32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2C1CF6-75D3-4933-8B83-D59170D22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043653"/>
              </p:ext>
            </p:extLst>
          </p:nvPr>
        </p:nvGraphicFramePr>
        <p:xfrm>
          <a:off x="388800" y="1429209"/>
          <a:ext cx="11260799" cy="4620555"/>
        </p:xfrm>
        <a:graphic>
          <a:graphicData uri="http://schemas.openxmlformats.org/drawingml/2006/table">
            <a:tbl>
              <a:tblPr/>
              <a:tblGrid>
                <a:gridCol w="691200">
                  <a:extLst>
                    <a:ext uri="{9D8B030D-6E8A-4147-A177-3AD203B41FA5}">
                      <a16:colId xmlns:a16="http://schemas.microsoft.com/office/drawing/2014/main" val="4112270873"/>
                    </a:ext>
                  </a:extLst>
                </a:gridCol>
                <a:gridCol w="4546365">
                  <a:extLst>
                    <a:ext uri="{9D8B030D-6E8A-4147-A177-3AD203B41FA5}">
                      <a16:colId xmlns:a16="http://schemas.microsoft.com/office/drawing/2014/main" val="3647744450"/>
                    </a:ext>
                  </a:extLst>
                </a:gridCol>
                <a:gridCol w="1331222">
                  <a:extLst>
                    <a:ext uri="{9D8B030D-6E8A-4147-A177-3AD203B41FA5}">
                      <a16:colId xmlns:a16="http://schemas.microsoft.com/office/drawing/2014/main" val="4049305694"/>
                    </a:ext>
                  </a:extLst>
                </a:gridCol>
                <a:gridCol w="1505809">
                  <a:extLst>
                    <a:ext uri="{9D8B030D-6E8A-4147-A177-3AD203B41FA5}">
                      <a16:colId xmlns:a16="http://schemas.microsoft.com/office/drawing/2014/main" val="3105845997"/>
                    </a:ext>
                  </a:extLst>
                </a:gridCol>
                <a:gridCol w="523760">
                  <a:extLst>
                    <a:ext uri="{9D8B030D-6E8A-4147-A177-3AD203B41FA5}">
                      <a16:colId xmlns:a16="http://schemas.microsoft.com/office/drawing/2014/main" val="2209684786"/>
                    </a:ext>
                  </a:extLst>
                </a:gridCol>
                <a:gridCol w="683797">
                  <a:extLst>
                    <a:ext uri="{9D8B030D-6E8A-4147-A177-3AD203B41FA5}">
                      <a16:colId xmlns:a16="http://schemas.microsoft.com/office/drawing/2014/main" val="2595017846"/>
                    </a:ext>
                  </a:extLst>
                </a:gridCol>
                <a:gridCol w="487387">
                  <a:extLst>
                    <a:ext uri="{9D8B030D-6E8A-4147-A177-3AD203B41FA5}">
                      <a16:colId xmlns:a16="http://schemas.microsoft.com/office/drawing/2014/main" val="99636571"/>
                    </a:ext>
                  </a:extLst>
                </a:gridCol>
                <a:gridCol w="1491259">
                  <a:extLst>
                    <a:ext uri="{9D8B030D-6E8A-4147-A177-3AD203B41FA5}">
                      <a16:colId xmlns:a16="http://schemas.microsoft.com/office/drawing/2014/main" val="1236344763"/>
                    </a:ext>
                  </a:extLst>
                </a:gridCol>
              </a:tblGrid>
              <a:tr h="22504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Unique_ID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Name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Acronym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Finish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%Complete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Hyperlink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New%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dirty="0">
                          <a:solidFill>
                            <a:srgbClr val="FF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Change or comment</a:t>
                      </a:r>
                      <a:endParaRPr lang="en-US" sz="105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82120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and energy saving aspects of 5G networks and services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Energy_OAM_Ph3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SP-241940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801860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1060011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AI/ML Management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AIML_MGT_Ph2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52%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3"/>
                        </a:rPr>
                        <a:t>SP-241944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33494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Aspects of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RedCap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 features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NR_RedCap_OAM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4"/>
                        </a:rPr>
                        <a:t>SP-241941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983961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of satellite access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5GSAT_Ph3-CH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Fri 06/06/25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5"/>
                        </a:rPr>
                        <a:t>SP-250365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86034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of Network Sharing Phase 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NetShare_OAM_Ph3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Fri 06/06/25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6"/>
                        </a:rPr>
                        <a:t>SP-241950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0575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of CAPIF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CH_CAPIF_EXT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7"/>
                        </a:rPr>
                        <a:t>SP-250820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82353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1080019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Converged Charging aspects of CAPIF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CAPIF_Ph3_con-CH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8"/>
                        </a:rPr>
                        <a:t>SP-250509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9622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1060009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Enhanced OAM for management service exposure to external consumers through CAPIF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MExpo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9"/>
                        </a:rPr>
                        <a:t>SP-241942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66246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1040012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CHF Segmentation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CH_FSeg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0"/>
                        </a:rPr>
                        <a:t>SP-250122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13284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1050033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regarding subscriptions and reporting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Data_SREP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1"/>
                        </a:rPr>
                        <a:t>SP-241380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886084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of next generation real time communication services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NG_RTC_Ph2-CH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2"/>
                        </a:rPr>
                        <a:t>SP-250513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137096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1070017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for Uncrewed Aerial Systems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UAS_Ph3-CH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3"/>
                        </a:rPr>
                        <a:t>SP-250512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06571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1070020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for Multi-Operator Core Network (MOCN) Network Sharing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CH_MOCN_NetShare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4"/>
                        </a:rPr>
                        <a:t>SP-250819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64339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Service Based Management Architecture enhancement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SBMA_Ph3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5"/>
                        </a:rPr>
                        <a:t>SP-241939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51792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Data Analytics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eMDAS_Ph3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6"/>
                        </a:rPr>
                        <a:t>SP-241947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977734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1060005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aspects of Network Digital Twins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NDT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7"/>
                        </a:rPr>
                        <a:t>SP-241938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375686"/>
                  </a:ext>
                </a:extLst>
              </a:tr>
              <a:tr h="91736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1020010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Study on Cloud Aspects of Management and Orchestration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FS_Cloud_OAM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-&gt;12/12/25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8"/>
                        </a:rPr>
                        <a:t>SP-241566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zh-CN" alt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continue study in Rel-20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78424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1050032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of planned configurations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PlanM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9"/>
                        </a:rPr>
                        <a:t>SP-241379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9384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Closed Control Loop Management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CCLM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0"/>
                        </a:rPr>
                        <a:t>SP-241943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01538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MADCOL_Ph2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88%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1"/>
                        </a:rPr>
                        <a:t>SP-250116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95243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5G performance measurements and KPIs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PM_KPI_5G_Ph4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2"/>
                        </a:rPr>
                        <a:t>SP-250511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75415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1020028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Subscriber and Equipment Trace and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QoE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 collection management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TraceQoE_OAM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3"/>
                        </a:rPr>
                        <a:t>SP-250115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626780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1060015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Management of IAB nodes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NR_MOBILE_IAB_OAM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-&gt;12/12/25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4"/>
                        </a:rPr>
                        <a:t>SP-241948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  <a:endParaRPr lang="zh-CN" alt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Exception needed, Target data to be updated.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632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1050030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Charging Aspects for 5G ProSe Phase 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5G_ProSe_Ph3-CH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09/09/25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9"/>
                        </a:rPr>
                        <a:t>SP-241377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216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916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805" y="494278"/>
            <a:ext cx="9112251" cy="1143000"/>
          </a:xfrm>
        </p:spPr>
        <p:txBody>
          <a:bodyPr/>
          <a:lstStyle/>
          <a:p>
            <a:r>
              <a:rPr lang="sv-SE" sz="3600" dirty="0"/>
              <a:t>TRs / TSs to SA#108 for information/approval</a:t>
            </a:r>
            <a:br>
              <a:rPr lang="sv-SE" sz="3600" dirty="0"/>
            </a:br>
            <a:endParaRPr lang="sv-SE" sz="3600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1434785"/>
              </p:ext>
            </p:extLst>
          </p:nvPr>
        </p:nvGraphicFramePr>
        <p:xfrm>
          <a:off x="360000" y="1637279"/>
          <a:ext cx="11496719" cy="933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720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809832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225119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187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13499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28.561 </a:t>
                      </a: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Management and orchestration; </a:t>
                      </a: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Management aspects of Network Digital Twins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approval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608218"/>
                  </a:ext>
                </a:extLst>
              </a:tr>
              <a:tr h="1799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28.567 </a:t>
                      </a:r>
                      <a:r>
                        <a:rPr kumimoji="0" lang="en-US" altLang="zh-CN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Management and orchestration; </a:t>
                      </a: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Closed Control Management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499145"/>
                  </a:ext>
                </a:extLst>
              </a:tr>
              <a:tr h="1799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28.572 Management and orchestration; Management of planned configurations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551672"/>
                  </a:ext>
                </a:extLst>
              </a:tr>
              <a:tr h="15469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SP-251038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Draft TS 28.579 Management and orchestration; Management services exposure to external consumers through CAPIF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approval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019302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9F316D8D-B3FF-4FBE-910D-07A3BD1B23C8}"/>
              </a:ext>
            </a:extLst>
          </p:cNvPr>
          <p:cNvSpPr/>
          <p:nvPr/>
        </p:nvSpPr>
        <p:spPr>
          <a:xfrm>
            <a:off x="480805" y="1163314"/>
            <a:ext cx="9869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kern="0" dirty="0">
                <a:latin typeface="+mn-lt"/>
              </a:rPr>
              <a:t>4 TSs send to SA for approval</a:t>
            </a:r>
          </a:p>
        </p:txBody>
      </p:sp>
    </p:spTree>
    <p:extLst>
      <p:ext uri="{BB962C8B-B14F-4D97-AF65-F5344CB8AC3E}">
        <p14:creationId xmlns:p14="http://schemas.microsoft.com/office/powerpoint/2010/main" val="720499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045F6D59-E786-4B5C-92D7-4E36530FA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451257"/>
              </p:ext>
            </p:extLst>
          </p:nvPr>
        </p:nvGraphicFramePr>
        <p:xfrm>
          <a:off x="326572" y="1091840"/>
          <a:ext cx="11375570" cy="52197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629412">
                  <a:extLst>
                    <a:ext uri="{9D8B030D-6E8A-4147-A177-3AD203B41FA5}">
                      <a16:colId xmlns:a16="http://schemas.microsoft.com/office/drawing/2014/main" val="4071695017"/>
                    </a:ext>
                  </a:extLst>
                </a:gridCol>
                <a:gridCol w="5594520">
                  <a:extLst>
                    <a:ext uri="{9D8B030D-6E8A-4147-A177-3AD203B41FA5}">
                      <a16:colId xmlns:a16="http://schemas.microsoft.com/office/drawing/2014/main" val="3560591246"/>
                    </a:ext>
                  </a:extLst>
                </a:gridCol>
                <a:gridCol w="41516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53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Acronym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OAM </a:t>
                      </a:r>
                      <a:r>
                        <a:rPr lang="en-GB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28.533  with 5G OAM specifications information)</a:t>
                      </a:r>
                      <a:endParaRPr lang="en-GB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CH (</a:t>
                      </a: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32.240 5G Charging specifications information)</a:t>
                      </a:r>
                      <a:endParaRPr lang="en-GB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751681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5GSAT_Ph3_ARCH</a:t>
                      </a:r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NTN_OAM_Ph2 (China Unicom/CATT):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Configuration management: TS 28.541/TS 28.540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5GSAT_Ph3_CH (CATT): TS 32.251/TS 32.255/TS 32.257/ </a:t>
                      </a:r>
                    </a:p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32.260/TS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68084"/>
                  </a:ext>
                </a:extLst>
              </a:tr>
              <a:tr h="1253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NG_RTC_Ph2</a:t>
                      </a:r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NG_RTC_Ph2_CH (CMCC): TS 32.254/TS 32.255/TS 32.260/</a:t>
                      </a:r>
                      <a:b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</a:b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063352"/>
                  </a:ext>
                </a:extLst>
              </a:tr>
              <a:tr h="27567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XRMPh2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PM_KPI_5G_Ph4 (China telecom): </a:t>
                      </a:r>
                    </a:p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measurements:</a:t>
                      </a:r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28.552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altLang="zh-CN" sz="1000" dirty="0">
                          <a:solidFill>
                            <a:srgbClr val="3333FF"/>
                          </a:solidFill>
                          <a:latin typeface="+mn-lt"/>
                          <a:cs typeface="Calibri" panose="020F0502020204030204" pitchFamily="34" charset="0"/>
                        </a:rPr>
                        <a:t>Note: Enhanced NRM/PM support to be addressed in Rel-20 5GA XRM work item (ZTE)</a:t>
                      </a:r>
                      <a:endParaRPr lang="en-US" sz="1000" b="0" i="0" u="none" strike="noStrike" dirty="0">
                        <a:solidFill>
                          <a:srgbClr val="3333FF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Charging support to be addressed in Rel-20 5GA work item (China Telecom)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452884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MPS4msg</a:t>
                      </a:r>
                      <a:endParaRPr lang="zh-CN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236420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VMR_Ph2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AdNRM_Ph3(Samsung): Configuration management: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enhancement NRM support to be addressed in Rel-20 AdNRM_Ph4-OAM</a:t>
                      </a:r>
                      <a:endParaRPr lang="zh-CN" altLang="en-US" sz="1000" b="0" dirty="0">
                        <a:solidFill>
                          <a:srgbClr val="3333FF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544183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5G_ProSe_Ph3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AdNRM_Ph3 (CATT): Configuration management: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altLang="zh-CN" sz="10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5G_ProSe_Ph3_CH (China Telecom):  TS 32.277</a:t>
                      </a: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32.291/TS 32.298</a:t>
                      </a:r>
                      <a:endParaRPr lang="en-GB" altLang="zh-C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299235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UIA_ARC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519020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eEDGE_5GC_Ph3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Configuration support</a:t>
                      </a:r>
                    </a:p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8276434"/>
                  </a:ext>
                </a:extLst>
              </a:tr>
              <a:tr h="1253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UAS_Ph3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UAS_Ph3_CH (CMCC): TS 32.255/32.256/TS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701964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UPEAS_Ph2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AdNRM_Ph3: 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(Huawei):</a:t>
                      </a:r>
                      <a:r>
                        <a:rPr lang="fr-FR" altLang="zh-CN" sz="1000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Configuration management: TS 28.541/TS 28.540, </a:t>
                      </a:r>
                      <a:endParaRPr lang="en-US" altLang="zh-CN" sz="100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performance measurements/KPIs to be addressed in Rel-20 </a:t>
                      </a:r>
                      <a:r>
                        <a:rPr lang="en-US" altLang="zh-CN" sz="1000" b="0" i="0" u="none" strike="noStrike" dirty="0" err="1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(CH indicated in SA2 WID), No need for extra CH support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460159"/>
                  </a:ext>
                </a:extLst>
              </a:tr>
              <a:tr h="12530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5G_Femto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Note: configuration management to be addressed In scope of Rel-20 AdNRM_Ph4-OAM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No need for extra CH 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618250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MASSS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AdNRM_Ph3: Configuration management: TS 28.541, 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3333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PM_KPI_5G_Ph4(ATSSS):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measurements/</a:t>
                      </a:r>
                      <a:r>
                        <a:rPr lang="en-US" altLang="zh-C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KPIs:</a:t>
                      </a:r>
                      <a:r>
                        <a:rPr lang="en-US" altLang="zh-CN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28.552/554</a:t>
                      </a:r>
                      <a:endParaRPr lang="en-US" sz="1000" b="0" i="0" u="none" strike="noStrike" dirty="0">
                        <a:solidFill>
                          <a:srgbClr val="3333FF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等线" panose="02010600030101010101" pitchFamily="2" charset="-122"/>
                          <a:cs typeface="+mn-cs"/>
                        </a:rPr>
                        <a:t>No need for extra CH 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559770"/>
                  </a:ext>
                </a:extLst>
              </a:tr>
              <a:tr h="20049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AIML_CN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AIML_MGT_Ph2 (NEC/Intel): 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AIML management: 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28.105</a:t>
                      </a:r>
                    </a:p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NWDAF_OAM_Ph2 (China Telecom): TS 28.552/28.541 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Note: Potential to be addressed in Rel-20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387041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EnergySys</a:t>
                      </a:r>
                      <a:endParaRPr lang="en-US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Energy_OAM_Ph3 (Nokia/Samsung): Energy information NRM: TS 28.310</a:t>
                      </a:r>
                    </a:p>
                    <a:p>
                      <a:pPr algn="ctr" fontAlgn="ctr"/>
                      <a:r>
                        <a:rPr lang="nn-N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Energy consumption and efficiency measurements/KPIs: 28.552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/28.554</a:t>
                      </a:r>
                      <a:endParaRPr lang="nn-NO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EnergySys_CH(Huawei): TS 28.201/28.202</a:t>
                      </a:r>
                      <a:endParaRPr lang="zh-CN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866244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TEI19_NetShare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NetShare_OAM_Ph3 (China Unicom):</a:t>
                      </a: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Management of network sharing: TS 32.130/28.541/28.552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NetShare_CH (Ericsson): TS 32.130/TS 28.201/TS 32.255/TS 32.256</a:t>
                      </a:r>
                      <a:endParaRPr lang="zh-CN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343161"/>
                  </a:ext>
                </a:extLst>
              </a:tr>
              <a:tr h="1545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AmbientIoT</a:t>
                      </a:r>
                      <a:endParaRPr lang="en-US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AdNRM_Ph3 (Huawei/Samsung): Configuration management: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rgbClr val="3333FF"/>
                          </a:solidFill>
                          <a:latin typeface="+mn-lt"/>
                          <a:cs typeface="Calibri" panose="020F0502020204030204" pitchFamily="34" charset="0"/>
                        </a:rPr>
                        <a:t>Note: performance measurements/KPIs potentially to be addressed in Rel-20 PM (China Unicom)</a:t>
                      </a:r>
                      <a:endParaRPr lang="en-US" sz="1000" b="0" i="0" u="none" strike="noStrike" dirty="0">
                        <a:solidFill>
                          <a:srgbClr val="3333FF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AmbientIoT_CH (Huawei): TS 32.254/TS 32.291/TS 32.298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552970"/>
                  </a:ext>
                </a:extLst>
              </a:tr>
            </a:tbl>
          </a:graphicData>
        </a:graphic>
      </p:graphicFrame>
      <p:sp>
        <p:nvSpPr>
          <p:cNvPr id="8" name="Title 3">
            <a:extLst>
              <a:ext uri="{FF2B5EF4-FFF2-40B4-BE49-F238E27FC236}">
                <a16:creationId xmlns:a16="http://schemas.microsoft.com/office/drawing/2014/main" id="{6B8DA34B-AE5B-423B-920D-1559BB3FE316}"/>
              </a:ext>
            </a:extLst>
          </p:cNvPr>
          <p:cNvSpPr txBox="1">
            <a:spLocks/>
          </p:cNvSpPr>
          <p:nvPr/>
        </p:nvSpPr>
        <p:spPr bwMode="auto">
          <a:xfrm>
            <a:off x="487679" y="22698"/>
            <a:ext cx="10843568" cy="60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lvl="0" algn="l"/>
            <a:r>
              <a:rPr kumimoji="0" lang="en-IE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Summary of SA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5 Rel-19 management support to SA2 features</a:t>
            </a:r>
            <a:endParaRPr kumimoji="0" lang="en-IE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AE921C8A-0B6A-4393-A23B-DC79C82E6C85}"/>
              </a:ext>
            </a:extLst>
          </p:cNvPr>
          <p:cNvSpPr/>
          <p:nvPr/>
        </p:nvSpPr>
        <p:spPr>
          <a:xfrm>
            <a:off x="162180" y="546460"/>
            <a:ext cx="903653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3333FF"/>
                </a:solidFill>
              </a:rPr>
              <a:t>Feedback are welcome in NWM link: </a:t>
            </a:r>
            <a:r>
              <a:rPr lang="en-US" altLang="zh-CN" sz="1050" dirty="0">
                <a:solidFill>
                  <a:srgbClr val="3333FF"/>
                </a:solidFill>
                <a:hlinkClick r:id="rId2"/>
              </a:rPr>
              <a:t>https://nwm-trial.etsi.org/#/documents/9140</a:t>
            </a:r>
            <a:r>
              <a:rPr lang="en-US" altLang="zh-CN" sz="1050" dirty="0">
                <a:solidFill>
                  <a:srgbClr val="3333FF"/>
                </a:solidFill>
              </a:rPr>
              <a:t> : SA5 Rel-19 management support to SA2 features mapping table </a:t>
            </a:r>
          </a:p>
        </p:txBody>
      </p:sp>
    </p:spTree>
    <p:extLst>
      <p:ext uri="{BB962C8B-B14F-4D97-AF65-F5344CB8AC3E}">
        <p14:creationId xmlns:p14="http://schemas.microsoft.com/office/powerpoint/2010/main" val="762428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4C68F3F8-F1B5-4F75-8B11-F1165348C8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900391"/>
              </p:ext>
            </p:extLst>
          </p:nvPr>
        </p:nvGraphicFramePr>
        <p:xfrm>
          <a:off x="1372541" y="1317133"/>
          <a:ext cx="5802451" cy="476276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076969">
                  <a:extLst>
                    <a:ext uri="{9D8B030D-6E8A-4147-A177-3AD203B41FA5}">
                      <a16:colId xmlns:a16="http://schemas.microsoft.com/office/drawing/2014/main" val="4071695017"/>
                    </a:ext>
                  </a:extLst>
                </a:gridCol>
                <a:gridCol w="3725482">
                  <a:extLst>
                    <a:ext uri="{9D8B030D-6E8A-4147-A177-3AD203B41FA5}">
                      <a16:colId xmlns:a16="http://schemas.microsoft.com/office/drawing/2014/main" val="3526857515"/>
                    </a:ext>
                  </a:extLst>
                </a:gridCol>
              </a:tblGrid>
              <a:tr h="2409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</a:rPr>
                        <a:t>Acronym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OAM</a:t>
                      </a:r>
                      <a:endParaRPr lang="en-GB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751681"/>
                  </a:ext>
                </a:extLst>
              </a:tr>
              <a:tr h="110964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NR_MIMO_Ph5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452884"/>
                  </a:ext>
                </a:extLst>
              </a:tr>
              <a:tr h="110964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Netw_Energy_NR_enh</a:t>
                      </a: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7615751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NR_AIML_air</a:t>
                      </a: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tx1"/>
                          </a:solidFill>
                          <a:latin typeface="+mn-lt"/>
                        </a:rPr>
                        <a:t>AIML_MGT_Ph2 (NEC/Intel): AIML management: TS 28.105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544183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NR_duplex_evo</a:t>
                      </a: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299235"/>
                  </a:ext>
                </a:extLst>
              </a:tr>
              <a:tr h="119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NR_LPWUS-Core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519020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IoT_NTN_TDD</a:t>
                      </a:r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5313309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NR_MC_enh2-Core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289556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LTE_terr_bcast_Ph2-Core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580323"/>
                  </a:ext>
                </a:extLst>
              </a:tr>
              <a:tr h="15586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Ambient_IoT_Solutions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AdNRM_Ph3 (Huawei): Configuration management: TS 28.540/28.541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8276434"/>
                  </a:ext>
                </a:extLst>
              </a:tr>
              <a:tr h="1693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NR_Mob_Ph4-Core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PM_KPI_5G_Ph4: Performance measurements/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KPIs: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28.552/28.554</a:t>
                      </a:r>
                    </a:p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AdNRM_Ph3: 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28.540/28.541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460159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NR_NTN_Ph3-Core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NTN_OAM_Ph2: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measurements: TS 28.552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618250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IoT_NTN_Ph3-Core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NTN_OAM_Ph2: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559770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NR_XR_Ph3-Core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387041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LTE_TN_NR_NTN_mob-Core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NTN_OAM_Ph2: 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552970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NR_SL_relay_multihop</a:t>
                      </a:r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093505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LCS_BDS_B2b_LTE_NR-Core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927076"/>
                  </a:ext>
                </a:extLst>
              </a:tr>
              <a:tr h="233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LCS_NAVIC_L1_SPS_NR_LTE-Core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 need for extra OAM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789880"/>
                  </a:ext>
                </a:extLst>
              </a:tr>
              <a:tr h="2511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NR_ENDC_SON_MDT_Ph4-Core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PM_KPI_5G_Ph4: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Performance measurements/KPIs: </a:t>
                      </a:r>
                      <a:r>
                        <a:rPr lang="nn-N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 28.552/28.554</a:t>
                      </a:r>
                    </a:p>
                    <a:p>
                      <a:pPr algn="ctr" fontAlgn="ctr"/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AdNRM_Ph3: 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nn-NO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algn="ctr" fontAlgn="ctr"/>
                      <a:r>
                        <a:rPr lang="nn-N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TraceQoE_OAM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: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TS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28.422</a:t>
                      </a:r>
                      <a:endParaRPr lang="nn-NO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382115"/>
                  </a:ext>
                </a:extLst>
              </a:tr>
              <a:tr h="151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NR_WAB_5GFemto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 (Huawei): </a:t>
                      </a:r>
                      <a:r>
                        <a:rPr lang="nn-NO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configuration management: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 28.541/TS 28.540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780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NR_AIML_NGRAN_enh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AIML_MGT_Ph2(NEC/intel)</a:t>
                      </a:r>
                      <a:r>
                        <a:rPr lang="en-US" altLang="zh-CN" sz="900" b="0" kern="1200" dirty="0">
                          <a:solidFill>
                            <a:srgbClr val="3333FF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AIML management: TS 28.105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Energy_OAM_Ph3 (Nokia/Samsung): </a:t>
                      </a: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Energy cost mapping rule: TS 28.541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Continuous MDT (Ericsson/CATT/Nokia/Huawei/ZTE): </a:t>
                      </a: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28.622/32.422/32.423</a:t>
                      </a:r>
                      <a:endParaRPr lang="zh-CN" altLang="en-US" sz="9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336468"/>
                  </a:ext>
                </a:extLst>
              </a:tr>
            </a:tbl>
          </a:graphicData>
        </a:graphic>
      </p:graphicFrame>
      <p:sp>
        <p:nvSpPr>
          <p:cNvPr id="13" name="Title 3">
            <a:extLst>
              <a:ext uri="{FF2B5EF4-FFF2-40B4-BE49-F238E27FC236}">
                <a16:creationId xmlns:a16="http://schemas.microsoft.com/office/drawing/2014/main" id="{72BC5F5D-1395-48FC-A9DE-32DC234C6A6E}"/>
              </a:ext>
            </a:extLst>
          </p:cNvPr>
          <p:cNvSpPr txBox="1">
            <a:spLocks/>
          </p:cNvSpPr>
          <p:nvPr/>
        </p:nvSpPr>
        <p:spPr bwMode="auto">
          <a:xfrm>
            <a:off x="487679" y="63114"/>
            <a:ext cx="10843568" cy="60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lvl="0" algn="l"/>
            <a:r>
              <a:rPr kumimoji="0" lang="en-IE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Summary of SA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5 Rel-19 management support to RAN1/2/3 features</a:t>
            </a:r>
            <a:endParaRPr kumimoji="0" lang="en-IE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4" name="矩形 8">
            <a:extLst>
              <a:ext uri="{FF2B5EF4-FFF2-40B4-BE49-F238E27FC236}">
                <a16:creationId xmlns:a16="http://schemas.microsoft.com/office/drawing/2014/main" id="{2D417526-0C3A-40C9-91F9-53994DE6BDA2}"/>
              </a:ext>
            </a:extLst>
          </p:cNvPr>
          <p:cNvSpPr/>
          <p:nvPr/>
        </p:nvSpPr>
        <p:spPr>
          <a:xfrm>
            <a:off x="7807505" y="3077908"/>
            <a:ext cx="654050" cy="184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tx1"/>
                </a:solidFill>
              </a:rPr>
              <a:t>RAN1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5" name="矩形 9">
            <a:extLst>
              <a:ext uri="{FF2B5EF4-FFF2-40B4-BE49-F238E27FC236}">
                <a16:creationId xmlns:a16="http://schemas.microsoft.com/office/drawing/2014/main" id="{4BE7E561-3A22-4F3A-9211-7A1BD89FF416}"/>
              </a:ext>
            </a:extLst>
          </p:cNvPr>
          <p:cNvSpPr/>
          <p:nvPr/>
        </p:nvSpPr>
        <p:spPr>
          <a:xfrm>
            <a:off x="7807505" y="3335115"/>
            <a:ext cx="654050" cy="184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tx1"/>
                </a:solidFill>
              </a:rPr>
              <a:t>RAN2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0">
            <a:extLst>
              <a:ext uri="{FF2B5EF4-FFF2-40B4-BE49-F238E27FC236}">
                <a16:creationId xmlns:a16="http://schemas.microsoft.com/office/drawing/2014/main" id="{B66BBEDA-B073-4DED-9787-633087AD0002}"/>
              </a:ext>
            </a:extLst>
          </p:cNvPr>
          <p:cNvSpPr/>
          <p:nvPr/>
        </p:nvSpPr>
        <p:spPr>
          <a:xfrm>
            <a:off x="7807505" y="3592322"/>
            <a:ext cx="654050" cy="184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solidFill>
                  <a:schemeClr val="tx1"/>
                </a:solidFill>
              </a:rPr>
              <a:t>RAN3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6C9B679D-C323-4F6B-891D-38361E7764A3}"/>
              </a:ext>
            </a:extLst>
          </p:cNvPr>
          <p:cNvSpPr/>
          <p:nvPr/>
        </p:nvSpPr>
        <p:spPr>
          <a:xfrm>
            <a:off x="165601" y="736245"/>
            <a:ext cx="9648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3333FF"/>
                </a:solidFill>
              </a:rPr>
              <a:t>Feedback are welcome in NWM link: </a:t>
            </a:r>
            <a:r>
              <a:rPr lang="en-US" altLang="zh-CN" dirty="0">
                <a:solidFill>
                  <a:srgbClr val="3333FF"/>
                </a:solidFill>
                <a:hlinkClick r:id="rId2"/>
              </a:rPr>
              <a:t>https://nwm-trial.etsi.org/#/documents/9141</a:t>
            </a:r>
            <a:r>
              <a:rPr lang="en-US" altLang="zh-CN" dirty="0">
                <a:solidFill>
                  <a:srgbClr val="3333FF"/>
                </a:solidFill>
              </a:rPr>
              <a:t> :SA5 Rel-19 management support to RAN1/RAN2/RAN3 feature</a:t>
            </a:r>
          </a:p>
        </p:txBody>
      </p:sp>
    </p:spTree>
    <p:extLst>
      <p:ext uri="{BB962C8B-B14F-4D97-AF65-F5344CB8AC3E}">
        <p14:creationId xmlns:p14="http://schemas.microsoft.com/office/powerpoint/2010/main" val="2414066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AC4B0-ED05-4228-A729-145DF8E23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/>
              <a:t>Information regarding RAN3 requested Rel-19 </a:t>
            </a:r>
            <a:r>
              <a:rPr lang="en-GB" altLang="zh-CN" sz="2800" dirty="0"/>
              <a:t>OAM requirements to support regenerative payload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25977F2-F3F0-4BCB-810B-E2CCF6A769F0}"/>
              </a:ext>
            </a:extLst>
          </p:cNvPr>
          <p:cNvSpPr txBox="1">
            <a:spLocks/>
          </p:cNvSpPr>
          <p:nvPr/>
        </p:nvSpPr>
        <p:spPr bwMode="auto">
          <a:xfrm>
            <a:off x="350400" y="1367238"/>
            <a:ext cx="11491200" cy="46735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200" b="1" kern="0" dirty="0"/>
              <a:t>14 - 18 Oct, 2024 (RAN WG3 #125bis) R3-245845: RAN3 -&gt; SA2 and SA5</a:t>
            </a:r>
          </a:p>
          <a:p>
            <a:pPr lvl="1"/>
            <a:r>
              <a:rPr lang="en-US" sz="1100" kern="0" dirty="0"/>
              <a:t>RAN3 discussed the potential issues on support of regenerative payload for NR NTN, RAN3 has agreed OAM based solution, which </a:t>
            </a:r>
            <a:r>
              <a:rPr lang="en-US" sz="1100" kern="0" dirty="0">
                <a:solidFill>
                  <a:srgbClr val="0000FF"/>
                </a:solidFill>
              </a:rPr>
              <a:t>assumes that the information of supported TAIs for NTN </a:t>
            </a:r>
            <a:r>
              <a:rPr lang="en-US" sz="1100" kern="0" dirty="0" err="1">
                <a:solidFill>
                  <a:srgbClr val="0000FF"/>
                </a:solidFill>
              </a:rPr>
              <a:t>gNB</a:t>
            </a:r>
            <a:r>
              <a:rPr lang="en-US" sz="1100" kern="0" dirty="0">
                <a:solidFill>
                  <a:srgbClr val="0000FF"/>
                </a:solidFill>
              </a:rPr>
              <a:t> is provided to AMF by OAM</a:t>
            </a:r>
          </a:p>
          <a:p>
            <a:r>
              <a:rPr lang="en-US" altLang="en-US" sz="1200" b="1" kern="0" dirty="0"/>
              <a:t>18 - 22 Nov, 2024 (SA5 Meeting #158) S5-247311: SA5 replied -&gt; RAN3, cc SA2</a:t>
            </a:r>
          </a:p>
          <a:p>
            <a:pPr lvl="1"/>
            <a:r>
              <a:rPr lang="en-US" altLang="en-US" sz="1100" kern="0" dirty="0"/>
              <a:t>SA5 would like to inform RAN3 that SA5 Rel 19 study “SP-231733 New SID on Management Aspects of NTN Phase 2” has investigated and agreed the potential solutions of providing the information of supported TAIs for NTN </a:t>
            </a:r>
            <a:r>
              <a:rPr lang="en-US" altLang="en-US" sz="1100" kern="0" dirty="0" err="1"/>
              <a:t>gNB</a:t>
            </a:r>
            <a:r>
              <a:rPr lang="en-US" altLang="en-US" sz="1100" kern="0" dirty="0"/>
              <a:t> to AMF in TR 28.874. </a:t>
            </a:r>
          </a:p>
          <a:p>
            <a:pPr lvl="1"/>
            <a:r>
              <a:rPr lang="en-US" altLang="en-US" sz="1100" kern="0" dirty="0"/>
              <a:t>Further, </a:t>
            </a:r>
            <a:r>
              <a:rPr lang="en-US" altLang="en-US" sz="1100" kern="0" dirty="0">
                <a:solidFill>
                  <a:srgbClr val="0000FF"/>
                </a:solidFill>
              </a:rPr>
              <a:t>SA5 will consider the solution in normative work in Rel-19</a:t>
            </a:r>
            <a:r>
              <a:rPr lang="en-US" altLang="en-US" sz="1100" kern="0" dirty="0"/>
              <a:t>.</a:t>
            </a:r>
          </a:p>
          <a:p>
            <a:r>
              <a:rPr lang="en-US" altLang="en-US" sz="1200" b="1" kern="0" dirty="0"/>
              <a:t>18 - 22 Nov, 2024 (SA2 Meeting #166) S2-2413030: SA2 replied -&gt; RAN3 and SA5</a:t>
            </a:r>
          </a:p>
          <a:p>
            <a:pPr lvl="1"/>
            <a:r>
              <a:rPr lang="en-GB" altLang="zh-CN" sz="1100" kern="0" dirty="0"/>
              <a:t>SA2 would like to confirm whether RAN3 and SA5 are aligned on the frequency and contents of the OAM updates to the AMF. </a:t>
            </a:r>
            <a:endParaRPr lang="zh-CN" altLang="zh-CN" sz="1100" kern="0" dirty="0"/>
          </a:p>
          <a:p>
            <a:pPr lvl="1"/>
            <a:r>
              <a:rPr lang="en-GB" altLang="zh-CN" sz="1100" kern="0" dirty="0">
                <a:solidFill>
                  <a:srgbClr val="0000FF"/>
                </a:solidFill>
              </a:rPr>
              <a:t>Some companies in SA2 have concerns with the solutions agreed by RAN3</a:t>
            </a:r>
            <a:r>
              <a:rPr lang="en-GB" altLang="zh-CN" sz="1100" kern="0" dirty="0"/>
              <a:t>, which changes the functional split between RAN and the core network.</a:t>
            </a:r>
            <a:endParaRPr lang="en-US" altLang="en-US" sz="1100" kern="0" dirty="0"/>
          </a:p>
          <a:p>
            <a:r>
              <a:rPr lang="en-US" altLang="en-US" sz="1200" b="1" kern="0" dirty="0"/>
              <a:t>17 - 21 Feb, 2025 (RAN3 Meeting #127) R3-250895: RAN3 replied -&gt; SA2 and SA5</a:t>
            </a:r>
          </a:p>
          <a:p>
            <a:pPr lvl="1"/>
            <a:r>
              <a:rPr lang="en-US" altLang="en-US" sz="1100" kern="0" dirty="0"/>
              <a:t>With respect to the frequency of updates by OAM, </a:t>
            </a:r>
            <a:r>
              <a:rPr lang="en-US" altLang="en-US" sz="1100" kern="0" dirty="0">
                <a:solidFill>
                  <a:srgbClr val="0000FF"/>
                </a:solidFill>
              </a:rPr>
              <a:t>RAN3 believes this is in SA5 scope</a:t>
            </a:r>
            <a:r>
              <a:rPr lang="en-US" altLang="en-US" sz="1100" kern="0" dirty="0"/>
              <a:t>.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en-US" sz="1200" b="1" kern="0" dirty="0"/>
              <a:t>17 - 21 Feb,</a:t>
            </a:r>
            <a:r>
              <a:rPr lang="en-US" altLang="en-US" sz="1200" b="1" kern="0" dirty="0">
                <a:cs typeface="+mn-cs"/>
              </a:rPr>
              <a:t> 2025 (SA5 Meeting #159) S5-250842: SA5 replied -&gt; SA2 and RAN3</a:t>
            </a:r>
          </a:p>
          <a:p>
            <a:pPr lvl="1"/>
            <a:r>
              <a:rPr lang="en-US" altLang="en-US" sz="1100" kern="0" dirty="0"/>
              <a:t>The detailed OAM solution (including OAM configuration updates towards the AMF) is provided in TR 28.874 clause 5.2.2.3.2 and a general description is provided above. </a:t>
            </a:r>
          </a:p>
          <a:p>
            <a:pPr lvl="1"/>
            <a:r>
              <a:rPr lang="en-US" altLang="en-US" sz="1100" kern="0" dirty="0">
                <a:solidFill>
                  <a:srgbClr val="0000FF"/>
                </a:solidFill>
              </a:rPr>
              <a:t>Whether there is impact to RAN3 updates towards the AMF (e.g. in NGAP Setup update) needs to be evaluated by RAN3.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en-US" sz="1200" b="1" kern="0" dirty="0">
                <a:cs typeface="+mn-cs"/>
              </a:rPr>
              <a:t>19 - 23 May, 2025 (SA2 Meeting #169) S2-2505961: SA2 replied -&gt; RAN3 and SA5</a:t>
            </a:r>
          </a:p>
          <a:p>
            <a:pPr lvl="1"/>
            <a:r>
              <a:rPr lang="en-US" altLang="en-US" sz="1100" kern="0" dirty="0"/>
              <a:t>SA2 discussed the solution proposed by RAN3/SA5 in their LS and </a:t>
            </a:r>
            <a:r>
              <a:rPr lang="en-US" altLang="en-US" sz="1100" kern="0" dirty="0">
                <a:solidFill>
                  <a:srgbClr val="0000FF"/>
                </a:solidFill>
              </a:rPr>
              <a:t>did not reach consensus to introduce any enhancement to SA2’s specification</a:t>
            </a:r>
            <a:r>
              <a:rPr lang="en-US" altLang="en-US" sz="1100" kern="0" dirty="0"/>
              <a:t>.</a:t>
            </a:r>
          </a:p>
          <a:p>
            <a:pPr marL="608013" lvl="1" indent="-608013">
              <a:buBlip>
                <a:blip r:embed="rId2"/>
              </a:buBlip>
            </a:pPr>
            <a:r>
              <a:rPr lang="en-US" altLang="zh-CN" sz="1200" b="1" kern="0" dirty="0">
                <a:cs typeface="+mn-cs"/>
              </a:rPr>
              <a:t>19 - 23 May 2025 (SA5 Meeting #161) : SA5 endorsed CRs as solution requested by RAN3</a:t>
            </a:r>
          </a:p>
          <a:p>
            <a:pPr lvl="1"/>
            <a:r>
              <a:rPr lang="en-US" altLang="zh-CN" sz="1100" kern="0" dirty="0"/>
              <a:t>S5‑252954	Rel-19 CR TS 28.541 NRM enhancement for configuring AMF with TAIs supported by NTN </a:t>
            </a:r>
            <a:r>
              <a:rPr lang="en-US" altLang="zh-CN" sz="1100" kern="0" dirty="0" err="1"/>
              <a:t>gNB</a:t>
            </a:r>
            <a:r>
              <a:rPr lang="en-US" altLang="zh-CN" sz="1100" kern="0" dirty="0"/>
              <a:t>	Huawei, CATT, China Unicom</a:t>
            </a:r>
          </a:p>
          <a:p>
            <a:pPr lvl="1"/>
            <a:r>
              <a:rPr lang="en-US" altLang="zh-CN" sz="1100" kern="0" dirty="0"/>
              <a:t>S5‑252488	Rel-19 CR TS 28.540 Requirements for configuring AMF with TAIs supported by NTN </a:t>
            </a:r>
            <a:r>
              <a:rPr lang="en-US" altLang="zh-CN" sz="1100" kern="0" dirty="0" err="1"/>
              <a:t>gNB</a:t>
            </a:r>
            <a:r>
              <a:rPr lang="en-US" altLang="zh-CN" sz="1100" kern="0" dirty="0"/>
              <a:t>	Huawei, CATT, China Unicom, China Mobile</a:t>
            </a:r>
            <a:endParaRPr lang="en-US" altLang="zh-CN" sz="1600" b="1" kern="0" dirty="0"/>
          </a:p>
          <a:p>
            <a:pPr marL="0" indent="0">
              <a:buNone/>
            </a:pPr>
            <a:r>
              <a:rPr lang="en-US" altLang="zh-CN" sz="1600" b="1" kern="0" dirty="0"/>
              <a:t>Rel-19 status: </a:t>
            </a:r>
            <a:r>
              <a:rPr lang="en-US" altLang="zh-CN" sz="1600" kern="0" dirty="0"/>
              <a:t>Different opinions from SA2 and RAN3 </a:t>
            </a:r>
            <a:r>
              <a:rPr lang="en-US" altLang="zh-CN" sz="1600" kern="0" dirty="0" err="1"/>
              <a:t>LSes</a:t>
            </a:r>
            <a:r>
              <a:rPr lang="en-US" altLang="zh-CN" sz="1600" kern="0" dirty="0"/>
              <a:t> sent to SA5, no agreed CRs in Rel-19. OAM based solution according to RAN3 request is captured in SA5 TR 28.874 </a:t>
            </a:r>
            <a:r>
              <a:rPr lang="en-US" altLang="en-US" sz="1600" kern="0" dirty="0"/>
              <a:t>clause 5.2.2.3.2, two endorsed CRs are captured in </a:t>
            </a:r>
            <a:r>
              <a:rPr lang="en-US" altLang="zh-CN" sz="1600" kern="0" dirty="0"/>
              <a:t>S5-252954/S5-252488.</a:t>
            </a:r>
          </a:p>
          <a:p>
            <a:pPr marL="0" indent="0">
              <a:buNone/>
            </a:pPr>
            <a:endParaRPr lang="en-US" alt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33044764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4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</a:t>
            </a:r>
            <a:r>
              <a:rPr lang="en-US" altLang="zh-CN" sz="1600" kern="0" dirty="0">
                <a:solidFill>
                  <a:srgbClr val="0000FF"/>
                </a:solidFill>
              </a:rPr>
              <a:t>1:1</a:t>
            </a:r>
            <a:r>
              <a:rPr lang="en-US" altLang="zh-CN" sz="1600" kern="0" dirty="0"/>
              <a:t>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6221C6A-B745-4BFB-9EEA-39339F6DA0E9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E8408F-364A-4B06-BD8E-FF9F2A057F8F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SP-250890)</a:t>
            </a:r>
            <a:endParaRPr lang="zh-CN" altLang="en-US" sz="1050" b="1" dirty="0"/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4B72190-5F99-4D3A-8F4B-B6B978948F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8" name="Rectangle 12">
            <a:extLst>
              <a:ext uri="{FF2B5EF4-FFF2-40B4-BE49-F238E27FC236}">
                <a16:creationId xmlns:a16="http://schemas.microsoft.com/office/drawing/2014/main" id="{DAC53198-4700-4C4B-863B-1D61ECC84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4022" y="59618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69EF8E2D-35E1-478A-AF57-63FC6092E0A6}"/>
              </a:ext>
            </a:extLst>
          </p:cNvPr>
          <p:cNvSpPr/>
          <p:nvPr/>
        </p:nvSpPr>
        <p:spPr bwMode="auto">
          <a:xfrm>
            <a:off x="4129643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E81C4195-49CE-4A3B-84D8-C8A1B305C781}"/>
              </a:ext>
            </a:extLst>
          </p:cNvPr>
          <p:cNvSpPr/>
          <p:nvPr/>
        </p:nvSpPr>
        <p:spPr bwMode="auto">
          <a:xfrm>
            <a:off x="3347759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819AB9-DC6F-47D3-8E41-C58736C11CD8}"/>
              </a:ext>
            </a:extLst>
          </p:cNvPr>
          <p:cNvSpPr txBox="1"/>
          <p:nvPr/>
        </p:nvSpPr>
        <p:spPr>
          <a:xfrm>
            <a:off x="4035741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0B74A3-F8F9-457D-940C-9DE20B8CE6AF}"/>
              </a:ext>
            </a:extLst>
          </p:cNvPr>
          <p:cNvSpPr/>
          <p:nvPr/>
        </p:nvSpPr>
        <p:spPr>
          <a:xfrm>
            <a:off x="6424774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D3A5DED8-AFCA-4B1B-9BC8-546FA501B793}"/>
              </a:ext>
            </a:extLst>
          </p:cNvPr>
          <p:cNvSpPr/>
          <p:nvPr/>
        </p:nvSpPr>
        <p:spPr bwMode="auto">
          <a:xfrm>
            <a:off x="6529419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E9C8C99-F1BC-4C2B-BD5D-C6B4BCAF1621}"/>
              </a:ext>
            </a:extLst>
          </p:cNvPr>
          <p:cNvSpPr/>
          <p:nvPr/>
        </p:nvSpPr>
        <p:spPr bwMode="auto">
          <a:xfrm>
            <a:off x="5403595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CEECCA3A-DB65-41B2-BE24-8479FEB12722}"/>
              </a:ext>
            </a:extLst>
          </p:cNvPr>
          <p:cNvSpPr/>
          <p:nvPr/>
        </p:nvSpPr>
        <p:spPr bwMode="auto">
          <a:xfrm>
            <a:off x="2930384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6DB5E9C6-0C3F-4F32-AB98-8779CCC9E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858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E53328C9-81FA-432F-ABC9-C67C358D3EE1}"/>
              </a:ext>
            </a:extLst>
          </p:cNvPr>
          <p:cNvSpPr/>
          <p:nvPr/>
        </p:nvSpPr>
        <p:spPr bwMode="auto">
          <a:xfrm>
            <a:off x="3082784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" name="矩形 1">
            <a:extLst>
              <a:ext uri="{FF2B5EF4-FFF2-40B4-BE49-F238E27FC236}">
                <a16:creationId xmlns:a16="http://schemas.microsoft.com/office/drawing/2014/main" id="{A6533E43-72C4-40CD-BC39-A8DC4AD43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192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84D669-E79D-43F2-9294-E7A211011738}"/>
              </a:ext>
            </a:extLst>
          </p:cNvPr>
          <p:cNvSpPr txBox="1"/>
          <p:nvPr/>
        </p:nvSpPr>
        <p:spPr>
          <a:xfrm>
            <a:off x="8418986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45EAE8AC-6D8F-4426-8497-3FE61A6496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82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114">
            <a:extLst>
              <a:ext uri="{FF2B5EF4-FFF2-40B4-BE49-F238E27FC236}">
                <a16:creationId xmlns:a16="http://schemas.microsoft.com/office/drawing/2014/main" id="{CBF06083-F9F3-4868-B92F-7560B1DF95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588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3FD03D-DB2D-4C1F-B961-4890ECD84AB0}"/>
              </a:ext>
            </a:extLst>
          </p:cNvPr>
          <p:cNvCxnSpPr>
            <a:cxnSpLocks/>
          </p:cNvCxnSpPr>
          <p:nvPr/>
        </p:nvCxnSpPr>
        <p:spPr bwMode="auto">
          <a:xfrm>
            <a:off x="601402" y="149310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B176D994-5BD1-4F5B-8838-937DD9D733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57438" y="19766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587A020A-0B48-4B48-BA37-3B199FAD17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0297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D38B96B-DBD1-430E-8AB0-0EDE502DF011}"/>
              </a:ext>
            </a:extLst>
          </p:cNvPr>
          <p:cNvSpPr txBox="1"/>
          <p:nvPr/>
        </p:nvSpPr>
        <p:spPr>
          <a:xfrm>
            <a:off x="1498974" y="1370865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1569D68-D3E0-481D-8AC7-86D27A6D1269}"/>
              </a:ext>
            </a:extLst>
          </p:cNvPr>
          <p:cNvGrpSpPr/>
          <p:nvPr/>
        </p:nvGrpSpPr>
        <p:grpSpPr>
          <a:xfrm>
            <a:off x="941055" y="1636189"/>
            <a:ext cx="400050" cy="354013"/>
            <a:chOff x="996003" y="755453"/>
            <a:chExt cx="400050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EBA6E602-8E06-4A64-8E5D-AC7FF9D3F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59">
              <a:extLst>
                <a:ext uri="{FF2B5EF4-FFF2-40B4-BE49-F238E27FC236}">
                  <a16:creationId xmlns:a16="http://schemas.microsoft.com/office/drawing/2014/main" id="{F01AFFD0-E26C-4AD6-8A60-78E419049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3E0E4F-A165-4B96-A8DF-6D533E927A52}"/>
              </a:ext>
            </a:extLst>
          </p:cNvPr>
          <p:cNvGrpSpPr/>
          <p:nvPr/>
        </p:nvGrpSpPr>
        <p:grpSpPr>
          <a:xfrm>
            <a:off x="5795492" y="1636189"/>
            <a:ext cx="403225" cy="354013"/>
            <a:chOff x="6320478" y="755453"/>
            <a:chExt cx="4032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067C4AF-DAA7-487E-A112-AAC45A6C2F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0">
              <a:extLst>
                <a:ext uri="{FF2B5EF4-FFF2-40B4-BE49-F238E27FC236}">
                  <a16:creationId xmlns:a16="http://schemas.microsoft.com/office/drawing/2014/main" id="{115EDFE5-5CA0-4516-8609-1D19C089A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5BBB89-3E5B-4AEE-AA25-2FCAD48FAA95}"/>
              </a:ext>
            </a:extLst>
          </p:cNvPr>
          <p:cNvGrpSpPr/>
          <p:nvPr/>
        </p:nvGrpSpPr>
        <p:grpSpPr>
          <a:xfrm>
            <a:off x="3357161" y="1636189"/>
            <a:ext cx="390525" cy="354013"/>
            <a:chOff x="3678878" y="755453"/>
            <a:chExt cx="39052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287DA5CC-5564-462C-B906-C060424747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1">
              <a:extLst>
                <a:ext uri="{FF2B5EF4-FFF2-40B4-BE49-F238E27FC236}">
                  <a16:creationId xmlns:a16="http://schemas.microsoft.com/office/drawing/2014/main" id="{FAB5EA75-7BD0-406A-A382-E41DC61F9C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FCFA357-2E50-4320-8AB1-F969266B29CB}"/>
              </a:ext>
            </a:extLst>
          </p:cNvPr>
          <p:cNvGrpSpPr/>
          <p:nvPr/>
        </p:nvGrpSpPr>
        <p:grpSpPr>
          <a:xfrm>
            <a:off x="1546669" y="1636189"/>
            <a:ext cx="396875" cy="354013"/>
            <a:chOff x="1684978" y="755453"/>
            <a:chExt cx="39687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FA5D47C9-EC78-457E-91F9-10BD610D7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7" name="TextBox 62">
              <a:extLst>
                <a:ext uri="{FF2B5EF4-FFF2-40B4-BE49-F238E27FC236}">
                  <a16:creationId xmlns:a16="http://schemas.microsoft.com/office/drawing/2014/main" id="{676AB65E-8B9B-4028-85C0-4577B6C68D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C7AA7DB-0CE4-4D3F-8968-C90A8633A357}"/>
              </a:ext>
            </a:extLst>
          </p:cNvPr>
          <p:cNvGrpSpPr/>
          <p:nvPr/>
        </p:nvGrpSpPr>
        <p:grpSpPr>
          <a:xfrm>
            <a:off x="3953250" y="1636189"/>
            <a:ext cx="422275" cy="354013"/>
            <a:chOff x="4367853" y="755453"/>
            <a:chExt cx="422275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E18409CC-17DD-44E0-927A-42867806C4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63">
              <a:extLst>
                <a:ext uri="{FF2B5EF4-FFF2-40B4-BE49-F238E27FC236}">
                  <a16:creationId xmlns:a16="http://schemas.microsoft.com/office/drawing/2014/main" id="{79F2C4E5-2378-4853-BA7F-857D3B99F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D209C3C-18E3-4F2D-9152-29919F27F423}"/>
              </a:ext>
            </a:extLst>
          </p:cNvPr>
          <p:cNvGrpSpPr/>
          <p:nvPr/>
        </p:nvGrpSpPr>
        <p:grpSpPr>
          <a:xfrm>
            <a:off x="6404281" y="1636189"/>
            <a:ext cx="407988" cy="354013"/>
            <a:chOff x="6884040" y="755453"/>
            <a:chExt cx="407988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E0AFEF21-FE67-4C8F-8C3A-1E4F125A14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64">
              <a:extLst>
                <a:ext uri="{FF2B5EF4-FFF2-40B4-BE49-F238E27FC236}">
                  <a16:creationId xmlns:a16="http://schemas.microsoft.com/office/drawing/2014/main" id="{676C2327-AEA0-4C8C-8831-59A33E9BA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F36FE-EDE3-4AA1-B4F9-090971CE53C9}"/>
              </a:ext>
            </a:extLst>
          </p:cNvPr>
          <p:cNvGrpSpPr/>
          <p:nvPr/>
        </p:nvGrpSpPr>
        <p:grpSpPr>
          <a:xfrm>
            <a:off x="2149108" y="1636189"/>
            <a:ext cx="390525" cy="354013"/>
            <a:chOff x="2464440" y="755453"/>
            <a:chExt cx="390525" cy="35401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FC2E4A04-C435-414D-AB53-FBCFE180D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6" name="TextBox 65">
              <a:extLst>
                <a:ext uri="{FF2B5EF4-FFF2-40B4-BE49-F238E27FC236}">
                  <a16:creationId xmlns:a16="http://schemas.microsoft.com/office/drawing/2014/main" id="{89720D5E-78B4-4CA3-8871-FEE7A55FB0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259EE32-27A7-494D-9DE4-C9E6268DD32C}"/>
              </a:ext>
            </a:extLst>
          </p:cNvPr>
          <p:cNvGrpSpPr/>
          <p:nvPr/>
        </p:nvGrpSpPr>
        <p:grpSpPr>
          <a:xfrm>
            <a:off x="4581089" y="1636189"/>
            <a:ext cx="406400" cy="354013"/>
            <a:chOff x="5098103" y="755453"/>
            <a:chExt cx="406400" cy="354013"/>
          </a:xfrm>
        </p:grpSpPr>
        <p:sp>
          <p:nvSpPr>
            <p:cNvPr id="48" name="TextBox 86">
              <a:extLst>
                <a:ext uri="{FF2B5EF4-FFF2-40B4-BE49-F238E27FC236}">
                  <a16:creationId xmlns:a16="http://schemas.microsoft.com/office/drawing/2014/main" id="{80A73EC7-8B3F-4764-8722-C26360F1D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9" name="TextBox 66">
              <a:extLst>
                <a:ext uri="{FF2B5EF4-FFF2-40B4-BE49-F238E27FC236}">
                  <a16:creationId xmlns:a16="http://schemas.microsoft.com/office/drawing/2014/main" id="{661657AE-BDC9-463C-B1D4-20E794240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EB30834-EBDF-4D63-919A-7F9A52E9646D}"/>
              </a:ext>
            </a:extLst>
          </p:cNvPr>
          <p:cNvGrpSpPr/>
          <p:nvPr/>
        </p:nvGrpSpPr>
        <p:grpSpPr>
          <a:xfrm>
            <a:off x="344966" y="1636189"/>
            <a:ext cx="390525" cy="354013"/>
            <a:chOff x="314965" y="755453"/>
            <a:chExt cx="390525" cy="354013"/>
          </a:xfrm>
        </p:grpSpPr>
        <p:sp>
          <p:nvSpPr>
            <p:cNvPr id="51" name="TextBox 86">
              <a:extLst>
                <a:ext uri="{FF2B5EF4-FFF2-40B4-BE49-F238E27FC236}">
                  <a16:creationId xmlns:a16="http://schemas.microsoft.com/office/drawing/2014/main" id="{637B7B88-5050-4C77-8112-A0DA801198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2" name="TextBox 69">
              <a:extLst>
                <a:ext uri="{FF2B5EF4-FFF2-40B4-BE49-F238E27FC236}">
                  <a16:creationId xmlns:a16="http://schemas.microsoft.com/office/drawing/2014/main" id="{72AC4B80-7F31-45B7-8C3C-75DA640E8B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3E4FB01-3F86-4707-B89F-0FB47C844685}"/>
              </a:ext>
            </a:extLst>
          </p:cNvPr>
          <p:cNvGrpSpPr/>
          <p:nvPr/>
        </p:nvGrpSpPr>
        <p:grpSpPr>
          <a:xfrm>
            <a:off x="2745197" y="1636189"/>
            <a:ext cx="406400" cy="354013"/>
            <a:chOff x="2991490" y="755453"/>
            <a:chExt cx="406400" cy="354013"/>
          </a:xfrm>
        </p:grpSpPr>
        <p:sp>
          <p:nvSpPr>
            <p:cNvPr id="54" name="TextBox 86">
              <a:extLst>
                <a:ext uri="{FF2B5EF4-FFF2-40B4-BE49-F238E27FC236}">
                  <a16:creationId xmlns:a16="http://schemas.microsoft.com/office/drawing/2014/main" id="{131FB330-BA6C-4235-850A-A689235F1C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5" name="TextBox 70">
              <a:extLst>
                <a:ext uri="{FF2B5EF4-FFF2-40B4-BE49-F238E27FC236}">
                  <a16:creationId xmlns:a16="http://schemas.microsoft.com/office/drawing/2014/main" id="{EC8AB231-0A9E-4FF3-AEB6-73C6D70BB1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0E9162D-F072-47D2-8C58-FDF401F0CD34}"/>
              </a:ext>
            </a:extLst>
          </p:cNvPr>
          <p:cNvGrpSpPr/>
          <p:nvPr/>
        </p:nvGrpSpPr>
        <p:grpSpPr>
          <a:xfrm>
            <a:off x="5193053" y="1636189"/>
            <a:ext cx="396875" cy="354013"/>
            <a:chOff x="5758503" y="755453"/>
            <a:chExt cx="396875" cy="354013"/>
          </a:xfrm>
        </p:grpSpPr>
        <p:sp>
          <p:nvSpPr>
            <p:cNvPr id="57" name="TextBox 86">
              <a:extLst>
                <a:ext uri="{FF2B5EF4-FFF2-40B4-BE49-F238E27FC236}">
                  <a16:creationId xmlns:a16="http://schemas.microsoft.com/office/drawing/2014/main" id="{4121E120-4E60-427C-9107-1433688F0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8" name="TextBox 71">
              <a:extLst>
                <a:ext uri="{FF2B5EF4-FFF2-40B4-BE49-F238E27FC236}">
                  <a16:creationId xmlns:a16="http://schemas.microsoft.com/office/drawing/2014/main" id="{F50AAD5F-78F2-474E-8755-926E08A44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9" name="TextBox 67">
            <a:extLst>
              <a:ext uri="{FF2B5EF4-FFF2-40B4-BE49-F238E27FC236}">
                <a16:creationId xmlns:a16="http://schemas.microsoft.com/office/drawing/2014/main" id="{7D1DB9C9-7AF1-45B5-9599-37E81A2B9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87" y="1534377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E631A5BB-4CCE-428B-B965-736E92D58518}"/>
              </a:ext>
            </a:extLst>
          </p:cNvPr>
          <p:cNvSpPr/>
          <p:nvPr/>
        </p:nvSpPr>
        <p:spPr bwMode="auto">
          <a:xfrm>
            <a:off x="239979" y="2560238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0B14951B-FBDB-4F9B-AEA7-0470E9344F2F}"/>
              </a:ext>
            </a:extLst>
          </p:cNvPr>
          <p:cNvSpPr/>
          <p:nvPr/>
        </p:nvSpPr>
        <p:spPr bwMode="auto">
          <a:xfrm>
            <a:off x="3436993" y="2555839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171CD952-5000-4F5D-B4CB-BE8C0F057C87}"/>
              </a:ext>
            </a:extLst>
          </p:cNvPr>
          <p:cNvSpPr/>
          <p:nvPr/>
        </p:nvSpPr>
        <p:spPr bwMode="auto">
          <a:xfrm>
            <a:off x="1709794" y="2559437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AB31FAB5-5412-42CA-A9D7-4F9679C4E99C}"/>
              </a:ext>
            </a:extLst>
          </p:cNvPr>
          <p:cNvSpPr/>
          <p:nvPr/>
        </p:nvSpPr>
        <p:spPr bwMode="auto">
          <a:xfrm>
            <a:off x="6459013" y="3029973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4" name="Chevron 60">
            <a:extLst>
              <a:ext uri="{FF2B5EF4-FFF2-40B4-BE49-F238E27FC236}">
                <a16:creationId xmlns:a16="http://schemas.microsoft.com/office/drawing/2014/main" id="{FDE53690-D833-4FED-B790-AD91C29ED488}"/>
              </a:ext>
            </a:extLst>
          </p:cNvPr>
          <p:cNvSpPr/>
          <p:nvPr/>
        </p:nvSpPr>
        <p:spPr bwMode="auto">
          <a:xfrm>
            <a:off x="4127869" y="3031740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5" name="Chevron 60">
            <a:extLst>
              <a:ext uri="{FF2B5EF4-FFF2-40B4-BE49-F238E27FC236}">
                <a16:creationId xmlns:a16="http://schemas.microsoft.com/office/drawing/2014/main" id="{FD8D8851-3C72-4C81-AF55-E10070A06953}"/>
              </a:ext>
            </a:extLst>
          </p:cNvPr>
          <p:cNvSpPr/>
          <p:nvPr/>
        </p:nvSpPr>
        <p:spPr bwMode="auto">
          <a:xfrm>
            <a:off x="6015033" y="4702049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F193841-C07D-4EB8-8804-8262926E3F63}"/>
              </a:ext>
            </a:extLst>
          </p:cNvPr>
          <p:cNvGrpSpPr/>
          <p:nvPr/>
        </p:nvGrpSpPr>
        <p:grpSpPr>
          <a:xfrm>
            <a:off x="7017833" y="1626029"/>
            <a:ext cx="390850" cy="354013"/>
            <a:chOff x="7359013" y="745293"/>
            <a:chExt cx="390850" cy="354013"/>
          </a:xfrm>
        </p:grpSpPr>
        <p:sp>
          <p:nvSpPr>
            <p:cNvPr id="67" name="TextBox 86">
              <a:extLst>
                <a:ext uri="{FF2B5EF4-FFF2-40B4-BE49-F238E27FC236}">
                  <a16:creationId xmlns:a16="http://schemas.microsoft.com/office/drawing/2014/main" id="{B7E0D8BA-0049-4FC6-ABD6-C2BFE90B7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8" name="TextBox 66">
              <a:extLst>
                <a:ext uri="{FF2B5EF4-FFF2-40B4-BE49-F238E27FC236}">
                  <a16:creationId xmlns:a16="http://schemas.microsoft.com/office/drawing/2014/main" id="{E5A0DA72-3AEC-4899-A01F-8EB337312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84BEE82-1820-4C4C-A3ED-C71BA2620B8F}"/>
              </a:ext>
            </a:extLst>
          </p:cNvPr>
          <p:cNvGrpSpPr/>
          <p:nvPr/>
        </p:nvGrpSpPr>
        <p:grpSpPr>
          <a:xfrm>
            <a:off x="7614247" y="1626029"/>
            <a:ext cx="384175" cy="354013"/>
            <a:chOff x="8016563" y="745293"/>
            <a:chExt cx="384175" cy="354013"/>
          </a:xfrm>
        </p:grpSpPr>
        <p:sp>
          <p:nvSpPr>
            <p:cNvPr id="70" name="TextBox 86">
              <a:extLst>
                <a:ext uri="{FF2B5EF4-FFF2-40B4-BE49-F238E27FC236}">
                  <a16:creationId xmlns:a16="http://schemas.microsoft.com/office/drawing/2014/main" id="{2A390B37-315A-46B3-9B37-2449FAFAAE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71" name="TextBox 71">
              <a:extLst>
                <a:ext uri="{FF2B5EF4-FFF2-40B4-BE49-F238E27FC236}">
                  <a16:creationId xmlns:a16="http://schemas.microsoft.com/office/drawing/2014/main" id="{C2477A85-90E8-498C-B091-48E1151859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72" name="TextBox 86">
            <a:extLst>
              <a:ext uri="{FF2B5EF4-FFF2-40B4-BE49-F238E27FC236}">
                <a16:creationId xmlns:a16="http://schemas.microsoft.com/office/drawing/2014/main" id="{F06A6672-529A-45C4-A8AD-192816941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986" y="1639576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73" name="TextBox 60">
            <a:extLst>
              <a:ext uri="{FF2B5EF4-FFF2-40B4-BE49-F238E27FC236}">
                <a16:creationId xmlns:a16="http://schemas.microsoft.com/office/drawing/2014/main" id="{ED3B7FF7-EDD6-41DF-8434-A0AD06017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236" y="1793564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74" name="TextBox 60">
            <a:extLst>
              <a:ext uri="{FF2B5EF4-FFF2-40B4-BE49-F238E27FC236}">
                <a16:creationId xmlns:a16="http://schemas.microsoft.com/office/drawing/2014/main" id="{92CA9BB1-5673-4BA6-B599-9D13EC32C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397" y="1776630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69FD0000-00D8-47EB-BB03-AD673EA6620B}"/>
              </a:ext>
            </a:extLst>
          </p:cNvPr>
          <p:cNvSpPr/>
          <p:nvPr/>
        </p:nvSpPr>
        <p:spPr bwMode="auto">
          <a:xfrm>
            <a:off x="4216259" y="3897970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0482C8BB-46CA-4D33-8BD4-B4DA11227172}"/>
              </a:ext>
            </a:extLst>
          </p:cNvPr>
          <p:cNvSpPr/>
          <p:nvPr/>
        </p:nvSpPr>
        <p:spPr bwMode="auto">
          <a:xfrm>
            <a:off x="4774043" y="4308125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77" name="TextBox 86">
            <a:extLst>
              <a:ext uri="{FF2B5EF4-FFF2-40B4-BE49-F238E27FC236}">
                <a16:creationId xmlns:a16="http://schemas.microsoft.com/office/drawing/2014/main" id="{E1AD7B94-D27C-4C2B-817C-5B97219E3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503" y="1636189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EF347FB0-ED3E-485E-8A3B-4A55052540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158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544D6688-DE6B-4FCC-A17E-5874180996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729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5E913595-A23E-4ADA-A32C-988F25576D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52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8FB063B0-B7C8-4357-831C-83950F4AFD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299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2" name="Straight Connector 114">
            <a:extLst>
              <a:ext uri="{FF2B5EF4-FFF2-40B4-BE49-F238E27FC236}">
                <a16:creationId xmlns:a16="http://schemas.microsoft.com/office/drawing/2014/main" id="{7C156853-4317-4B79-9316-9FE1376D4C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823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AA96A012-60E8-423B-A3A3-F4B3B378E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9346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87827D12-8013-430E-ACE2-42C09EC52A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0393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5" name="Straight Connector 114">
            <a:extLst>
              <a:ext uri="{FF2B5EF4-FFF2-40B4-BE49-F238E27FC236}">
                <a16:creationId xmlns:a16="http://schemas.microsoft.com/office/drawing/2014/main" id="{8B176958-9598-4FF4-995B-1CCB11A3BF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917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6" name="Straight Connector 114">
            <a:extLst>
              <a:ext uri="{FF2B5EF4-FFF2-40B4-BE49-F238E27FC236}">
                <a16:creationId xmlns:a16="http://schemas.microsoft.com/office/drawing/2014/main" id="{96A11F6D-F970-4403-87F0-509E05FF65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7776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7" name="Straight Connector 114">
            <a:extLst>
              <a:ext uri="{FF2B5EF4-FFF2-40B4-BE49-F238E27FC236}">
                <a16:creationId xmlns:a16="http://schemas.microsoft.com/office/drawing/2014/main" id="{35600894-21EF-4463-AAE6-E9C378929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870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8" name="Chevron 60">
            <a:extLst>
              <a:ext uri="{FF2B5EF4-FFF2-40B4-BE49-F238E27FC236}">
                <a16:creationId xmlns:a16="http://schemas.microsoft.com/office/drawing/2014/main" id="{E9767CCB-D7C0-4416-968F-64D1998F5365}"/>
              </a:ext>
            </a:extLst>
          </p:cNvPr>
          <p:cNvSpPr/>
          <p:nvPr/>
        </p:nvSpPr>
        <p:spPr bwMode="auto">
          <a:xfrm>
            <a:off x="5272565" y="355538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DD045679-C6E4-407D-95AE-4FA41D10379A}"/>
              </a:ext>
            </a:extLst>
          </p:cNvPr>
          <p:cNvSpPr/>
          <p:nvPr/>
        </p:nvSpPr>
        <p:spPr bwMode="auto">
          <a:xfrm>
            <a:off x="8320560" y="4294922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795A2A9-45C6-4A15-9E4B-22DBA0036F6F}"/>
              </a:ext>
            </a:extLst>
          </p:cNvPr>
          <p:cNvSpPr/>
          <p:nvPr/>
        </p:nvSpPr>
        <p:spPr bwMode="auto">
          <a:xfrm>
            <a:off x="4185445" y="355526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19FD5E72-84E1-4E35-9701-740302E00D1D}"/>
              </a:ext>
            </a:extLst>
          </p:cNvPr>
          <p:cNvCxnSpPr>
            <a:cxnSpLocks/>
          </p:cNvCxnSpPr>
          <p:nvPr/>
        </p:nvCxnSpPr>
        <p:spPr bwMode="auto">
          <a:xfrm>
            <a:off x="2968675" y="1489717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20897E47-2EAF-4E3B-8DFC-E88DEBBDD5DE}"/>
              </a:ext>
            </a:extLst>
          </p:cNvPr>
          <p:cNvSpPr txBox="1"/>
          <p:nvPr/>
        </p:nvSpPr>
        <p:spPr>
          <a:xfrm>
            <a:off x="3866247" y="136748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0D9492-5C8E-4B2A-BD1A-291ECD6F75E8}"/>
              </a:ext>
            </a:extLst>
          </p:cNvPr>
          <p:cNvCxnSpPr>
            <a:cxnSpLocks/>
          </p:cNvCxnSpPr>
          <p:nvPr/>
        </p:nvCxnSpPr>
        <p:spPr bwMode="auto">
          <a:xfrm>
            <a:off x="5369818" y="149310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3F71FA5A-34E7-4D15-9AE2-B0586E73ED81}"/>
              </a:ext>
            </a:extLst>
          </p:cNvPr>
          <p:cNvSpPr txBox="1"/>
          <p:nvPr/>
        </p:nvSpPr>
        <p:spPr>
          <a:xfrm>
            <a:off x="6267390" y="13708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27EFD0B6-C64F-494C-9854-2EE023B6C83D}"/>
              </a:ext>
            </a:extLst>
          </p:cNvPr>
          <p:cNvCxnSpPr>
            <a:cxnSpLocks/>
          </p:cNvCxnSpPr>
          <p:nvPr/>
        </p:nvCxnSpPr>
        <p:spPr bwMode="auto">
          <a:xfrm>
            <a:off x="7764187" y="1482953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C4319589-2D2E-43AE-A1B5-6F80E532AAB2}"/>
              </a:ext>
            </a:extLst>
          </p:cNvPr>
          <p:cNvSpPr txBox="1"/>
          <p:nvPr/>
        </p:nvSpPr>
        <p:spPr>
          <a:xfrm>
            <a:off x="8329866" y="1374263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7" name="Chevron 58">
            <a:extLst>
              <a:ext uri="{FF2B5EF4-FFF2-40B4-BE49-F238E27FC236}">
                <a16:creationId xmlns:a16="http://schemas.microsoft.com/office/drawing/2014/main" id="{FAE60730-DD93-4660-932B-10D6386F8EBC}"/>
              </a:ext>
            </a:extLst>
          </p:cNvPr>
          <p:cNvSpPr/>
          <p:nvPr/>
        </p:nvSpPr>
        <p:spPr bwMode="auto">
          <a:xfrm>
            <a:off x="8191868" y="4689067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8" name="Thought Bubble: Cloud 97">
            <a:extLst>
              <a:ext uri="{FF2B5EF4-FFF2-40B4-BE49-F238E27FC236}">
                <a16:creationId xmlns:a16="http://schemas.microsoft.com/office/drawing/2014/main" id="{A10CAEB3-A569-4835-8F99-50101B59C182}"/>
              </a:ext>
            </a:extLst>
          </p:cNvPr>
          <p:cNvSpPr/>
          <p:nvPr/>
        </p:nvSpPr>
        <p:spPr bwMode="auto">
          <a:xfrm>
            <a:off x="5025190" y="471781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C4A5940-0A20-49FD-B6FA-2903F4ADDF6E}"/>
              </a:ext>
            </a:extLst>
          </p:cNvPr>
          <p:cNvSpPr txBox="1"/>
          <p:nvPr/>
        </p:nvSpPr>
        <p:spPr>
          <a:xfrm>
            <a:off x="4916817" y="470985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895903AF-AD05-4741-B18C-9CBC2044D6ED}"/>
              </a:ext>
            </a:extLst>
          </p:cNvPr>
          <p:cNvSpPr txBox="1">
            <a:spLocks/>
          </p:cNvSpPr>
          <p:nvPr/>
        </p:nvSpPr>
        <p:spPr bwMode="auto">
          <a:xfrm>
            <a:off x="1021063" y="928149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" name="TextBox 1">
            <a:extLst>
              <a:ext uri="{FF2B5EF4-FFF2-40B4-BE49-F238E27FC236}">
                <a16:creationId xmlns:a16="http://schemas.microsoft.com/office/drawing/2014/main" id="{E65D4406-8642-48A3-BDD7-C922EA3F4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619" y="1015167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02" name="TextBox 1">
            <a:extLst>
              <a:ext uri="{FF2B5EF4-FFF2-40B4-BE49-F238E27FC236}">
                <a16:creationId xmlns:a16="http://schemas.microsoft.com/office/drawing/2014/main" id="{4F385821-E05F-4A97-9E0D-83E7241DE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524" y="3716772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" name="Straight Connector 114">
            <a:extLst>
              <a:ext uri="{FF2B5EF4-FFF2-40B4-BE49-F238E27FC236}">
                <a16:creationId xmlns:a16="http://schemas.microsoft.com/office/drawing/2014/main" id="{AF7093C2-FEAE-4C71-8EEE-2E943C8C6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7959" y="187314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4" name="Chevron 60">
            <a:extLst>
              <a:ext uri="{FF2B5EF4-FFF2-40B4-BE49-F238E27FC236}">
                <a16:creationId xmlns:a16="http://schemas.microsoft.com/office/drawing/2014/main" id="{19F4BD3B-78A9-4F71-AE8F-3DA6C78E1B97}"/>
              </a:ext>
            </a:extLst>
          </p:cNvPr>
          <p:cNvSpPr/>
          <p:nvPr/>
        </p:nvSpPr>
        <p:spPr bwMode="auto">
          <a:xfrm>
            <a:off x="3275369" y="355231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5" name="Chevron 60">
            <a:extLst>
              <a:ext uri="{FF2B5EF4-FFF2-40B4-BE49-F238E27FC236}">
                <a16:creationId xmlns:a16="http://schemas.microsoft.com/office/drawing/2014/main" id="{81AB46AB-E557-434B-AA34-85D8DF619A08}"/>
              </a:ext>
            </a:extLst>
          </p:cNvPr>
          <p:cNvSpPr/>
          <p:nvPr/>
        </p:nvSpPr>
        <p:spPr bwMode="auto">
          <a:xfrm>
            <a:off x="3296151" y="304661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6" name="Diamond 105">
            <a:extLst>
              <a:ext uri="{FF2B5EF4-FFF2-40B4-BE49-F238E27FC236}">
                <a16:creationId xmlns:a16="http://schemas.microsoft.com/office/drawing/2014/main" id="{7983093B-5BE2-4AD6-BCD3-C3FDB92A1B4B}"/>
              </a:ext>
            </a:extLst>
          </p:cNvPr>
          <p:cNvSpPr/>
          <p:nvPr/>
        </p:nvSpPr>
        <p:spPr bwMode="auto">
          <a:xfrm>
            <a:off x="2734100" y="3239087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9E9E2978-21B0-4F32-8C1E-DE00D6E038B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205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8" name="Star: 5 Points 107">
            <a:extLst>
              <a:ext uri="{FF2B5EF4-FFF2-40B4-BE49-F238E27FC236}">
                <a16:creationId xmlns:a16="http://schemas.microsoft.com/office/drawing/2014/main" id="{E5EFF92A-0CA8-41DD-9FEC-335B5EBECF11}"/>
              </a:ext>
            </a:extLst>
          </p:cNvPr>
          <p:cNvSpPr/>
          <p:nvPr/>
        </p:nvSpPr>
        <p:spPr bwMode="auto">
          <a:xfrm>
            <a:off x="3996101" y="246801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9" name="Star: 5 Points 108">
            <a:extLst>
              <a:ext uri="{FF2B5EF4-FFF2-40B4-BE49-F238E27FC236}">
                <a16:creationId xmlns:a16="http://schemas.microsoft.com/office/drawing/2014/main" id="{F4CE845B-D626-419A-9490-EEB11103157B}"/>
              </a:ext>
            </a:extLst>
          </p:cNvPr>
          <p:cNvSpPr/>
          <p:nvPr/>
        </p:nvSpPr>
        <p:spPr bwMode="auto">
          <a:xfrm>
            <a:off x="4033148" y="29764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8EC420A2-4ED5-4AB8-991D-2DD08854EAD6}"/>
              </a:ext>
            </a:extLst>
          </p:cNvPr>
          <p:cNvSpPr/>
          <p:nvPr/>
        </p:nvSpPr>
        <p:spPr bwMode="auto">
          <a:xfrm>
            <a:off x="3980922" y="34593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00ECF557-3145-4A93-84F3-3835EC1EE8CE}"/>
              </a:ext>
            </a:extLst>
          </p:cNvPr>
          <p:cNvSpPr/>
          <p:nvPr/>
        </p:nvSpPr>
        <p:spPr>
          <a:xfrm>
            <a:off x="9466687" y="1396403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7EC9A63-66C2-4DA5-95C4-B02C0C25B084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874B951-2FED-4322-9A3D-C65287041FF2}"/>
              </a:ext>
            </a:extLst>
          </p:cNvPr>
          <p:cNvSpPr/>
          <p:nvPr/>
        </p:nvSpPr>
        <p:spPr>
          <a:xfrm>
            <a:off x="9258523" y="296062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65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>
            <a:extLst>
              <a:ext uri="{FF2B5EF4-FFF2-40B4-BE49-F238E27FC236}">
                <a16:creationId xmlns:a16="http://schemas.microsoft.com/office/drawing/2014/main" id="{5199F6FB-A0A4-43E5-A64E-6E35FF53F295}"/>
              </a:ext>
            </a:extLst>
          </p:cNvPr>
          <p:cNvSpPr txBox="1">
            <a:spLocks/>
          </p:cNvSpPr>
          <p:nvPr/>
        </p:nvSpPr>
        <p:spPr bwMode="auto">
          <a:xfrm>
            <a:off x="244800" y="1119290"/>
            <a:ext cx="7279200" cy="3082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b="1" kern="0" dirty="0">
                <a:cs typeface="Times New Roman" pitchFamily="18" charset="0"/>
              </a:rPr>
              <a:t>SA5 elected Chair and Vice Chairs:</a:t>
            </a:r>
            <a:r>
              <a:rPr lang="en-GB" altLang="zh-CN" sz="2000" b="1" kern="0" dirty="0">
                <a:cs typeface="Times New Roman" pitchFamily="18" charset="0"/>
              </a:rPr>
              <a:t>	</a:t>
            </a:r>
          </a:p>
          <a:p>
            <a:pPr marL="0" indent="0">
              <a:lnSpc>
                <a:spcPct val="90000"/>
              </a:lnSpc>
              <a:spcBef>
                <a:spcPct val="10000"/>
              </a:spcBef>
              <a:buNone/>
            </a:pPr>
            <a:r>
              <a:rPr lang="en-GB" altLang="zh-CN" sz="1600" kern="0" dirty="0">
                <a:cs typeface="Times New Roman" pitchFamily="18" charset="0"/>
              </a:rPr>
              <a:t>	</a:t>
            </a:r>
            <a:endParaRPr lang="en-GB" altLang="zh-CN" sz="1600" kern="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1600" kern="0" dirty="0">
                <a:cs typeface="Times New Roman" pitchFamily="18" charset="0"/>
              </a:rPr>
              <a:t>	</a:t>
            </a:r>
            <a:r>
              <a:rPr lang="de-DE" altLang="de-DE" sz="1600" kern="0" dirty="0">
                <a:cs typeface="Times New Roman" pitchFamily="18" charset="0"/>
              </a:rPr>
              <a:t>Zou Lan (Huawei)	</a:t>
            </a:r>
            <a:r>
              <a:rPr lang="en-GB" altLang="zh-CN" sz="1600" kern="0" dirty="0">
                <a:cs typeface="Times New Roman" pitchFamily="18" charset="0"/>
              </a:rPr>
              <a:t> 	Chair		s</a:t>
            </a:r>
            <a:r>
              <a:rPr lang="en-GB" sz="1600" kern="0" dirty="0">
                <a:cs typeface="Times New Roman" pitchFamily="18" charset="0"/>
              </a:rPr>
              <a:t>ince 0</a:t>
            </a:r>
            <a:r>
              <a:rPr lang="en-GB" altLang="zh-CN" sz="1600" kern="0" dirty="0">
                <a:cs typeface="Times New Roman" pitchFamily="18" charset="0"/>
              </a:rPr>
              <a:t>8/2025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1600" kern="0" dirty="0">
                <a:cs typeface="Times New Roman" pitchFamily="18" charset="0"/>
              </a:rPr>
              <a:t>	Zhulia Ayani (Ericsson)		Vice Chair 		since 08/2025</a:t>
            </a:r>
            <a:br>
              <a:rPr lang="en-GB" altLang="zh-CN" sz="1600" kern="0" dirty="0">
                <a:cs typeface="Times New Roman" pitchFamily="18" charset="0"/>
              </a:rPr>
            </a:br>
            <a:r>
              <a:rPr lang="en-GB" altLang="zh-CN" sz="1600" kern="0" dirty="0">
                <a:cs typeface="Times New Roman" pitchFamily="18" charset="0"/>
              </a:rPr>
              <a:t>Zhao Ning Wang (China Unicom)	Vice Chair 		s</a:t>
            </a:r>
            <a:r>
              <a:rPr lang="en-GB" sz="1600" kern="0" dirty="0">
                <a:cs typeface="Times New Roman" pitchFamily="18" charset="0"/>
              </a:rPr>
              <a:t>ince 0</a:t>
            </a:r>
            <a:r>
              <a:rPr lang="en-GB" altLang="zh-CN" sz="1600" kern="0" dirty="0">
                <a:cs typeface="Times New Roman" pitchFamily="18" charset="0"/>
              </a:rPr>
              <a:t>8/2025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1600" kern="0" dirty="0"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i-FI" sz="2000" b="1" kern="0" dirty="0">
                <a:cs typeface="Times New Roman" pitchFamily="18" charset="0"/>
              </a:rPr>
              <a:t>SA5 appointed CH SWG Chair and SWG Vice Chair: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1600" b="1" kern="0" dirty="0"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GB" altLang="zh-CN" sz="1600" kern="0" dirty="0">
                <a:cs typeface="Times New Roman" pitchFamily="18" charset="0"/>
              </a:rPr>
              <a:t>	Gerald Görmer (</a:t>
            </a:r>
            <a:r>
              <a:rPr lang="en-GB" sz="1600" kern="0" dirty="0">
                <a:cs typeface="Times New Roman" pitchFamily="18" charset="0"/>
              </a:rPr>
              <a:t>MATRIXX Software</a:t>
            </a:r>
            <a:r>
              <a:rPr lang="en-GB" altLang="zh-CN" sz="1600" kern="0" dirty="0">
                <a:cs typeface="Times New Roman" pitchFamily="18" charset="0"/>
              </a:rPr>
              <a:t>) 	</a:t>
            </a:r>
            <a:r>
              <a:rPr lang="en-US" altLang="zh-CN" sz="1600" kern="0" dirty="0">
                <a:cs typeface="Times New Roman" pitchFamily="18" charset="0"/>
              </a:rPr>
              <a:t>SWG </a:t>
            </a:r>
            <a:r>
              <a:rPr lang="en-GB" altLang="zh-CN" sz="1600" kern="0" dirty="0">
                <a:cs typeface="Times New Roman" pitchFamily="18" charset="0"/>
              </a:rPr>
              <a:t>Chair 	s</a:t>
            </a:r>
            <a:r>
              <a:rPr lang="en-GB" sz="1600" kern="0" dirty="0">
                <a:cs typeface="Times New Roman" pitchFamily="18" charset="0"/>
              </a:rPr>
              <a:t>ince </a:t>
            </a:r>
            <a:r>
              <a:rPr lang="en-GB" altLang="zh-CN" sz="1600" kern="0" dirty="0">
                <a:cs typeface="Times New Roman" pitchFamily="18" charset="0"/>
              </a:rPr>
              <a:t>08/2021</a:t>
            </a:r>
          </a:p>
          <a:p>
            <a:pPr>
              <a:lnSpc>
                <a:spcPct val="90000"/>
              </a:lnSpc>
              <a:buNone/>
            </a:pPr>
            <a:r>
              <a:rPr lang="en-GB" altLang="zh-CN" sz="1600" kern="0" dirty="0">
                <a:cs typeface="Times New Roman" pitchFamily="18" charset="0"/>
              </a:rPr>
              <a:t>	Chen Shan (Huawei)		</a:t>
            </a:r>
            <a:r>
              <a:rPr lang="en-US" altLang="zh-CN" sz="1600" kern="0" dirty="0">
                <a:cs typeface="Times New Roman" pitchFamily="18" charset="0"/>
              </a:rPr>
              <a:t>SWG </a:t>
            </a:r>
            <a:r>
              <a:rPr lang="en-GB" altLang="zh-CN" sz="1600" kern="0" dirty="0">
                <a:cs typeface="Times New Roman" pitchFamily="18" charset="0"/>
              </a:rPr>
              <a:t>Vice Chair	since 05/2016</a:t>
            </a:r>
            <a:endParaRPr lang="en-AU" sz="1600" kern="0" dirty="0">
              <a:cs typeface="Times New Roman" pitchFamily="18" charset="0"/>
            </a:endParaRP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164C4330-BE4B-4FF9-BCE9-0C32F7B28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36" y="186200"/>
            <a:ext cx="10229764" cy="692150"/>
          </a:xfrm>
        </p:spPr>
        <p:txBody>
          <a:bodyPr/>
          <a:lstStyle/>
          <a:p>
            <a:r>
              <a:rPr lang="en-GB" sz="4000" dirty="0"/>
              <a:t>SA5 leadership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25AC09-C7C0-46B6-BDCE-06CD4366A3E9}"/>
              </a:ext>
            </a:extLst>
          </p:cNvPr>
          <p:cNvSpPr txBox="1"/>
          <p:nvPr/>
        </p:nvSpPr>
        <p:spPr>
          <a:xfrm>
            <a:off x="525493" y="4348280"/>
            <a:ext cx="11414613" cy="168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1800" dirty="0">
                <a:solidFill>
                  <a:srgbClr val="0000FF"/>
                </a:solidFill>
                <a:cs typeface="Times New Roman" pitchFamily="18" charset="0"/>
              </a:rPr>
              <a:t>A </a:t>
            </a:r>
            <a:r>
              <a:rPr lang="en-US" altLang="zh-CN" sz="3200" b="1" i="1" dirty="0">
                <a:solidFill>
                  <a:srgbClr val="0000FF"/>
                </a:solidFill>
                <a:latin typeface="French Script MT" panose="03020402040607040605" pitchFamily="66" charset="0"/>
                <a:cs typeface="Times New Roman" pitchFamily="18" charset="0"/>
              </a:rPr>
              <a:t>big Thank you </a:t>
            </a:r>
            <a:r>
              <a:rPr lang="en-US" altLang="zh-CN" sz="1800" dirty="0">
                <a:solidFill>
                  <a:srgbClr val="0000FF"/>
                </a:solidFill>
                <a:cs typeface="Times New Roman" pitchFamily="18" charset="0"/>
              </a:rPr>
              <a:t>to two SA5 outgoing Vice Chairs, </a:t>
            </a:r>
            <a:r>
              <a:rPr lang="en-GB" altLang="zh-CN" sz="1800" dirty="0">
                <a:solidFill>
                  <a:srgbClr val="0000FF"/>
                </a:solidFill>
                <a:cs typeface="Times New Roman" pitchFamily="18" charset="0"/>
              </a:rPr>
              <a:t>Thomas Tovinger (Ericsson), Anatoly Andrianov (Nokia), and </a:t>
            </a:r>
            <a:r>
              <a:rPr lang="fi-FI" altLang="zh-CN" sz="1800" dirty="0">
                <a:solidFill>
                  <a:srgbClr val="0000FF"/>
                </a:solidFill>
              </a:rPr>
              <a:t>Antoine Mouquet (</a:t>
            </a:r>
            <a:r>
              <a:rPr lang="en-US" altLang="zh-CN" sz="1800" dirty="0">
                <a:solidFill>
                  <a:srgbClr val="0000FF"/>
                </a:solidFill>
              </a:rPr>
              <a:t>MCC) for their excellent and professional support from 2023.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200" b="1" i="1" dirty="0">
                <a:solidFill>
                  <a:srgbClr val="0000FF"/>
                </a:solidFill>
                <a:latin typeface="French Script MT" panose="03020402040607040605" pitchFamily="66" charset="0"/>
                <a:cs typeface="Times New Roman" pitchFamily="18" charset="0"/>
              </a:rPr>
              <a:t>Special thanks </a:t>
            </a:r>
            <a:r>
              <a:rPr lang="en-US" altLang="zh-CN" sz="1800" dirty="0">
                <a:solidFill>
                  <a:srgbClr val="0000FF"/>
                </a:solidFill>
              </a:rPr>
              <a:t>to Joern Krause and Mirko Cano Soveri for professional support to SA5#162 and SA#109.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200" b="1" i="1" dirty="0">
                <a:solidFill>
                  <a:srgbClr val="0000FF"/>
                </a:solidFill>
                <a:latin typeface="French Script MT" panose="03020402040607040605" pitchFamily="66" charset="0"/>
                <a:cs typeface="Times New Roman" pitchFamily="18" charset="0"/>
              </a:rPr>
              <a:t>Congratulations</a:t>
            </a:r>
            <a:r>
              <a:rPr lang="en-US" altLang="zh-CN" sz="1800" dirty="0">
                <a:solidFill>
                  <a:srgbClr val="0000FF"/>
                </a:solidFill>
              </a:rPr>
              <a:t> to the new SA5 leaders team!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74C8B7F-E8FB-4FB3-B00F-BA16407EC7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5600" y="1119290"/>
            <a:ext cx="4372328" cy="308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6346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5GA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258412"/>
              </p:ext>
            </p:extLst>
          </p:nvPr>
        </p:nvGraphicFramePr>
        <p:xfrm>
          <a:off x="1119217" y="1362224"/>
          <a:ext cx="4383087" cy="3756821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221706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9348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26805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33042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68582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XR management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 (for SA approval)</a:t>
                      </a:r>
                      <a:endParaRPr lang="en-US" sz="1200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62-&gt;70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572655"/>
              </p:ext>
            </p:extLst>
          </p:nvPr>
        </p:nvGraphicFramePr>
        <p:xfrm>
          <a:off x="6381916" y="1362224"/>
          <a:ext cx="4690867" cy="1386796"/>
        </p:xfrm>
        <a:graphic>
          <a:graphicData uri="http://schemas.openxmlformats.org/drawingml/2006/table">
            <a:tbl>
              <a:tblPr/>
              <a:tblGrid>
                <a:gridCol w="646179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988422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56266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 </a:t>
                      </a:r>
                      <a:b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</a:b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(for SA 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1370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Charging aspects for XRM (for SA 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6191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1-&gt;12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0260CC3-7233-4F14-891D-B470012EED7E}"/>
              </a:ext>
            </a:extLst>
          </p:cNvPr>
          <p:cNvSpPr txBox="1"/>
          <p:nvPr/>
        </p:nvSpPr>
        <p:spPr>
          <a:xfrm>
            <a:off x="1119218" y="5420980"/>
            <a:ext cx="102890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Reminder: </a:t>
            </a:r>
            <a:r>
              <a:rPr lang="en-US" altLang="zh-CN" dirty="0"/>
              <a:t>TU planning for 5GA OAM has exceeded the original TU planning budget, either we will take some TU from 6G or some prioritization needs to be done for 5GA.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43019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469409" y="208972"/>
            <a:ext cx="9049791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New Rel-20 5GA Study / Work Items</a:t>
            </a:r>
            <a:r>
              <a:rPr lang="en-US" altLang="zh-CN" sz="2800" kern="0" dirty="0">
                <a:solidFill>
                  <a:srgbClr val="0000FF"/>
                </a:solidFill>
                <a:latin typeface="Calibri"/>
              </a:rPr>
              <a:t> (for SA approval)</a:t>
            </a:r>
            <a:endParaRPr lang="en-US" altLang="zh-CN" sz="2800" kern="0" dirty="0">
              <a:solidFill>
                <a:srgbClr val="FF0000"/>
              </a:solidFill>
              <a:latin typeface="Calibri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D49B5-36A5-4AF1-B4D4-A8F934856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646557"/>
              </p:ext>
            </p:extLst>
          </p:nvPr>
        </p:nvGraphicFramePr>
        <p:xfrm>
          <a:off x="573206" y="3023255"/>
          <a:ext cx="10867945" cy="856080"/>
        </p:xfrm>
        <a:graphic>
          <a:graphicData uri="http://schemas.openxmlformats.org/drawingml/2006/table">
            <a:tbl>
              <a:tblPr firstRow="1" firstCol="1" bandRow="1"/>
              <a:tblGrid>
                <a:gridCol w="1064871">
                  <a:extLst>
                    <a:ext uri="{9D8B030D-6E8A-4147-A177-3AD203B41FA5}">
                      <a16:colId xmlns:a16="http://schemas.microsoft.com/office/drawing/2014/main" val="3092324856"/>
                    </a:ext>
                  </a:extLst>
                </a:gridCol>
                <a:gridCol w="4818707">
                  <a:extLst>
                    <a:ext uri="{9D8B030D-6E8A-4147-A177-3AD203B41FA5}">
                      <a16:colId xmlns:a16="http://schemas.microsoft.com/office/drawing/2014/main" val="2473753773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160253941"/>
                    </a:ext>
                  </a:extLst>
                </a:gridCol>
                <a:gridCol w="1082588">
                  <a:extLst>
                    <a:ext uri="{9D8B030D-6E8A-4147-A177-3AD203B41FA5}">
                      <a16:colId xmlns:a16="http://schemas.microsoft.com/office/drawing/2014/main" val="1825234608"/>
                    </a:ext>
                  </a:extLst>
                </a:gridCol>
                <a:gridCol w="2912734">
                  <a:extLst>
                    <a:ext uri="{9D8B030D-6E8A-4147-A177-3AD203B41FA5}">
                      <a16:colId xmlns:a16="http://schemas.microsoft.com/office/drawing/2014/main" val="1104305053"/>
                    </a:ext>
                  </a:extLst>
                </a:gridCol>
              </a:tblGrid>
              <a:tr h="215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TDoc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Title</a:t>
                      </a:r>
                      <a:endParaRPr lang="zh-CN" sz="28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Type</a:t>
                      </a:r>
                      <a:endParaRPr lang="zh-CN" sz="28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UID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(Suggested) Acronym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72156"/>
                  </a:ext>
                </a:extLst>
              </a:tr>
              <a:tr h="17185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SP-251029</a:t>
                      </a:r>
                      <a:endParaRPr lang="en-US" sz="1200" b="1" i="0" u="sng" strike="noStrike" dirty="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Unified Management interface for Multi-RAT support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1090011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FS_UMMR_OAM</a:t>
                      </a:r>
                    </a:p>
                  </a:txBody>
                  <a:tcPr marL="47990" marR="479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19997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 on 5GA roaming charging reliability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1090010</a:t>
                      </a: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FS_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RoamRE_CH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227273"/>
                  </a:ext>
                </a:extLst>
              </a:tr>
              <a:tr h="14760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 on charging aspects for XRM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1090012</a:t>
                      </a:r>
                      <a:endParaRPr lang="zh-CN" sz="1100" dirty="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XRM_PH2-CH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265517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D8A4693-0347-4027-944C-6829379129BD}"/>
              </a:ext>
            </a:extLst>
          </p:cNvPr>
          <p:cNvSpPr txBox="1"/>
          <p:nvPr/>
        </p:nvSpPr>
        <p:spPr>
          <a:xfrm>
            <a:off x="926006" y="1288478"/>
            <a:ext cx="7019614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5GA: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600" b="1" dirty="0">
                <a:latin typeface="+mn-lt"/>
              </a:rPr>
              <a:t> new OAM Rel-20 study item sent for SA approval.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Calibri"/>
              </a:rPr>
              <a:t>1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</a:rPr>
              <a:t> new CH Rel-20 study item, </a:t>
            </a:r>
            <a:r>
              <a:rPr lang="en-US" altLang="zh-CN" sz="1600" b="1" dirty="0">
                <a:solidFill>
                  <a:srgbClr val="FF0000"/>
                </a:solidFill>
                <a:latin typeface="Calibri"/>
              </a:rPr>
              <a:t>1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</a:rPr>
              <a:t> new CH Rel-20 work item sent for SA approval.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sz="1600" b="1" dirty="0">
              <a:latin typeface="+mn-lt"/>
            </a:endParaRPr>
          </a:p>
          <a:p>
            <a:endParaRPr lang="en-US" altLang="zh-CN" b="1" dirty="0">
              <a:latin typeface="+mn-lt"/>
            </a:endParaRPr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DC70EF4-BB66-4F09-A026-05D4DE2516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47757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375200" y="260350"/>
            <a:ext cx="8451188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Revised Rel-20 5GA Study / Work Items </a:t>
            </a:r>
            <a:r>
              <a:rPr lang="en-US" altLang="zh-CN" sz="2800" kern="0" dirty="0">
                <a:solidFill>
                  <a:srgbClr val="0000FF"/>
                </a:solidFill>
                <a:latin typeface="Calibri"/>
              </a:rPr>
              <a:t>(for SA approval)</a:t>
            </a:r>
            <a:endParaRPr lang="en-US" altLang="zh-CN" sz="2800" kern="0" dirty="0">
              <a:solidFill>
                <a:srgbClr val="FF0000"/>
              </a:solidFill>
              <a:highlight>
                <a:srgbClr val="00FFFF"/>
              </a:highlight>
              <a:latin typeface="Calibri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B0C397-284B-4A7E-8254-12F2BA0EE276}"/>
              </a:ext>
            </a:extLst>
          </p:cNvPr>
          <p:cNvSpPr txBox="1"/>
          <p:nvPr/>
        </p:nvSpPr>
        <p:spPr>
          <a:xfrm>
            <a:off x="766753" y="1331847"/>
            <a:ext cx="83050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zh-CN" sz="1600" b="1" dirty="0">
                <a:latin typeface="+mn-lt"/>
              </a:rPr>
              <a:t>revised OAM work items sent for SA approval, </a:t>
            </a: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600" b="1" dirty="0">
                <a:latin typeface="+mn-lt"/>
              </a:rPr>
              <a:t> revised OAM study item sent for SA approval</a:t>
            </a:r>
            <a:endParaRPr lang="zh-CN" altLang="en-US" sz="1600" b="1" dirty="0">
              <a:latin typeface="+mn-lt"/>
            </a:endParaRPr>
          </a:p>
        </p:txBody>
      </p:sp>
      <p:graphicFrame>
        <p:nvGraphicFramePr>
          <p:cNvPr id="5" name="表格 2">
            <a:extLst>
              <a:ext uri="{FF2B5EF4-FFF2-40B4-BE49-F238E27FC236}">
                <a16:creationId xmlns:a16="http://schemas.microsoft.com/office/drawing/2014/main" id="{C6715A51-84E8-4304-8BCD-5865D14BE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044768"/>
              </p:ext>
            </p:extLst>
          </p:nvPr>
        </p:nvGraphicFramePr>
        <p:xfrm>
          <a:off x="573206" y="2289924"/>
          <a:ext cx="11347029" cy="1371600"/>
        </p:xfrm>
        <a:graphic>
          <a:graphicData uri="http://schemas.openxmlformats.org/drawingml/2006/table">
            <a:tbl>
              <a:tblPr/>
              <a:tblGrid>
                <a:gridCol w="958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4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74314">
                  <a:extLst>
                    <a:ext uri="{9D8B030D-6E8A-4147-A177-3AD203B41FA5}">
                      <a16:colId xmlns:a16="http://schemas.microsoft.com/office/drawing/2014/main" val="3262905075"/>
                    </a:ext>
                  </a:extLst>
                </a:gridCol>
              </a:tblGrid>
              <a:tr h="264931">
                <a:tc>
                  <a:txBody>
                    <a:bodyPr/>
                    <a:lstStyle/>
                    <a:p>
                      <a:pPr marL="117475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Tdoc</a:t>
                      </a:r>
                      <a:endParaRPr lang="en-GB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Comment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9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Rel-20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 on 5G Advanced NRM features phase 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Acronym according to work plan manager’s recommendation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0230439"/>
                  </a:ext>
                </a:extLst>
              </a:tr>
              <a:tr h="2649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Rel-20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WID on Management Aspects related to NWDAF phase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Revised Acronym according to work plan manager’s recommendation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5554892"/>
                  </a:ext>
                </a:extLst>
              </a:tr>
              <a:tr h="26493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SP-251025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revised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Rel-20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Revised SID on Study on energy efficiency and energy saving aspects of 5G Advanced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Revised Acronym according to work plan manager’s recommendation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0664834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C9696D77-2215-4C6A-B048-FD4BB751F7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76638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5GA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95FA1E-D657-492F-9417-EF6487E82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70676"/>
              </p:ext>
            </p:extLst>
          </p:nvPr>
        </p:nvGraphicFramePr>
        <p:xfrm>
          <a:off x="396239" y="1446673"/>
          <a:ext cx="11399522" cy="3964653"/>
        </p:xfrm>
        <a:graphic>
          <a:graphicData uri="http://schemas.openxmlformats.org/drawingml/2006/table">
            <a:tbl>
              <a:tblPr/>
              <a:tblGrid>
                <a:gridCol w="721360">
                  <a:extLst>
                    <a:ext uri="{9D8B030D-6E8A-4147-A177-3AD203B41FA5}">
                      <a16:colId xmlns:a16="http://schemas.microsoft.com/office/drawing/2014/main" val="3225900664"/>
                    </a:ext>
                  </a:extLst>
                </a:gridCol>
                <a:gridCol w="4477657">
                  <a:extLst>
                    <a:ext uri="{9D8B030D-6E8A-4147-A177-3AD203B41FA5}">
                      <a16:colId xmlns:a16="http://schemas.microsoft.com/office/drawing/2014/main" val="2921908946"/>
                    </a:ext>
                  </a:extLst>
                </a:gridCol>
                <a:gridCol w="2100943">
                  <a:extLst>
                    <a:ext uri="{9D8B030D-6E8A-4147-A177-3AD203B41FA5}">
                      <a16:colId xmlns:a16="http://schemas.microsoft.com/office/drawing/2014/main" val="2289603396"/>
                    </a:ext>
                  </a:extLst>
                </a:gridCol>
                <a:gridCol w="903514">
                  <a:extLst>
                    <a:ext uri="{9D8B030D-6E8A-4147-A177-3AD203B41FA5}">
                      <a16:colId xmlns:a16="http://schemas.microsoft.com/office/drawing/2014/main" val="1367623168"/>
                    </a:ext>
                  </a:extLst>
                </a:gridCol>
                <a:gridCol w="816429">
                  <a:extLst>
                    <a:ext uri="{9D8B030D-6E8A-4147-A177-3AD203B41FA5}">
                      <a16:colId xmlns:a16="http://schemas.microsoft.com/office/drawing/2014/main" val="877830084"/>
                    </a:ext>
                  </a:extLst>
                </a:gridCol>
                <a:gridCol w="478971">
                  <a:extLst>
                    <a:ext uri="{9D8B030D-6E8A-4147-A177-3AD203B41FA5}">
                      <a16:colId xmlns:a16="http://schemas.microsoft.com/office/drawing/2014/main" val="4147635541"/>
                    </a:ext>
                  </a:extLst>
                </a:gridCol>
                <a:gridCol w="783772">
                  <a:extLst>
                    <a:ext uri="{9D8B030D-6E8A-4147-A177-3AD203B41FA5}">
                      <a16:colId xmlns:a16="http://schemas.microsoft.com/office/drawing/2014/main" val="2009202529"/>
                    </a:ext>
                  </a:extLst>
                </a:gridCol>
                <a:gridCol w="509067">
                  <a:extLst>
                    <a:ext uri="{9D8B030D-6E8A-4147-A177-3AD203B41FA5}">
                      <a16:colId xmlns:a16="http://schemas.microsoft.com/office/drawing/2014/main" val="2963965186"/>
                    </a:ext>
                  </a:extLst>
                </a:gridCol>
                <a:gridCol w="607809">
                  <a:extLst>
                    <a:ext uri="{9D8B030D-6E8A-4147-A177-3AD203B41FA5}">
                      <a16:colId xmlns:a16="http://schemas.microsoft.com/office/drawing/2014/main" val="243743275"/>
                    </a:ext>
                  </a:extLst>
                </a:gridCol>
              </a:tblGrid>
              <a:tr h="22504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Unique_ID</a:t>
                      </a:r>
                      <a:endParaRPr lang="en-US" sz="105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Name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Acronym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Start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Finish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%Complete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Hyperlink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New%</a:t>
                      </a:r>
                      <a:endParaRPr lang="en-US" sz="105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1" dirty="0">
                          <a:solidFill>
                            <a:srgbClr val="FF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Change or comment</a:t>
                      </a:r>
                      <a:endParaRPr lang="en-US" sz="105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949841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AIML management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FS_AIML_MGT_Ph3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SP-250867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Not started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8032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energy efficiency and energy saving aspects of 5G Advanced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FS_Energy_Ph4_OAM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3"/>
                        </a:rPr>
                        <a:t>SP-250860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Not started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455430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intent driven management services for mobile network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FS_IDMS_MN_Ph4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4"/>
                        </a:rPr>
                        <a:t>SP-250861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67457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Data Analytics (MDA)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FS_eMDAS_Ph4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5"/>
                        </a:rPr>
                        <a:t>SP-250862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748898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Service Based Management Architecture enhancement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FS_SBMA_Ph4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6"/>
                        </a:rPr>
                        <a:t>SP-250863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128957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1080009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Enhanced exposure of management services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FS_EnExpo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7"/>
                        </a:rPr>
                        <a:t>SP-250864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 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069704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1080010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for Data management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FS_MADCOL_Ph3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8"/>
                        </a:rPr>
                        <a:t>SP-250865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49031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1080011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aspects of Network Digital Twins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FS_NDT_Ph2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9"/>
                        </a:rPr>
                        <a:t>SP-250866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7427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1080013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Closed Control Loop Management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FS_CCLM_Ph2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0"/>
                        </a:rPr>
                        <a:t>SP-250868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Not started</a:t>
                      </a:r>
                      <a:endParaRPr kumimoji="0" lang="zh-CN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901803"/>
                  </a:ext>
                </a:extLst>
              </a:tr>
              <a:tr h="22504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performance measurements/KPIs and Trace/MDT/QoE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PM_KPI_Trace_MDT_QoE-OAM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Wed 09/09/26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1"/>
                        </a:rPr>
                        <a:t>SP-250879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034915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1080017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Management Aspects related to NWDAF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NWDAF_Ph3-OAM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06/06/26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2"/>
                        </a:rPr>
                        <a:t>SP-250881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30%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397873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1080018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Advanced NRM features phase 4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AdNRM_Ph4-OAM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12/12/26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3"/>
                        </a:rPr>
                        <a:t>SP-250882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097852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OAM support for Extended Reality and Media service (XRM) phase 2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XRM_Ph2-OAM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06/06/26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4"/>
                        </a:rPr>
                        <a:t>SP-250880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15%</a:t>
                      </a:r>
                      <a:endParaRPr lang="zh-CN" altLang="en-US" sz="105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297459"/>
                  </a:ext>
                </a:extLst>
              </a:tr>
              <a:tr h="17048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1080014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Charging Aspects of CAPIF phase 3 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FS_CAPIF_Ph3_CH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15"/>
                        </a:rPr>
                        <a:t>SP-250869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0%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Not started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19" marR="6819" marT="681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01075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D04212E-776E-4C84-A6FE-920D28BE6F3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35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F71B159-5AEA-4DA5-A985-5126BBAED272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5D67941B-40AB-46F5-BBED-FF61ACDBD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71981B-FC76-4552-9137-C8EBF4B684DA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SP-250890)</a:t>
            </a:r>
            <a:endParaRPr lang="zh-CN" altLang="en-US" sz="1050" b="1" dirty="0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7F457555-CF87-4CE6-8F81-259CDCA74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467" y="605396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3F576B14-02C5-4809-BA13-BE95F4599EFA}"/>
              </a:ext>
            </a:extLst>
          </p:cNvPr>
          <p:cNvSpPr/>
          <p:nvPr/>
        </p:nvSpPr>
        <p:spPr bwMode="auto">
          <a:xfrm>
            <a:off x="3940634" y="5538423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12305906-36D6-4FDE-AE60-F198A9C41FB6}"/>
              </a:ext>
            </a:extLst>
          </p:cNvPr>
          <p:cNvSpPr/>
          <p:nvPr/>
        </p:nvSpPr>
        <p:spPr bwMode="auto">
          <a:xfrm>
            <a:off x="4524304" y="5521212"/>
            <a:ext cx="3681585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6G </a:t>
            </a:r>
            <a:r>
              <a:rPr lang="fr-FR" sz="900" dirty="0" err="1">
                <a:latin typeface="+mn-lt"/>
                <a:ea typeface="ＭＳ Ｐゴシック" charset="-128"/>
              </a:rPr>
              <a:t>Study</a:t>
            </a:r>
            <a:r>
              <a:rPr lang="fr-FR" sz="900" dirty="0">
                <a:latin typeface="+mn-lt"/>
                <a:ea typeface="ＭＳ Ｐゴシック" charset="-128"/>
              </a:rPr>
              <a:t>(</a:t>
            </a:r>
            <a:r>
              <a:rPr lang="fr-FR" sz="900" dirty="0" err="1">
                <a:latin typeface="+mn-lt"/>
                <a:ea typeface="ＭＳ Ｐゴシック" charset="-128"/>
              </a:rPr>
              <a:t>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1" name="矩形 1">
            <a:extLst>
              <a:ext uri="{FF2B5EF4-FFF2-40B4-BE49-F238E27FC236}">
                <a16:creationId xmlns:a16="http://schemas.microsoft.com/office/drawing/2014/main" id="{99460C8C-C212-435D-BF27-B33ABD083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022" y="5467004"/>
            <a:ext cx="4935495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E693D9-2AB8-453D-A340-CA3EE196571E}"/>
              </a:ext>
            </a:extLst>
          </p:cNvPr>
          <p:cNvSpPr txBox="1"/>
          <p:nvPr/>
        </p:nvSpPr>
        <p:spPr>
          <a:xfrm>
            <a:off x="8731480" y="543504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928B733E-D932-44E3-BC91-905F72A1CD8A}"/>
              </a:ext>
            </a:extLst>
          </p:cNvPr>
          <p:cNvSpPr/>
          <p:nvPr/>
        </p:nvSpPr>
        <p:spPr bwMode="auto">
          <a:xfrm>
            <a:off x="3835539" y="5070641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02671963-4D2B-441A-8EF0-ED59FD120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006" y="526777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E2374816-F968-4F06-A36A-F9207169F65A}"/>
              </a:ext>
            </a:extLst>
          </p:cNvPr>
          <p:cNvSpPr/>
          <p:nvPr/>
        </p:nvSpPr>
        <p:spPr bwMode="auto">
          <a:xfrm>
            <a:off x="8129849" y="5517094"/>
            <a:ext cx="630307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6" name="Star: 5 Points 102">
            <a:extLst>
              <a:ext uri="{FF2B5EF4-FFF2-40B4-BE49-F238E27FC236}">
                <a16:creationId xmlns:a16="http://schemas.microsoft.com/office/drawing/2014/main" id="{94E20210-7AC3-4779-8517-F24A05366FB3}"/>
              </a:ext>
            </a:extLst>
          </p:cNvPr>
          <p:cNvSpPr/>
          <p:nvPr/>
        </p:nvSpPr>
        <p:spPr bwMode="auto">
          <a:xfrm>
            <a:off x="5642073" y="5732753"/>
            <a:ext cx="243274" cy="211077"/>
          </a:xfrm>
          <a:prstGeom prst="star5">
            <a:avLst/>
          </a:prstGeom>
          <a:solidFill>
            <a:srgbClr val="FFC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31F7B8AD-4A83-4FB9-8B1C-E3DEE5883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610" y="5920995"/>
            <a:ext cx="1164115" cy="1987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en-GB" sz="700" b="1" dirty="0">
                <a:latin typeface="Calibri" panose="020F0502020204030204" pitchFamily="34" charset="0"/>
                <a:cs typeface="Calibri" panose="020F0502020204030204" pitchFamily="34" charset="0"/>
              </a:rPr>
              <a:t>Check point</a:t>
            </a:r>
            <a:r>
              <a:rPr lang="en-GB" altLang="en-US" sz="700" b="1" dirty="0">
                <a:latin typeface="Calibri" panose="020F0502020204030204" pitchFamily="34" charset="0"/>
                <a:cs typeface="Calibri" panose="020F0502020204030204" pitchFamily="34" charset="0"/>
              </a:rPr>
              <a:t> 6G SA5</a:t>
            </a:r>
            <a:endParaRPr lang="en-US" altLang="en-GB" sz="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0970D17-B0BC-47E1-9CEB-04FA844456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5810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191CD7AC-FDDD-4267-BD09-623F1ADD13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716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A78891DC-B442-443B-99A8-7E873B1A916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622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9ACE67-E1BE-47FE-B10B-91CBC6AD6C6D}"/>
              </a:ext>
            </a:extLst>
          </p:cNvPr>
          <p:cNvCxnSpPr>
            <a:cxnSpLocks/>
          </p:cNvCxnSpPr>
          <p:nvPr/>
        </p:nvCxnSpPr>
        <p:spPr bwMode="auto">
          <a:xfrm>
            <a:off x="381744" y="139671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661DCDD4-2268-4699-BEC6-DBF78EF93A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44308" y="1865402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08F1EAE9-720F-4074-8BC3-709865F575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0639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CF8E231-E6D5-4228-A97D-1A93D09984EB}"/>
              </a:ext>
            </a:extLst>
          </p:cNvPr>
          <p:cNvSpPr txBox="1"/>
          <p:nvPr/>
        </p:nvSpPr>
        <p:spPr>
          <a:xfrm>
            <a:off x="1279316" y="127447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8E95864-48B3-41DE-880B-59617C8AFBBD}"/>
              </a:ext>
            </a:extLst>
          </p:cNvPr>
          <p:cNvGrpSpPr/>
          <p:nvPr/>
        </p:nvGrpSpPr>
        <p:grpSpPr>
          <a:xfrm>
            <a:off x="721397" y="1539802"/>
            <a:ext cx="400050" cy="354013"/>
            <a:chOff x="996003" y="755453"/>
            <a:chExt cx="400050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ACDA4568-9B3D-471F-AFBA-C190DBB861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59">
              <a:extLst>
                <a:ext uri="{FF2B5EF4-FFF2-40B4-BE49-F238E27FC236}">
                  <a16:creationId xmlns:a16="http://schemas.microsoft.com/office/drawing/2014/main" id="{9BC07F31-9751-4572-A8B4-E6D7EA7F7D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B36886B-29E6-4F3B-BB59-38BA13B65190}"/>
              </a:ext>
            </a:extLst>
          </p:cNvPr>
          <p:cNvGrpSpPr/>
          <p:nvPr/>
        </p:nvGrpSpPr>
        <p:grpSpPr>
          <a:xfrm>
            <a:off x="5575834" y="1539802"/>
            <a:ext cx="403225" cy="354013"/>
            <a:chOff x="6320478" y="755453"/>
            <a:chExt cx="4032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3CB28B6C-FA01-4EC5-B071-2DD670E88F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0">
              <a:extLst>
                <a:ext uri="{FF2B5EF4-FFF2-40B4-BE49-F238E27FC236}">
                  <a16:creationId xmlns:a16="http://schemas.microsoft.com/office/drawing/2014/main" id="{5AC1BD84-1A6B-432D-BA8E-C92A000D3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2714BC-395B-4C97-A29B-6A4E88C164D4}"/>
              </a:ext>
            </a:extLst>
          </p:cNvPr>
          <p:cNvGrpSpPr/>
          <p:nvPr/>
        </p:nvGrpSpPr>
        <p:grpSpPr>
          <a:xfrm>
            <a:off x="3137503" y="1539802"/>
            <a:ext cx="390525" cy="354013"/>
            <a:chOff x="3678878" y="755453"/>
            <a:chExt cx="390525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0149490A-9019-4287-B3DF-4136DDC7A9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1">
              <a:extLst>
                <a:ext uri="{FF2B5EF4-FFF2-40B4-BE49-F238E27FC236}">
                  <a16:creationId xmlns:a16="http://schemas.microsoft.com/office/drawing/2014/main" id="{AE939828-69BB-4B52-BF64-4118877BF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4283128-C1D1-4A8F-9BE8-C2B4D088CA98}"/>
              </a:ext>
            </a:extLst>
          </p:cNvPr>
          <p:cNvGrpSpPr/>
          <p:nvPr/>
        </p:nvGrpSpPr>
        <p:grpSpPr>
          <a:xfrm>
            <a:off x="1327011" y="1539802"/>
            <a:ext cx="396875" cy="354013"/>
            <a:chOff x="1684978" y="755453"/>
            <a:chExt cx="39687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B1DFB351-6893-4FA6-A0C7-28C2649EB8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6" name="TextBox 62">
              <a:extLst>
                <a:ext uri="{FF2B5EF4-FFF2-40B4-BE49-F238E27FC236}">
                  <a16:creationId xmlns:a16="http://schemas.microsoft.com/office/drawing/2014/main" id="{AC53EFE4-80CF-48C6-AF36-BD59CCC4C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9346CEB-8612-401C-9721-47E7487E1DCE}"/>
              </a:ext>
            </a:extLst>
          </p:cNvPr>
          <p:cNvGrpSpPr/>
          <p:nvPr/>
        </p:nvGrpSpPr>
        <p:grpSpPr>
          <a:xfrm>
            <a:off x="3733592" y="1539802"/>
            <a:ext cx="422275" cy="354013"/>
            <a:chOff x="4367853" y="755453"/>
            <a:chExt cx="422275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74961294-F81E-4911-9E25-C072394AD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63">
              <a:extLst>
                <a:ext uri="{FF2B5EF4-FFF2-40B4-BE49-F238E27FC236}">
                  <a16:creationId xmlns:a16="http://schemas.microsoft.com/office/drawing/2014/main" id="{FBE69D3C-A360-4002-BD4C-3F8DA0CBF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3C7301C-E387-45E0-9761-58D120CF0CAE}"/>
              </a:ext>
            </a:extLst>
          </p:cNvPr>
          <p:cNvGrpSpPr/>
          <p:nvPr/>
        </p:nvGrpSpPr>
        <p:grpSpPr>
          <a:xfrm>
            <a:off x="6184623" y="1539802"/>
            <a:ext cx="407988" cy="354013"/>
            <a:chOff x="6884040" y="755453"/>
            <a:chExt cx="407988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05BC1CBF-470D-4F24-B7E7-907C60D3B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64">
              <a:extLst>
                <a:ext uri="{FF2B5EF4-FFF2-40B4-BE49-F238E27FC236}">
                  <a16:creationId xmlns:a16="http://schemas.microsoft.com/office/drawing/2014/main" id="{443E0125-5625-4B27-9BA1-E1FB885F39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39E0B5E-DB65-446A-8CFC-DD6296E3E3FD}"/>
              </a:ext>
            </a:extLst>
          </p:cNvPr>
          <p:cNvGrpSpPr/>
          <p:nvPr/>
        </p:nvGrpSpPr>
        <p:grpSpPr>
          <a:xfrm>
            <a:off x="1929450" y="1539802"/>
            <a:ext cx="390525" cy="354013"/>
            <a:chOff x="2464440" y="755453"/>
            <a:chExt cx="390525" cy="354013"/>
          </a:xfrm>
        </p:grpSpPr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04CBF53E-CDEC-4D29-BFF5-0A89AEADF1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5" name="TextBox 65">
              <a:extLst>
                <a:ext uri="{FF2B5EF4-FFF2-40B4-BE49-F238E27FC236}">
                  <a16:creationId xmlns:a16="http://schemas.microsoft.com/office/drawing/2014/main" id="{961ACCF4-DFC7-4973-847B-1A55282DB8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C4B2A75-84D0-4CFD-9C46-8B6303B42FA8}"/>
              </a:ext>
            </a:extLst>
          </p:cNvPr>
          <p:cNvGrpSpPr/>
          <p:nvPr/>
        </p:nvGrpSpPr>
        <p:grpSpPr>
          <a:xfrm>
            <a:off x="4361431" y="1539802"/>
            <a:ext cx="406400" cy="354013"/>
            <a:chOff x="5098103" y="755453"/>
            <a:chExt cx="406400" cy="354013"/>
          </a:xfrm>
        </p:grpSpPr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3C4ECA9F-56B5-4577-906C-BAD9227E9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8" name="TextBox 66">
              <a:extLst>
                <a:ext uri="{FF2B5EF4-FFF2-40B4-BE49-F238E27FC236}">
                  <a16:creationId xmlns:a16="http://schemas.microsoft.com/office/drawing/2014/main" id="{7B421096-16F7-4256-9606-B3DA2A10E2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39B8D6B-D95E-4E28-9CAC-45098CFA76AB}"/>
              </a:ext>
            </a:extLst>
          </p:cNvPr>
          <p:cNvGrpSpPr/>
          <p:nvPr/>
        </p:nvGrpSpPr>
        <p:grpSpPr>
          <a:xfrm>
            <a:off x="125308" y="1539802"/>
            <a:ext cx="390525" cy="354013"/>
            <a:chOff x="314965" y="755453"/>
            <a:chExt cx="390525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D00FFB44-3FF2-44C3-9984-2F53A30CEF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1" name="TextBox 69">
              <a:extLst>
                <a:ext uri="{FF2B5EF4-FFF2-40B4-BE49-F238E27FC236}">
                  <a16:creationId xmlns:a16="http://schemas.microsoft.com/office/drawing/2014/main" id="{86363818-3F1D-4C30-BFAE-F706D5030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AD79648-41CC-4CE8-8C17-59D69913461D}"/>
              </a:ext>
            </a:extLst>
          </p:cNvPr>
          <p:cNvGrpSpPr/>
          <p:nvPr/>
        </p:nvGrpSpPr>
        <p:grpSpPr>
          <a:xfrm>
            <a:off x="2525539" y="1539802"/>
            <a:ext cx="406400" cy="354013"/>
            <a:chOff x="2991490" y="755453"/>
            <a:chExt cx="406400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D6F891C1-2900-474E-A4D9-94CD71D03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4" name="TextBox 70">
              <a:extLst>
                <a:ext uri="{FF2B5EF4-FFF2-40B4-BE49-F238E27FC236}">
                  <a16:creationId xmlns:a16="http://schemas.microsoft.com/office/drawing/2014/main" id="{E859D9BC-E265-4DA0-971C-93E165D75C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10C96AD-7EE8-47F1-9986-C21D7A4DC4BD}"/>
              </a:ext>
            </a:extLst>
          </p:cNvPr>
          <p:cNvGrpSpPr/>
          <p:nvPr/>
        </p:nvGrpSpPr>
        <p:grpSpPr>
          <a:xfrm>
            <a:off x="4973395" y="1539802"/>
            <a:ext cx="396875" cy="354013"/>
            <a:chOff x="5758503" y="755453"/>
            <a:chExt cx="396875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83D623C2-F1A0-46BF-81F3-E256C5404B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7" name="TextBox 71">
              <a:extLst>
                <a:ext uri="{FF2B5EF4-FFF2-40B4-BE49-F238E27FC236}">
                  <a16:creationId xmlns:a16="http://schemas.microsoft.com/office/drawing/2014/main" id="{B2E497FD-59D6-44E8-A91D-C8AB06EF93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8" name="TextBox 67">
            <a:extLst>
              <a:ext uri="{FF2B5EF4-FFF2-40B4-BE49-F238E27FC236}">
                <a16:creationId xmlns:a16="http://schemas.microsoft.com/office/drawing/2014/main" id="{9CAC9E6F-ACC4-486F-A7A4-7EB049B32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29" y="143799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59" name="TextBox 1">
            <a:extLst>
              <a:ext uri="{FF2B5EF4-FFF2-40B4-BE49-F238E27FC236}">
                <a16:creationId xmlns:a16="http://schemas.microsoft.com/office/drawing/2014/main" id="{2A2826D5-FE30-4A70-950D-D85D0D1F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9612" y="324916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459C6103-FB17-4340-9E06-32E57322C3F9}"/>
              </a:ext>
            </a:extLst>
          </p:cNvPr>
          <p:cNvSpPr/>
          <p:nvPr/>
        </p:nvSpPr>
        <p:spPr bwMode="auto">
          <a:xfrm>
            <a:off x="4684064" y="5216725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D6AF6D4-CEFE-4B1D-8453-D2B1958805FA}"/>
              </a:ext>
            </a:extLst>
          </p:cNvPr>
          <p:cNvGrpSpPr/>
          <p:nvPr/>
        </p:nvGrpSpPr>
        <p:grpSpPr>
          <a:xfrm>
            <a:off x="6798175" y="1529642"/>
            <a:ext cx="390850" cy="354013"/>
            <a:chOff x="7359013" y="745293"/>
            <a:chExt cx="390850" cy="354013"/>
          </a:xfrm>
        </p:grpSpPr>
        <p:sp>
          <p:nvSpPr>
            <p:cNvPr id="62" name="TextBox 86">
              <a:extLst>
                <a:ext uri="{FF2B5EF4-FFF2-40B4-BE49-F238E27FC236}">
                  <a16:creationId xmlns:a16="http://schemas.microsoft.com/office/drawing/2014/main" id="{082D6411-8BD9-4ED2-A55F-AAFA1C5A30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3" name="TextBox 66">
              <a:extLst>
                <a:ext uri="{FF2B5EF4-FFF2-40B4-BE49-F238E27FC236}">
                  <a16:creationId xmlns:a16="http://schemas.microsoft.com/office/drawing/2014/main" id="{7858FFBE-68D4-4D04-AD46-3F5FE0661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E666995-AB12-4056-B1AE-82AAEF4FE839}"/>
              </a:ext>
            </a:extLst>
          </p:cNvPr>
          <p:cNvGrpSpPr/>
          <p:nvPr/>
        </p:nvGrpSpPr>
        <p:grpSpPr>
          <a:xfrm>
            <a:off x="7394589" y="1529642"/>
            <a:ext cx="384175" cy="354013"/>
            <a:chOff x="8016563" y="745293"/>
            <a:chExt cx="384175" cy="354013"/>
          </a:xfrm>
        </p:grpSpPr>
        <p:sp>
          <p:nvSpPr>
            <p:cNvPr id="65" name="TextBox 86">
              <a:extLst>
                <a:ext uri="{FF2B5EF4-FFF2-40B4-BE49-F238E27FC236}">
                  <a16:creationId xmlns:a16="http://schemas.microsoft.com/office/drawing/2014/main" id="{FADE0858-2FE2-4764-AFE5-4EA4204CA7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6" name="TextBox 71">
              <a:extLst>
                <a:ext uri="{FF2B5EF4-FFF2-40B4-BE49-F238E27FC236}">
                  <a16:creationId xmlns:a16="http://schemas.microsoft.com/office/drawing/2014/main" id="{9F1301B3-4E42-4DA4-A823-2E8A1A87EC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7" name="TextBox 86">
            <a:extLst>
              <a:ext uri="{FF2B5EF4-FFF2-40B4-BE49-F238E27FC236}">
                <a16:creationId xmlns:a16="http://schemas.microsoft.com/office/drawing/2014/main" id="{1341D4F3-886C-4017-8CF3-9D077E87A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4328" y="154318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8" name="TextBox 60">
            <a:extLst>
              <a:ext uri="{FF2B5EF4-FFF2-40B4-BE49-F238E27FC236}">
                <a16:creationId xmlns:a16="http://schemas.microsoft.com/office/drawing/2014/main" id="{61652F14-B3F8-47C9-9B8D-D3135D22A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9578" y="169717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9" name="TextBox 60">
            <a:extLst>
              <a:ext uri="{FF2B5EF4-FFF2-40B4-BE49-F238E27FC236}">
                <a16:creationId xmlns:a16="http://schemas.microsoft.com/office/drawing/2014/main" id="{91E96060-A8BF-47DC-B5A6-F6EABEAD3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9739" y="168024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0" name="TextBox 1">
            <a:extLst>
              <a:ext uri="{FF2B5EF4-FFF2-40B4-BE49-F238E27FC236}">
                <a16:creationId xmlns:a16="http://schemas.microsoft.com/office/drawing/2014/main" id="{D3A74361-513B-4779-B298-D4348A697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574" y="2475586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71" name="TextBox 86">
            <a:extLst>
              <a:ext uri="{FF2B5EF4-FFF2-40B4-BE49-F238E27FC236}">
                <a16:creationId xmlns:a16="http://schemas.microsoft.com/office/drawing/2014/main" id="{6869FB59-6863-4F82-9578-ADD7C3FDE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1845" y="153980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19D024AB-BB51-48DF-B707-725BBE2F7B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3192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2BD561F4-693E-4685-94CC-B8B6561F00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4763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D0190754-76E5-40BC-AECF-119939A40A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286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1303767E-65B6-4156-B98B-6969FEDD1B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6333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31A499C-895A-4598-A8EE-373511659A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857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46A9108-FED9-49A4-B719-65DC3B3513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380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B5266C3E-F58D-4BEB-B5C2-A623F79CC9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8427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AC572698-AF68-485F-86B8-61D370C51E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8951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117150E2-4941-4C31-8C85-5E715E364B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904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1" name="Chevron 60">
            <a:extLst>
              <a:ext uri="{FF2B5EF4-FFF2-40B4-BE49-F238E27FC236}">
                <a16:creationId xmlns:a16="http://schemas.microsoft.com/office/drawing/2014/main" id="{C7594509-804E-42EF-99A8-ED680A49A651}"/>
              </a:ext>
            </a:extLst>
          </p:cNvPr>
          <p:cNvSpPr/>
          <p:nvPr/>
        </p:nvSpPr>
        <p:spPr bwMode="auto">
          <a:xfrm>
            <a:off x="1981201" y="2208295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2" name="Chevron 60">
            <a:extLst>
              <a:ext uri="{FF2B5EF4-FFF2-40B4-BE49-F238E27FC236}">
                <a16:creationId xmlns:a16="http://schemas.microsoft.com/office/drawing/2014/main" id="{EB53944E-9016-4E4C-BEB8-55527844C23A}"/>
              </a:ext>
            </a:extLst>
          </p:cNvPr>
          <p:cNvSpPr/>
          <p:nvPr/>
        </p:nvSpPr>
        <p:spPr bwMode="auto">
          <a:xfrm>
            <a:off x="1320796" y="2214959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75DFB299-80E8-4AAF-946F-D1A3173C5491}"/>
              </a:ext>
            </a:extLst>
          </p:cNvPr>
          <p:cNvSpPr/>
          <p:nvPr/>
        </p:nvSpPr>
        <p:spPr bwMode="auto">
          <a:xfrm>
            <a:off x="2079409" y="2609112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602BB19-B850-4A57-B5EF-123B20158E10}"/>
              </a:ext>
            </a:extLst>
          </p:cNvPr>
          <p:cNvSpPr/>
          <p:nvPr/>
        </p:nvSpPr>
        <p:spPr bwMode="auto">
          <a:xfrm>
            <a:off x="2682236" y="2643138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9AD565B3-04B2-4999-BFC4-9675BED7AA46}"/>
              </a:ext>
            </a:extLst>
          </p:cNvPr>
          <p:cNvSpPr/>
          <p:nvPr/>
        </p:nvSpPr>
        <p:spPr bwMode="auto">
          <a:xfrm>
            <a:off x="3420530" y="3040623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CA6F3CF-7CBD-4199-83BD-942D057483F6}"/>
              </a:ext>
            </a:extLst>
          </p:cNvPr>
          <p:cNvSpPr/>
          <p:nvPr/>
        </p:nvSpPr>
        <p:spPr bwMode="auto">
          <a:xfrm>
            <a:off x="3980599" y="3934904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E90EAB4E-400D-4AF0-9DB3-8B380C441760}"/>
              </a:ext>
            </a:extLst>
          </p:cNvPr>
          <p:cNvSpPr/>
          <p:nvPr/>
        </p:nvSpPr>
        <p:spPr bwMode="auto">
          <a:xfrm>
            <a:off x="3854023" y="3551941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A9505944-C6DA-4F46-9B66-DD749A89F049}"/>
              </a:ext>
            </a:extLst>
          </p:cNvPr>
          <p:cNvSpPr/>
          <p:nvPr/>
        </p:nvSpPr>
        <p:spPr bwMode="auto">
          <a:xfrm>
            <a:off x="5737009" y="5193418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2BFF6A5-D2E8-4E83-96D3-D8C9BA848D01}"/>
              </a:ext>
            </a:extLst>
          </p:cNvPr>
          <p:cNvCxnSpPr>
            <a:cxnSpLocks/>
          </p:cNvCxnSpPr>
          <p:nvPr/>
        </p:nvCxnSpPr>
        <p:spPr bwMode="auto">
          <a:xfrm>
            <a:off x="2749017" y="13933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CA6BB228-E272-4395-BBB6-41E078337009}"/>
              </a:ext>
            </a:extLst>
          </p:cNvPr>
          <p:cNvSpPr txBox="1"/>
          <p:nvPr/>
        </p:nvSpPr>
        <p:spPr>
          <a:xfrm>
            <a:off x="3646589" y="127109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034E9C24-2B6E-4168-B83B-8EBC313B6C89}"/>
              </a:ext>
            </a:extLst>
          </p:cNvPr>
          <p:cNvCxnSpPr>
            <a:cxnSpLocks/>
          </p:cNvCxnSpPr>
          <p:nvPr/>
        </p:nvCxnSpPr>
        <p:spPr bwMode="auto">
          <a:xfrm>
            <a:off x="5150160" y="139672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ECF0E89D-33DB-4AB2-A0B7-E033612CC306}"/>
              </a:ext>
            </a:extLst>
          </p:cNvPr>
          <p:cNvSpPr txBox="1"/>
          <p:nvPr/>
        </p:nvSpPr>
        <p:spPr>
          <a:xfrm>
            <a:off x="6047732" y="127448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55CB168-1584-434F-BD27-A07C594839B7}"/>
              </a:ext>
            </a:extLst>
          </p:cNvPr>
          <p:cNvCxnSpPr>
            <a:cxnSpLocks/>
          </p:cNvCxnSpPr>
          <p:nvPr/>
        </p:nvCxnSpPr>
        <p:spPr bwMode="auto">
          <a:xfrm>
            <a:off x="7544529" y="138656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53C1513C-B1B9-44F3-8DD2-244870B10412}"/>
              </a:ext>
            </a:extLst>
          </p:cNvPr>
          <p:cNvSpPr txBox="1"/>
          <p:nvPr/>
        </p:nvSpPr>
        <p:spPr>
          <a:xfrm>
            <a:off x="8110208" y="127787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5" name="Thought Bubble: Cloud 94">
            <a:extLst>
              <a:ext uri="{FF2B5EF4-FFF2-40B4-BE49-F238E27FC236}">
                <a16:creationId xmlns:a16="http://schemas.microsoft.com/office/drawing/2014/main" id="{1ADF464F-E8E6-46EE-AAC5-3871E3DA8D4D}"/>
              </a:ext>
            </a:extLst>
          </p:cNvPr>
          <p:cNvSpPr/>
          <p:nvPr/>
        </p:nvSpPr>
        <p:spPr bwMode="auto">
          <a:xfrm>
            <a:off x="4031699" y="4683764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6" name="Chevron 60">
            <a:extLst>
              <a:ext uri="{FF2B5EF4-FFF2-40B4-BE49-F238E27FC236}">
                <a16:creationId xmlns:a16="http://schemas.microsoft.com/office/drawing/2014/main" id="{A728EB23-BCFE-43E2-8ADE-528509AFB799}"/>
              </a:ext>
            </a:extLst>
          </p:cNvPr>
          <p:cNvSpPr/>
          <p:nvPr/>
        </p:nvSpPr>
        <p:spPr bwMode="auto">
          <a:xfrm>
            <a:off x="3381735" y="3539838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78A297C-96C9-4B7E-96F4-E5CE3B275AF6}"/>
              </a:ext>
            </a:extLst>
          </p:cNvPr>
          <p:cNvSpPr txBox="1"/>
          <p:nvPr/>
        </p:nvSpPr>
        <p:spPr>
          <a:xfrm>
            <a:off x="3940635" y="4783358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97A9F545-3BC2-466E-9A37-415F4F234856}"/>
              </a:ext>
            </a:extLst>
          </p:cNvPr>
          <p:cNvSpPr/>
          <p:nvPr/>
        </p:nvSpPr>
        <p:spPr bwMode="auto">
          <a:xfrm>
            <a:off x="4555910" y="4392986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9" name="Title 1">
            <a:extLst>
              <a:ext uri="{FF2B5EF4-FFF2-40B4-BE49-F238E27FC236}">
                <a16:creationId xmlns:a16="http://schemas.microsoft.com/office/drawing/2014/main" id="{A19F0E78-5A60-4DAE-9C47-090E5D9B6A40}"/>
              </a:ext>
            </a:extLst>
          </p:cNvPr>
          <p:cNvSpPr txBox="1">
            <a:spLocks/>
          </p:cNvSpPr>
          <p:nvPr/>
        </p:nvSpPr>
        <p:spPr bwMode="auto">
          <a:xfrm>
            <a:off x="801405" y="83176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B19E28F1-4438-4575-A831-6AB48F21AC19}"/>
              </a:ext>
            </a:extLst>
          </p:cNvPr>
          <p:cNvSpPr/>
          <p:nvPr/>
        </p:nvSpPr>
        <p:spPr bwMode="auto">
          <a:xfrm>
            <a:off x="7570113" y="3538428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1" name="Thought Bubble: Cloud 100">
            <a:extLst>
              <a:ext uri="{FF2B5EF4-FFF2-40B4-BE49-F238E27FC236}">
                <a16:creationId xmlns:a16="http://schemas.microsoft.com/office/drawing/2014/main" id="{885749CB-CD12-4E35-9628-623402D6A7EF}"/>
              </a:ext>
            </a:extLst>
          </p:cNvPr>
          <p:cNvSpPr/>
          <p:nvPr/>
        </p:nvSpPr>
        <p:spPr bwMode="auto">
          <a:xfrm>
            <a:off x="7977668" y="518877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C8C710B-FBF9-4B3A-99C9-13223261DF68}"/>
              </a:ext>
            </a:extLst>
          </p:cNvPr>
          <p:cNvSpPr txBox="1"/>
          <p:nvPr/>
        </p:nvSpPr>
        <p:spPr>
          <a:xfrm>
            <a:off x="7889767" y="5214932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03" name="TextBox 1">
            <a:extLst>
              <a:ext uri="{FF2B5EF4-FFF2-40B4-BE49-F238E27FC236}">
                <a16:creationId xmlns:a16="http://schemas.microsoft.com/office/drawing/2014/main" id="{DCB91766-BC49-4D81-BBFA-FFF7FC791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57" y="89284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04" name="Straight Connector 114">
            <a:extLst>
              <a:ext uri="{FF2B5EF4-FFF2-40B4-BE49-F238E27FC236}">
                <a16:creationId xmlns:a16="http://schemas.microsoft.com/office/drawing/2014/main" id="{452E74E4-92E3-46BA-AA35-A33517859C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8301" y="177675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2CC234DC-AB7D-4643-8D36-F9692EC89BDC}"/>
              </a:ext>
            </a:extLst>
          </p:cNvPr>
          <p:cNvSpPr/>
          <p:nvPr/>
        </p:nvSpPr>
        <p:spPr bwMode="auto">
          <a:xfrm>
            <a:off x="5727554" y="4661066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ED4BA34-8E73-43D5-A4B6-2F4C73F3CEFD}"/>
              </a:ext>
            </a:extLst>
          </p:cNvPr>
          <p:cNvSpPr txBox="1"/>
          <p:nvPr/>
        </p:nvSpPr>
        <p:spPr>
          <a:xfrm>
            <a:off x="5856677" y="4728235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107" name="Diamond 106">
            <a:extLst>
              <a:ext uri="{FF2B5EF4-FFF2-40B4-BE49-F238E27FC236}">
                <a16:creationId xmlns:a16="http://schemas.microsoft.com/office/drawing/2014/main" id="{7F7268A4-EE1D-4FD5-83D3-2BECE502017A}"/>
              </a:ext>
            </a:extLst>
          </p:cNvPr>
          <p:cNvSpPr/>
          <p:nvPr/>
        </p:nvSpPr>
        <p:spPr bwMode="auto">
          <a:xfrm>
            <a:off x="1034777" y="21202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EE8548F0-1705-4578-A94B-1A308C249E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4239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9" name="Diamond 108">
            <a:extLst>
              <a:ext uri="{FF2B5EF4-FFF2-40B4-BE49-F238E27FC236}">
                <a16:creationId xmlns:a16="http://schemas.microsoft.com/office/drawing/2014/main" id="{075DD92C-EAA9-4EC1-BB58-51CF99C6CA57}"/>
              </a:ext>
            </a:extLst>
          </p:cNvPr>
          <p:cNvSpPr/>
          <p:nvPr/>
        </p:nvSpPr>
        <p:spPr bwMode="auto">
          <a:xfrm>
            <a:off x="3151492" y="293463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7FC65F78-F1A8-4D70-8B67-8A67C9DC5FF5}"/>
              </a:ext>
            </a:extLst>
          </p:cNvPr>
          <p:cNvSpPr/>
          <p:nvPr/>
        </p:nvSpPr>
        <p:spPr bwMode="auto">
          <a:xfrm>
            <a:off x="3835539" y="354853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Star: 5 Points 110">
            <a:extLst>
              <a:ext uri="{FF2B5EF4-FFF2-40B4-BE49-F238E27FC236}">
                <a16:creationId xmlns:a16="http://schemas.microsoft.com/office/drawing/2014/main" id="{563818C7-DFBA-4494-A716-6E4A5F2A307A}"/>
              </a:ext>
            </a:extLst>
          </p:cNvPr>
          <p:cNvSpPr/>
          <p:nvPr/>
        </p:nvSpPr>
        <p:spPr bwMode="auto">
          <a:xfrm>
            <a:off x="3777983" y="260429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35D9BE6-55C1-4334-8F2A-008C680DBF93}"/>
              </a:ext>
            </a:extLst>
          </p:cNvPr>
          <p:cNvSpPr/>
          <p:nvPr/>
        </p:nvSpPr>
        <p:spPr>
          <a:xfrm>
            <a:off x="9350632" y="1746123"/>
            <a:ext cx="259097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47463F5C-FCEE-4089-9469-6DF0A8BA2A6C}"/>
              </a:ext>
            </a:extLst>
          </p:cNvPr>
          <p:cNvSpPr/>
          <p:nvPr/>
        </p:nvSpPr>
        <p:spPr bwMode="auto">
          <a:xfrm>
            <a:off x="4440784" y="5750967"/>
            <a:ext cx="741423" cy="258193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US" altLang="zh-CN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OAM 6G SID def</a:t>
            </a: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176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281600" y="260350"/>
            <a:ext cx="8544788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New Rel-20 6G Study Items Status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D49B5-36A5-4AF1-B4D4-A8F934856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766999"/>
              </p:ext>
            </p:extLst>
          </p:nvPr>
        </p:nvGraphicFramePr>
        <p:xfrm>
          <a:off x="662027" y="2772025"/>
          <a:ext cx="10867945" cy="807465"/>
        </p:xfrm>
        <a:graphic>
          <a:graphicData uri="http://schemas.openxmlformats.org/drawingml/2006/table">
            <a:tbl>
              <a:tblPr firstRow="1" firstCol="1" bandRow="1"/>
              <a:tblGrid>
                <a:gridCol w="1064871">
                  <a:extLst>
                    <a:ext uri="{9D8B030D-6E8A-4147-A177-3AD203B41FA5}">
                      <a16:colId xmlns:a16="http://schemas.microsoft.com/office/drawing/2014/main" val="3092324856"/>
                    </a:ext>
                  </a:extLst>
                </a:gridCol>
                <a:gridCol w="4818707">
                  <a:extLst>
                    <a:ext uri="{9D8B030D-6E8A-4147-A177-3AD203B41FA5}">
                      <a16:colId xmlns:a16="http://schemas.microsoft.com/office/drawing/2014/main" val="2473753773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160253941"/>
                    </a:ext>
                  </a:extLst>
                </a:gridCol>
                <a:gridCol w="1082588">
                  <a:extLst>
                    <a:ext uri="{9D8B030D-6E8A-4147-A177-3AD203B41FA5}">
                      <a16:colId xmlns:a16="http://schemas.microsoft.com/office/drawing/2014/main" val="1825234608"/>
                    </a:ext>
                  </a:extLst>
                </a:gridCol>
                <a:gridCol w="2912734">
                  <a:extLst>
                    <a:ext uri="{9D8B030D-6E8A-4147-A177-3AD203B41FA5}">
                      <a16:colId xmlns:a16="http://schemas.microsoft.com/office/drawing/2014/main" val="1104305053"/>
                    </a:ext>
                  </a:extLst>
                </a:gridCol>
              </a:tblGrid>
              <a:tr h="215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TDoc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Title</a:t>
                      </a:r>
                      <a:endParaRPr lang="zh-CN" sz="28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Type</a:t>
                      </a:r>
                      <a:endParaRPr lang="zh-CN" sz="28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UID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(Suggested) Acronym</a:t>
                      </a:r>
                      <a:endParaRPr lang="zh-CN" sz="28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72156"/>
                  </a:ext>
                </a:extLst>
              </a:tr>
              <a:tr h="3407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hlinkClick r:id="rId3"/>
                        </a:rPr>
                        <a:t>S5-254112</a:t>
                      </a:r>
                      <a:endParaRPr lang="en-US" sz="1200" b="1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 on 6G Management and Orchestration (SA5 endorsed)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--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FS_6G_OAM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195966"/>
                  </a:ext>
                </a:extLst>
              </a:tr>
              <a:tr h="17099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SID on Charging Aspects of 6G System (for SA approval)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1090013</a:t>
                      </a:r>
                      <a:endParaRPr lang="en-GB" altLang="zh-CN" sz="1200" b="0" i="0" u="none" strike="noStrike" kern="1200" noProof="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FS_6G_CH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65886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D8A4693-0347-4027-944C-6829379129BD}"/>
              </a:ext>
            </a:extLst>
          </p:cNvPr>
          <p:cNvSpPr txBox="1"/>
          <p:nvPr/>
        </p:nvSpPr>
        <p:spPr>
          <a:xfrm>
            <a:off x="897206" y="1389238"/>
            <a:ext cx="900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6G: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600" b="1" dirty="0">
                <a:latin typeface="+mn-lt"/>
              </a:rPr>
              <a:t> new OAM Rel-20 study item is endorsed in SA5,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not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ready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yet to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send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to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SA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for</a:t>
            </a:r>
            <a:r>
              <a:rPr lang="zh-CN" altLang="en-US" sz="1600" b="1" dirty="0">
                <a:latin typeface="+mn-lt"/>
              </a:rPr>
              <a:t> </a:t>
            </a:r>
            <a:r>
              <a:rPr lang="en-US" altLang="zh-CN" sz="1600" b="1" dirty="0">
                <a:latin typeface="+mn-lt"/>
              </a:rPr>
              <a:t>approval.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FF0000"/>
                </a:solidFill>
                <a:latin typeface="Calibri"/>
              </a:rPr>
              <a:t>1</a:t>
            </a:r>
            <a:r>
              <a:rPr lang="en-US" altLang="zh-CN" sz="1600" b="1" dirty="0">
                <a:solidFill>
                  <a:prstClr val="black"/>
                </a:solidFill>
                <a:latin typeface="Calibri"/>
              </a:rPr>
              <a:t> new CH Rel-20 study item is sent for SA approval.</a:t>
            </a:r>
            <a:endParaRPr lang="zh-CN" altLang="en-US" sz="1600" b="1" dirty="0">
              <a:latin typeface="+mn-lt"/>
            </a:endParaRPr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6F0FB0A8-17B6-42C8-A1CA-198601738F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73314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8D6C5-B2B9-4A08-B64D-D31BFA43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SA5 Liaisons to SA</a:t>
            </a:r>
            <a:endParaRPr lang="zh-CN" altLang="en-US" sz="4000" dirty="0"/>
          </a:p>
        </p:txBody>
      </p:sp>
      <p:graphicFrame>
        <p:nvGraphicFramePr>
          <p:cNvPr id="5" name="表格 8">
            <a:extLst>
              <a:ext uri="{FF2B5EF4-FFF2-40B4-BE49-F238E27FC236}">
                <a16:creationId xmlns:a16="http://schemas.microsoft.com/office/drawing/2014/main" id="{778399BB-476D-437C-B47C-E52D92B23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683177"/>
              </p:ext>
            </p:extLst>
          </p:nvPr>
        </p:nvGraphicFramePr>
        <p:xfrm>
          <a:off x="256800" y="1463041"/>
          <a:ext cx="11678400" cy="44777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079974">
                  <a:extLst>
                    <a:ext uri="{9D8B030D-6E8A-4147-A177-3AD203B41FA5}">
                      <a16:colId xmlns:a16="http://schemas.microsoft.com/office/drawing/2014/main" val="1050790511"/>
                    </a:ext>
                  </a:extLst>
                </a:gridCol>
                <a:gridCol w="1057670">
                  <a:extLst>
                    <a:ext uri="{9D8B030D-6E8A-4147-A177-3AD203B41FA5}">
                      <a16:colId xmlns:a16="http://schemas.microsoft.com/office/drawing/2014/main" val="3496033843"/>
                    </a:ext>
                  </a:extLst>
                </a:gridCol>
                <a:gridCol w="2880715">
                  <a:extLst>
                    <a:ext uri="{9D8B030D-6E8A-4147-A177-3AD203B41FA5}">
                      <a16:colId xmlns:a16="http://schemas.microsoft.com/office/drawing/2014/main" val="1721966559"/>
                    </a:ext>
                  </a:extLst>
                </a:gridCol>
                <a:gridCol w="938802">
                  <a:extLst>
                    <a:ext uri="{9D8B030D-6E8A-4147-A177-3AD203B41FA5}">
                      <a16:colId xmlns:a16="http://schemas.microsoft.com/office/drawing/2014/main" val="3101015917"/>
                    </a:ext>
                  </a:extLst>
                </a:gridCol>
                <a:gridCol w="1185461">
                  <a:extLst>
                    <a:ext uri="{9D8B030D-6E8A-4147-A177-3AD203B41FA5}">
                      <a16:colId xmlns:a16="http://schemas.microsoft.com/office/drawing/2014/main" val="3854183205"/>
                    </a:ext>
                  </a:extLst>
                </a:gridCol>
                <a:gridCol w="772578">
                  <a:extLst>
                    <a:ext uri="{9D8B030D-6E8A-4147-A177-3AD203B41FA5}">
                      <a16:colId xmlns:a16="http://schemas.microsoft.com/office/drawing/2014/main" val="520188439"/>
                    </a:ext>
                  </a:extLst>
                </a:gridCol>
                <a:gridCol w="835200">
                  <a:extLst>
                    <a:ext uri="{9D8B030D-6E8A-4147-A177-3AD203B41FA5}">
                      <a16:colId xmlns:a16="http://schemas.microsoft.com/office/drawing/2014/main" val="2501763921"/>
                    </a:ext>
                  </a:extLst>
                </a:gridCol>
                <a:gridCol w="2928000">
                  <a:extLst>
                    <a:ext uri="{9D8B030D-6E8A-4147-A177-3AD203B41FA5}">
                      <a16:colId xmlns:a16="http://schemas.microsoft.com/office/drawing/2014/main" val="2160464347"/>
                    </a:ext>
                  </a:extLst>
                </a:gridCol>
              </a:tblGrid>
              <a:tr h="187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Tdoc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Reply To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Title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Doc-type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Source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PMingLiU"/>
                        </a:rPr>
                        <a:t>Action from SA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159646"/>
                  </a:ext>
                </a:extLst>
              </a:tr>
              <a:tr h="160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S5-254094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NA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on unified management interface for multi-RAT support (to: SA; cc: -; contact: Vodafone)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SA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SA5 has agreed to initiate a study to </a:t>
                      </a:r>
                      <a:r>
                        <a:rPr lang="en-US" altLang="zh-CN" sz="1200" dirty="0" err="1">
                          <a:effectLst/>
                          <a:latin typeface="+mn-lt"/>
                          <a:ea typeface="PMingLiU"/>
                        </a:rPr>
                        <a:t>analyse</a:t>
                      </a: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 several gaps in 3GPP specifications that may lead to misalignments or ambiguities at the time of unifying management interfaces for different radio access networks.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effectLst/>
                        <a:latin typeface="+mn-lt"/>
                        <a:ea typeface="PMingLiU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  <a:ea typeface="PMingLiU"/>
                        </a:rPr>
                        <a:t>SA5 kindly requests SA plenary to take the above into consideration, for any communication and coordination with O-RAN Alliance.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24035094"/>
                  </a:ext>
                </a:extLst>
              </a:tr>
              <a:tr h="482588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S5-253406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on Rel-20 5GA OAM and Charging related requirements in SA1 (to: SA1; cc: SA; contact: SA5 Chair (Huawei))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No action from SA</a:t>
                      </a:r>
                      <a:endParaRPr lang="en-US" sz="12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79296461"/>
                  </a:ext>
                </a:extLst>
              </a:tr>
              <a:tr h="650007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S5-253746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ETSI TC EEPS(25)000034r2 = S5-253305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LS to ETSI TC EEPS(25)000034r2 = S5-253305 on multi-dimensional network energy efficiency metrics (to: ETSI TC EE; cc: ITU-T SG5, 3GPP SA; contact: Nokia)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ETSI TC EE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ITU-T SG5, 3GPP SA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  <a:ea typeface="PMingLiU"/>
                        </a:rPr>
                        <a:t>No action from SA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94306417"/>
                  </a:ext>
                </a:extLst>
              </a:tr>
              <a:tr h="1155426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S5-254083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R2-2503169 = S5-253287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LS to R2-2503169 = S5-253287 on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signalling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feasibility of dataset and parameter sharing (to: RAN2; cc: RAN, SA, RAN1, RAN3, SA2, SA3; contact: Huawei)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LS in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RAN, SA, RAN1, RAN3, SA2, SA3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+mn-lt"/>
                          <a:ea typeface="PMingLiU"/>
                        </a:rPr>
                        <a:t>No action from SA</a:t>
                      </a:r>
                      <a:endParaRPr lang="en-US" sz="1200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35880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0894939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C381F-9197-410C-88E3-281EE8ED5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List of SA5 CR pack to SA#108</a:t>
            </a:r>
            <a:endParaRPr lang="zh-CN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621B01-DCC0-4E0A-9448-41643B62CA38}"/>
              </a:ext>
            </a:extLst>
          </p:cNvPr>
          <p:cNvSpPr/>
          <p:nvPr/>
        </p:nvSpPr>
        <p:spPr>
          <a:xfrm>
            <a:off x="4088390" y="1225737"/>
            <a:ext cx="3270117" cy="500344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b="1" dirty="0"/>
              <a:t>List of Rel-19 CRs:</a:t>
            </a:r>
          </a:p>
          <a:p>
            <a:r>
              <a:rPr lang="en-US" altLang="zh-CN" sz="1000" dirty="0"/>
              <a:t>SP-251077	CR Pack on TEI19 - Pack 1/3</a:t>
            </a:r>
          </a:p>
          <a:p>
            <a:r>
              <a:rPr lang="en-US" altLang="zh-CN" sz="1000" dirty="0"/>
              <a:t>SP-251078	CR Pack on TEI19 - Pack 2/3</a:t>
            </a:r>
          </a:p>
          <a:p>
            <a:r>
              <a:rPr lang="en-US" altLang="zh-CN" sz="1000" dirty="0"/>
              <a:t>SP-251079	CR Pack on TEI19 - Pack 3/3</a:t>
            </a:r>
          </a:p>
          <a:p>
            <a:r>
              <a:rPr lang="en-US" altLang="zh-CN" sz="1000" dirty="0"/>
              <a:t>SP-251080	CR Pack on SBMA_Ph3</a:t>
            </a:r>
          </a:p>
          <a:p>
            <a:r>
              <a:rPr lang="en-US" altLang="zh-CN" sz="1000" dirty="0"/>
              <a:t>SP-251084	CR Pack on AdNRM_Ph4-OAM</a:t>
            </a:r>
          </a:p>
          <a:p>
            <a:r>
              <a:rPr lang="en-US" altLang="zh-CN" sz="1000" dirty="0"/>
              <a:t>SP-251085	CR Pack on PM_KPI_5G_Ph4</a:t>
            </a:r>
          </a:p>
          <a:p>
            <a:r>
              <a:rPr lang="en-US" altLang="zh-CN" sz="1000" dirty="0"/>
              <a:t>SP-251086	CR Pack on </a:t>
            </a:r>
            <a:r>
              <a:rPr lang="en-US" altLang="zh-CN" sz="1000" dirty="0" err="1"/>
              <a:t>TraceQoE_OAM</a:t>
            </a:r>
            <a:endParaRPr lang="en-US" altLang="zh-CN" sz="1000" dirty="0"/>
          </a:p>
          <a:p>
            <a:r>
              <a:rPr lang="en-US" altLang="zh-CN" sz="1000" dirty="0"/>
              <a:t>SP-251088	CR Pack on MADCOL_Ph2</a:t>
            </a:r>
          </a:p>
          <a:p>
            <a:r>
              <a:rPr lang="en-US" altLang="zh-CN" sz="1000" dirty="0"/>
              <a:t>SP-251089	CR Pack on IDMS_MN_Ph3</a:t>
            </a:r>
          </a:p>
          <a:p>
            <a:r>
              <a:rPr lang="en-US" altLang="zh-CN" sz="1000" dirty="0"/>
              <a:t>SP-251091	CR Pack on 5GMDT_Ph2</a:t>
            </a:r>
          </a:p>
          <a:p>
            <a:r>
              <a:rPr lang="en-US" altLang="zh-CN" sz="1000" dirty="0"/>
              <a:t>SP-251093	CR Pack on </a:t>
            </a:r>
            <a:r>
              <a:rPr lang="en-US" altLang="zh-CN" sz="1000" dirty="0" err="1"/>
              <a:t>CH_MOCN_NetShare</a:t>
            </a:r>
            <a:endParaRPr lang="en-US" altLang="zh-CN" sz="1000" dirty="0"/>
          </a:p>
          <a:p>
            <a:r>
              <a:rPr lang="en-US" altLang="zh-CN" sz="1000" dirty="0"/>
              <a:t>SP-251095	CR Pack on UAS_Ph3-CH</a:t>
            </a:r>
          </a:p>
          <a:p>
            <a:r>
              <a:rPr lang="en-US" altLang="zh-CN" sz="1000" dirty="0"/>
              <a:t>SP-251096	CR Pack on 5G_ProSe_Ph3_CH</a:t>
            </a:r>
          </a:p>
          <a:p>
            <a:r>
              <a:rPr lang="en-US" altLang="zh-CN" sz="1000" dirty="0"/>
              <a:t>SP-251097	CR Pack on NR_MOBILE_IAB_OAM</a:t>
            </a:r>
          </a:p>
          <a:p>
            <a:r>
              <a:rPr lang="en-US" altLang="zh-CN" sz="1000" dirty="0"/>
              <a:t>SP-251098	CR Pack on AdNRM_Ph3</a:t>
            </a:r>
          </a:p>
          <a:p>
            <a:r>
              <a:rPr lang="en-US" altLang="zh-CN" sz="1000" dirty="0"/>
              <a:t>SP-251099	CR Pack on eMDAS_Ph3</a:t>
            </a:r>
          </a:p>
          <a:p>
            <a:r>
              <a:rPr lang="en-US" altLang="zh-CN" sz="1000" dirty="0"/>
              <a:t>SP-251100	CR Pack on Energy_OAM_Ph3</a:t>
            </a:r>
          </a:p>
          <a:p>
            <a:r>
              <a:rPr lang="en-US" altLang="zh-CN" sz="1000" dirty="0"/>
              <a:t>SP-251101	CR Pack on </a:t>
            </a:r>
            <a:r>
              <a:rPr lang="en-US" altLang="zh-CN" sz="1000" dirty="0" err="1"/>
              <a:t>eSBMA</a:t>
            </a:r>
            <a:endParaRPr lang="en-US" altLang="zh-CN" sz="1000" dirty="0"/>
          </a:p>
          <a:p>
            <a:r>
              <a:rPr lang="en-US" altLang="zh-CN" sz="1000" dirty="0"/>
              <a:t>SP-251102	CR Pack on 5GSAT_Ph3-CH</a:t>
            </a:r>
          </a:p>
          <a:p>
            <a:r>
              <a:rPr lang="en-US" altLang="zh-CN" sz="1000" dirty="0"/>
              <a:t>SP-251103	CR Pack on </a:t>
            </a:r>
            <a:r>
              <a:rPr lang="en-US" altLang="zh-CN" sz="1000" dirty="0" err="1"/>
              <a:t>NR_RedCap_OAM</a:t>
            </a:r>
            <a:endParaRPr lang="en-US" altLang="zh-CN" sz="1000" dirty="0"/>
          </a:p>
          <a:p>
            <a:r>
              <a:rPr lang="en-US" altLang="zh-CN" sz="1000" dirty="0"/>
              <a:t>SP-251108	CR Pack on AIML_MGT_Ph2</a:t>
            </a:r>
          </a:p>
          <a:p>
            <a:r>
              <a:rPr lang="en-US" altLang="zh-CN" sz="1000" dirty="0"/>
              <a:t>SP-251109	CR Pack on NG_RTC_Ph2-CH</a:t>
            </a:r>
          </a:p>
          <a:p>
            <a:r>
              <a:rPr lang="en-US" altLang="zh-CN" sz="1000" dirty="0"/>
              <a:t>SP-251110	CR Pack on CH_CAPIF_EXT</a:t>
            </a:r>
          </a:p>
          <a:p>
            <a:r>
              <a:rPr lang="en-US" altLang="zh-CN" sz="1000" dirty="0"/>
              <a:t>SP-251111	CR Pack on NetShare_OAM_Ph3</a:t>
            </a:r>
          </a:p>
          <a:p>
            <a:r>
              <a:rPr lang="en-US" altLang="zh-CN" sz="1000" dirty="0"/>
              <a:t>SP-251112	CR Pack on CAPIF_Ph3_con-CH</a:t>
            </a:r>
          </a:p>
          <a:p>
            <a:r>
              <a:rPr lang="en-US" altLang="zh-CN" sz="1000" dirty="0"/>
              <a:t>SP-251113	CR Pack on eMDAS_Ph2</a:t>
            </a:r>
          </a:p>
          <a:p>
            <a:r>
              <a:rPr lang="en-US" altLang="zh-CN" sz="1000" dirty="0"/>
              <a:t>SP-251114	CR Pack on </a:t>
            </a:r>
            <a:r>
              <a:rPr lang="en-US" altLang="zh-CN" sz="1000" dirty="0" err="1"/>
              <a:t>AmbientIoT</a:t>
            </a:r>
            <a:r>
              <a:rPr lang="en-US" altLang="zh-CN" sz="1000" dirty="0"/>
              <a:t>-CH</a:t>
            </a:r>
          </a:p>
          <a:p>
            <a:r>
              <a:rPr lang="en-US" altLang="zh-CN" sz="1000" dirty="0"/>
              <a:t>SP-251116	CR Pack on </a:t>
            </a:r>
            <a:r>
              <a:rPr lang="en-US" altLang="zh-CN" sz="1000" dirty="0" err="1"/>
              <a:t>Monstra</a:t>
            </a:r>
            <a:r>
              <a:rPr lang="en-US" altLang="zh-CN" sz="1000" dirty="0"/>
              <a:t>-OAM</a:t>
            </a:r>
          </a:p>
          <a:p>
            <a:r>
              <a:rPr lang="en-US" altLang="zh-CN" sz="1000" dirty="0"/>
              <a:t>SP-251117	CR Pack on </a:t>
            </a:r>
            <a:r>
              <a:rPr lang="en-US" altLang="zh-CN" sz="1000" dirty="0" err="1"/>
              <a:t>Ranging_SL_CH</a:t>
            </a:r>
            <a:endParaRPr lang="en-US" altLang="zh-CN" sz="1000" dirty="0"/>
          </a:p>
          <a:p>
            <a:r>
              <a:rPr lang="en-US" altLang="zh-CN" sz="1000" dirty="0"/>
              <a:t>SP-251118	CR Pack on </a:t>
            </a:r>
            <a:r>
              <a:rPr lang="en-US" altLang="zh-CN" sz="1000" dirty="0" err="1"/>
              <a:t>CHFSeg</a:t>
            </a:r>
            <a:endParaRPr lang="en-US" altLang="zh-CN" sz="1000" dirty="0"/>
          </a:p>
          <a:p>
            <a:r>
              <a:rPr lang="en-US" altLang="zh-CN" sz="1000" dirty="0"/>
              <a:t>SP-251119	CR Pack on </a:t>
            </a:r>
            <a:r>
              <a:rPr lang="en-US" altLang="zh-CN" sz="1000" dirty="0" err="1"/>
              <a:t>Data_SREP</a:t>
            </a:r>
            <a:endParaRPr lang="en-US" altLang="zh-CN" sz="1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1BFD78-0F9A-48E7-8771-FDD93B9A069B}"/>
              </a:ext>
            </a:extLst>
          </p:cNvPr>
          <p:cNvSpPr/>
          <p:nvPr/>
        </p:nvSpPr>
        <p:spPr>
          <a:xfrm>
            <a:off x="236401" y="1225737"/>
            <a:ext cx="3341999" cy="1384995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b="1" dirty="0"/>
              <a:t>List of Rel-18 CRs:</a:t>
            </a:r>
          </a:p>
          <a:p>
            <a:r>
              <a:rPr lang="en-US" altLang="zh-CN" sz="1050" dirty="0"/>
              <a:t>SP-251083	CR Pack on TEI18</a:t>
            </a:r>
          </a:p>
          <a:p>
            <a:r>
              <a:rPr lang="en-US" altLang="zh-CN" sz="1050" dirty="0"/>
              <a:t>SP-251087	CR Pack on AIML_MGT</a:t>
            </a:r>
          </a:p>
          <a:p>
            <a:r>
              <a:rPr lang="en-US" altLang="zh-CN" sz="1050" dirty="0"/>
              <a:t>SP-251104	CR Pack on MSAC</a:t>
            </a:r>
          </a:p>
          <a:p>
            <a:r>
              <a:rPr lang="en-US" altLang="zh-CN" sz="1050" dirty="0"/>
              <a:t>SP-251106	CR Pack on PM_KPI_5G_Ph3</a:t>
            </a:r>
          </a:p>
          <a:p>
            <a:r>
              <a:rPr lang="en-US" altLang="zh-CN" sz="1050" dirty="0"/>
              <a:t>SP-251107	CR Pack on AdNRM_ph2</a:t>
            </a:r>
          </a:p>
          <a:p>
            <a:r>
              <a:rPr lang="en-US" altLang="zh-CN" sz="1050" dirty="0"/>
              <a:t>SP-251115	CR Pack on </a:t>
            </a:r>
            <a:r>
              <a:rPr lang="en-US" altLang="zh-CN" sz="1050" dirty="0" err="1"/>
              <a:t>eQoE</a:t>
            </a:r>
            <a:endParaRPr lang="en-US" altLang="zh-CN" sz="1050" dirty="0"/>
          </a:p>
          <a:p>
            <a:endParaRPr lang="en-US" altLang="zh-CN" sz="105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7E889C-E08F-4990-86CD-68295C1CD476}"/>
              </a:ext>
            </a:extLst>
          </p:cNvPr>
          <p:cNvSpPr/>
          <p:nvPr/>
        </p:nvSpPr>
        <p:spPr>
          <a:xfrm>
            <a:off x="7868497" y="1240690"/>
            <a:ext cx="3963274" cy="738664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b="1" dirty="0"/>
              <a:t>List of Rel-20 CRs:</a:t>
            </a:r>
          </a:p>
          <a:p>
            <a:r>
              <a:rPr lang="en-US" altLang="zh-CN" sz="1050" dirty="0"/>
              <a:t>SP-251090	CR Pack on NWDAF_Ph3-OAM</a:t>
            </a:r>
          </a:p>
          <a:p>
            <a:r>
              <a:rPr lang="en-US" altLang="zh-CN" sz="1050" dirty="0"/>
              <a:t>SP-251094	CR Pack on XRM_Ph2-OAM</a:t>
            </a:r>
          </a:p>
          <a:p>
            <a:r>
              <a:rPr lang="en-US" altLang="zh-CN" sz="1050" dirty="0"/>
              <a:t>SP-251105	CR Pack on </a:t>
            </a:r>
            <a:r>
              <a:rPr lang="en-US" altLang="zh-CN" sz="1050" dirty="0" err="1"/>
              <a:t>PM_KPI_Trace_MDT_QoE</a:t>
            </a:r>
            <a:r>
              <a:rPr lang="en-US" altLang="zh-CN" sz="1050" dirty="0"/>
              <a:t>-OAM</a:t>
            </a:r>
            <a:endParaRPr lang="en-US" altLang="zh-CN" sz="1050" b="1" dirty="0"/>
          </a:p>
        </p:txBody>
      </p:sp>
    </p:spTree>
    <p:extLst>
      <p:ext uri="{BB962C8B-B14F-4D97-AF65-F5344CB8AC3E}">
        <p14:creationId xmlns:p14="http://schemas.microsoft.com/office/powerpoint/2010/main" val="18414443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Management and Orchestration</a:t>
            </a:r>
            <a:br>
              <a:rPr lang="en-GB" altLang="zh-CN" sz="4400" b="1" dirty="0"/>
            </a:br>
            <a:r>
              <a:rPr lang="en-GB" altLang="zh-CN" sz="4400" b="1" dirty="0"/>
              <a:t>(Rel-19)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1486079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1. </a:t>
            </a:r>
            <a:r>
              <a:rPr lang="en-US" altLang="zh-CN" sz="3200" b="1" dirty="0">
                <a:solidFill>
                  <a:srgbClr val="00B050"/>
                </a:solidFill>
              </a:rPr>
              <a:t>AIML</a:t>
            </a:r>
            <a:r>
              <a:rPr lang="zh-CN" altLang="en-US" sz="3200" b="1" dirty="0">
                <a:solidFill>
                  <a:srgbClr val="00B050"/>
                </a:solidFill>
              </a:rPr>
              <a:t>：</a:t>
            </a:r>
            <a:r>
              <a:rPr lang="en-US" altLang="en-US" sz="3200" b="1" dirty="0">
                <a:solidFill>
                  <a:srgbClr val="00B050"/>
                </a:solidFill>
              </a:rPr>
              <a:t>AI/ML management - phase 2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8607"/>
              </p:ext>
            </p:extLst>
          </p:nvPr>
        </p:nvGraphicFramePr>
        <p:xfrm>
          <a:off x="451093" y="1110784"/>
          <a:ext cx="11192989" cy="5216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7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5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33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Target </a:t>
                      </a:r>
                      <a:r>
                        <a:rPr lang="en-GB" sz="900" i="0" dirty="0"/>
                        <a:t>(dd/mm/</a:t>
                      </a:r>
                      <a:r>
                        <a:rPr lang="en-GB" sz="900" i="0" dirty="0" err="1"/>
                        <a:t>yyyy</a:t>
                      </a:r>
                      <a:r>
                        <a:rPr lang="en-GB" sz="900" i="0" dirty="0"/>
                        <a:t>)</a:t>
                      </a:r>
                      <a:endParaRPr lang="en-GB" sz="1200" i="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i="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i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i="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505">
                <a:tc>
                  <a:txBody>
                    <a:bodyPr/>
                    <a:lstStyle/>
                    <a:p>
                      <a:pPr algn="just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AI/ML management -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FS_AIML_MGT_Ph2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just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12/12/2024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55%</a:t>
                      </a:r>
                      <a:endParaRPr lang="en-US" altLang="zh-CN" sz="10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05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SP-240965</a:t>
                      </a:r>
                      <a:endParaRPr lang="en-US" sz="105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just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505"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1060011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Management Phase 2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AIML_MGT_Ph2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b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t" latinLnBrk="0" hangingPunct="1"/>
                      <a:r>
                        <a:rPr lang="en-US" sz="105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SP-241944</a:t>
                      </a:r>
                      <a:endParaRPr lang="en-US" sz="105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just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2577458797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2BEA4D-2829-4C33-A2A8-E8077B417A49}"/>
              </a:ext>
            </a:extLst>
          </p:cNvPr>
          <p:cNvSpPr/>
          <p:nvPr/>
        </p:nvSpPr>
        <p:spPr>
          <a:xfrm>
            <a:off x="377160" y="5586490"/>
            <a:ext cx="11567963" cy="5539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altLang="zh-CN" sz="1000" b="1" kern="0" dirty="0">
                <a:latin typeface="+mn-lt"/>
              </a:rPr>
              <a:t>Impacts and dependencies on other WGs:</a:t>
            </a:r>
            <a:endParaRPr lang="de-DE" altLang="zh-CN" sz="1000" b="1" kern="0" dirty="0">
              <a:latin typeface="+mn-lt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>
                <a:latin typeface="+mn-lt"/>
              </a:rPr>
              <a:t>Collaboration with SA1 on AI/ML related requirements, SA2 on 5GC AIML, SA3 on AIML security, SA6 on Application enablement layer AIML and RAN WGs for related requirements.</a:t>
            </a:r>
            <a:endParaRPr lang="de-DE" altLang="zh-CN" sz="1000" kern="0" dirty="0">
              <a:latin typeface="+mn-lt"/>
            </a:endParaRP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de-DE" altLang="zh-CN" sz="1000" b="1" kern="0" dirty="0">
                <a:latin typeface="+mn-lt"/>
              </a:rPr>
              <a:t>Next steps:</a:t>
            </a:r>
            <a:r>
              <a:rPr lang="en-US" altLang="zh-CN" sz="1000" b="1" dirty="0">
                <a:latin typeface="+mn-lt"/>
              </a:rPr>
              <a:t> </a:t>
            </a:r>
            <a:r>
              <a:rPr lang="en-US" altLang="zh-CN" sz="1000" dirty="0">
                <a:highlight>
                  <a:srgbClr val="00FF00"/>
                </a:highlight>
                <a:latin typeface="+mn-lt"/>
              </a:rPr>
              <a:t>Work item is completed.</a:t>
            </a:r>
            <a:endParaRPr lang="en-US" altLang="zh-CN" sz="1000" kern="0" dirty="0">
              <a:highlight>
                <a:srgbClr val="00FF00"/>
              </a:highlight>
              <a:latin typeface="+mn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9434604-F99B-48BF-BD4F-A21C2B257B07}"/>
              </a:ext>
            </a:extLst>
          </p:cNvPr>
          <p:cNvSpPr txBox="1">
            <a:spLocks/>
          </p:cNvSpPr>
          <p:nvPr/>
        </p:nvSpPr>
        <p:spPr>
          <a:xfrm>
            <a:off x="6888480" y="1706474"/>
            <a:ext cx="4432145" cy="4114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en-US" altLang="zh-CN" sz="1000" dirty="0"/>
              <a:t>Revised Work Item Description (WID): AI/ML Management Phase 2: Updated the WID to reflect recent progress by removing items that have been postponed and will require further discussions in the future.</a:t>
            </a:r>
          </a:p>
          <a:p>
            <a:pPr lvl="1"/>
            <a:r>
              <a:rPr lang="en-US" altLang="zh-CN" sz="1000" dirty="0"/>
              <a:t>Correction in Information Model Definition</a:t>
            </a:r>
            <a:r>
              <a:rPr lang="zh-CN" altLang="en-US" sz="1000" dirty="0"/>
              <a:t>： </a:t>
            </a:r>
            <a:r>
              <a:rPr lang="en-US" altLang="zh-CN" sz="1000" dirty="0"/>
              <a:t>Addressed minor inaccuracies in the information model.</a:t>
            </a:r>
          </a:p>
          <a:p>
            <a:pPr lvl="1"/>
            <a:r>
              <a:rPr lang="en-US" altLang="zh-CN" sz="1000" dirty="0"/>
              <a:t>Rapporteur’s cleanup for AI/ML Management Phase 2.</a:t>
            </a:r>
          </a:p>
          <a:p>
            <a:pPr marL="457200" lvl="1" indent="0">
              <a:buNone/>
            </a:pPr>
            <a:endParaRPr lang="en-US" altLang="zh-CN" sz="1000" b="1" dirty="0"/>
          </a:p>
          <a:p>
            <a:pPr marL="457200" lvl="1" indent="0">
              <a:buNone/>
            </a:pPr>
            <a:endParaRPr lang="en-US" altLang="zh-CN" sz="1000" b="1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altLang="zh-CN" sz="1050" b="1" kern="0" dirty="0"/>
              <a:t>Topics Requiring Further Discussion in later release</a:t>
            </a:r>
          </a:p>
          <a:p>
            <a:pPr lvl="1"/>
            <a:r>
              <a:rPr lang="en-US" altLang="zh-CN" sz="1000" dirty="0"/>
              <a:t>WT-1.1: Management Capabilities for ML Model Training</a:t>
            </a:r>
          </a:p>
          <a:p>
            <a:pPr lvl="2"/>
            <a:r>
              <a:rPr lang="en-US" altLang="zh-CN" sz="1000" dirty="0"/>
              <a:t>ML model confidence</a:t>
            </a:r>
          </a:p>
          <a:p>
            <a:pPr lvl="2"/>
            <a:r>
              <a:rPr lang="en-US" altLang="zh-CN" sz="1000" dirty="0"/>
              <a:t>Sustainable AI/ML for ML training</a:t>
            </a:r>
          </a:p>
          <a:p>
            <a:pPr lvl="2"/>
            <a:r>
              <a:rPr lang="en-US" altLang="zh-CN" sz="1000" dirty="0"/>
              <a:t>AI/ML prediction latency</a:t>
            </a:r>
          </a:p>
          <a:p>
            <a:pPr lvl="2"/>
            <a:r>
              <a:rPr lang="en-US" altLang="zh-CN" sz="1000" dirty="0"/>
              <a:t>ML </a:t>
            </a:r>
            <a:r>
              <a:rPr lang="en-US" altLang="zh-CN" sz="1000" dirty="0" err="1"/>
              <a:t>explainability</a:t>
            </a:r>
            <a:endParaRPr lang="en-US" altLang="zh-CN" sz="1000" dirty="0"/>
          </a:p>
          <a:p>
            <a:pPr lvl="1"/>
            <a:r>
              <a:rPr lang="en-US" altLang="zh-CN" sz="1000" dirty="0"/>
              <a:t>WT-1.4: Management Capabilities for AI/ML Inference</a:t>
            </a:r>
          </a:p>
          <a:p>
            <a:pPr lvl="2"/>
            <a:r>
              <a:rPr lang="en-US" altLang="zh-CN" sz="1000" dirty="0"/>
              <a:t>Coordination between ML capabilities</a:t>
            </a:r>
          </a:p>
          <a:p>
            <a:pPr lvl="2"/>
            <a:r>
              <a:rPr lang="en-US" altLang="zh-CN" sz="1000" dirty="0"/>
              <a:t>Sustainable AI/ML for inference</a:t>
            </a:r>
          </a:p>
          <a:p>
            <a:pPr lvl="2"/>
            <a:r>
              <a:rPr lang="en-US" altLang="zh-CN" sz="1000" dirty="0"/>
              <a:t>AI/ML prediction latency</a:t>
            </a:r>
            <a:endParaRPr lang="it-IT" altLang="zh-CN" sz="1000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27FA8785-0297-4AE2-A447-E7A94588EE68}"/>
              </a:ext>
            </a:extLst>
          </p:cNvPr>
          <p:cNvSpPr txBox="1">
            <a:spLocks/>
          </p:cNvSpPr>
          <p:nvPr/>
        </p:nvSpPr>
        <p:spPr>
          <a:xfrm>
            <a:off x="246877" y="1703706"/>
            <a:ext cx="6453643" cy="381149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050" b="1" kern="0" dirty="0"/>
              <a:t>Progress since SA#108: The following topics were approved:</a:t>
            </a:r>
          </a:p>
          <a:p>
            <a:pPr lvl="1"/>
            <a:r>
              <a:rPr lang="en-US" altLang="zh-CN" sz="1000" dirty="0"/>
              <a:t>Enhancement on </a:t>
            </a:r>
            <a:r>
              <a:rPr lang="en-US" altLang="zh-CN" sz="1000" dirty="0" err="1"/>
              <a:t>SupportedLearningTechnology</a:t>
            </a:r>
            <a:r>
              <a:rPr lang="en-US" altLang="zh-CN" sz="1000" dirty="0"/>
              <a:t> datatype</a:t>
            </a:r>
            <a:r>
              <a:rPr lang="zh-CN" altLang="en-US" sz="1000" dirty="0"/>
              <a:t>：</a:t>
            </a:r>
            <a:r>
              <a:rPr lang="en-US" altLang="zh-CN" sz="1000" dirty="0"/>
              <a:t>Enhanced the datatype by adding attributes to support federated learning (FL) based on the existing use case. The </a:t>
            </a:r>
            <a:r>
              <a:rPr lang="en-US" altLang="zh-CN" sz="1000" dirty="0" err="1"/>
              <a:t>SupportedLearningTechnology</a:t>
            </a:r>
            <a:r>
              <a:rPr lang="en-US" altLang="zh-CN" sz="1000" dirty="0"/>
              <a:t>. datatype is now integrated into the </a:t>
            </a:r>
            <a:r>
              <a:rPr lang="en-US" altLang="zh-CN" sz="1000" dirty="0" err="1"/>
              <a:t>MLTrainingFunction</a:t>
            </a:r>
            <a:r>
              <a:rPr lang="en-US" altLang="zh-CN" sz="1000" dirty="0"/>
              <a:t> </a:t>
            </a:r>
            <a:r>
              <a:rPr lang="en-US" altLang="zh-CN" sz="1000" dirty="0" err="1"/>
              <a:t>IoC</a:t>
            </a:r>
            <a:r>
              <a:rPr lang="en-US" altLang="zh-CN" sz="1000" dirty="0"/>
              <a:t> to support advanced training technologies including Federated Learning (FL),Reinforcement Learning (RL), and Deep Learning (DL).</a:t>
            </a:r>
          </a:p>
          <a:p>
            <a:pPr lvl="1"/>
            <a:r>
              <a:rPr lang="en-US" altLang="zh-CN" sz="1000" dirty="0"/>
              <a:t>Clarification on Pre-specialized Training</a:t>
            </a:r>
            <a:r>
              <a:rPr lang="zh-CN" altLang="en-US" sz="1000" dirty="0"/>
              <a:t>：</a:t>
            </a:r>
            <a:r>
              <a:rPr lang="en-US" altLang="zh-CN" sz="1000" dirty="0"/>
              <a:t>Added further clarifications to the relevant use case to better define the concept of pre-specialized training.</a:t>
            </a:r>
          </a:p>
          <a:p>
            <a:pPr lvl="1"/>
            <a:r>
              <a:rPr lang="en-US" altLang="zh-CN" sz="1000" dirty="0"/>
              <a:t>NRM on Lifecycle Management (LCM) for Federated Learning: Introduced a complete set of attributes to support federated learning solutions, aligned with existing use cases.</a:t>
            </a:r>
          </a:p>
          <a:p>
            <a:pPr lvl="1"/>
            <a:r>
              <a:rPr lang="en-US" altLang="zh-CN" sz="1000" dirty="0" err="1"/>
              <a:t>Signalling</a:t>
            </a:r>
            <a:r>
              <a:rPr lang="en-US" altLang="zh-CN" sz="1000" dirty="0"/>
              <a:t> Feasibility of Dataset and Parameter Sharing</a:t>
            </a:r>
            <a:r>
              <a:rPr lang="zh-CN" altLang="en-US" sz="1000" dirty="0"/>
              <a:t>： </a:t>
            </a:r>
            <a:r>
              <a:rPr lang="en-US" altLang="zh-CN" sz="1000" dirty="0"/>
              <a:t>A discussion analyzing the feasibility of supporting a reply to RAN 2 LS in S5-252337 (R2-2500015) on </a:t>
            </a:r>
            <a:r>
              <a:rPr lang="en-US" altLang="zh-CN" sz="1000" dirty="0" err="1"/>
              <a:t>signalling</a:t>
            </a:r>
            <a:r>
              <a:rPr lang="en-US" altLang="zh-CN" sz="1000" dirty="0"/>
              <a:t> feasibility of dataset and parameter sharing.</a:t>
            </a:r>
            <a:r>
              <a:rPr lang="zh-CN" altLang="en-US" sz="1000" dirty="0"/>
              <a:t> </a:t>
            </a:r>
            <a:r>
              <a:rPr lang="en-US" altLang="zh-CN" sz="1000" dirty="0"/>
              <a:t>SA5 confirmed that the Rel-19 data collection architecture supports </a:t>
            </a:r>
            <a:r>
              <a:rPr lang="en-US" altLang="zh-CN" sz="1000" dirty="0" err="1"/>
              <a:t>gNB</a:t>
            </a:r>
            <a:r>
              <a:rPr lang="en-US" altLang="zh-CN" sz="1000" dirty="0"/>
              <a:t>-to-OAM data transfer using existing mechanisms. OAM-to-UE data transfer is feasible if the UE is an authorized </a:t>
            </a:r>
            <a:r>
              <a:rPr lang="en-US" altLang="zh-CN" sz="1000" dirty="0" err="1"/>
              <a:t>MnS</a:t>
            </a:r>
            <a:r>
              <a:rPr lang="en-US" altLang="zh-CN" sz="1000" dirty="0"/>
              <a:t> consumer and the dataset/model parameters meet SA5’s management data definition, though further evaluation is needed on this alignment.</a:t>
            </a:r>
          </a:p>
          <a:p>
            <a:pPr lvl="1"/>
            <a:r>
              <a:rPr lang="en-US" altLang="zh-CN" sz="1000" dirty="0"/>
              <a:t>Updated Requirements for Managing ML Models in Live Networks: Aligned the existing solution with the corresponding requirements for managing ML models actively in use.</a:t>
            </a:r>
          </a:p>
          <a:p>
            <a:pPr lvl="1"/>
            <a:r>
              <a:rPr lang="en-US" altLang="zh-CN" sz="1000" dirty="0"/>
              <a:t>Training Types in Training NRM Fragment</a:t>
            </a:r>
            <a:r>
              <a:rPr lang="zh-CN" altLang="en-US" sz="1000" dirty="0"/>
              <a:t>： </a:t>
            </a:r>
            <a:r>
              <a:rPr lang="en-US" altLang="zh-CN" sz="1000" dirty="0"/>
              <a:t>Added and refined details related to training types within the relevant NRM fragment.</a:t>
            </a:r>
          </a:p>
          <a:p>
            <a:pPr lvl="1"/>
            <a:r>
              <a:rPr lang="en-US" altLang="zh-CN" sz="1000" dirty="0"/>
              <a:t>Corrections on Managing AI/ML-based Capabilities: Improved the description and addressed identified inconsistencies in existing relevant descriptions.</a:t>
            </a:r>
          </a:p>
          <a:p>
            <a:pPr lvl="1"/>
            <a:r>
              <a:rPr lang="en-US" altLang="zh-CN" sz="1000" dirty="0"/>
              <a:t>AI/ML Management Phase 2 Stage 2 Corrections and Improvements</a:t>
            </a:r>
            <a:r>
              <a:rPr lang="zh-CN" altLang="en-US" sz="1000" dirty="0"/>
              <a:t>： </a:t>
            </a:r>
            <a:r>
              <a:rPr lang="en-US" altLang="zh-CN" sz="1000" dirty="0"/>
              <a:t>General corrections and enhancements to the Stage 2 specification.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52062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1981200" y="1409701"/>
            <a:ext cx="8229600" cy="4826976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/>
              <a:t>General aspects of SA5</a:t>
            </a:r>
          </a:p>
          <a:p>
            <a:pPr eaLnBrk="1" hangingPunct="1">
              <a:defRPr/>
            </a:pPr>
            <a:r>
              <a:rPr lang="en-GB" sz="2400" dirty="0"/>
              <a:t>SA5 </a:t>
            </a:r>
            <a:r>
              <a:rPr lang="en-GB" altLang="zh-CN" sz="2400" dirty="0"/>
              <a:t>overall progress since SA#108</a:t>
            </a:r>
          </a:p>
          <a:p>
            <a:pPr eaLnBrk="1" hangingPunct="1">
              <a:defRPr/>
            </a:pPr>
            <a:r>
              <a:rPr lang="en-GB" sz="2400" dirty="0"/>
              <a:t>Management and Orchestration  </a:t>
            </a:r>
          </a:p>
          <a:p>
            <a:pPr eaLnBrk="1" hangingPunct="1">
              <a:defRPr/>
            </a:pPr>
            <a:r>
              <a:rPr lang="en-GB" sz="2400" dirty="0"/>
              <a:t>Charging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088" y="228600"/>
            <a:ext cx="9753599" cy="1143000"/>
          </a:xfrm>
        </p:spPr>
        <p:txBody>
          <a:bodyPr/>
          <a:lstStyle/>
          <a:p>
            <a:r>
              <a:rPr lang="en-GB" altLang="en-US" sz="2800" b="1" dirty="0">
                <a:solidFill>
                  <a:srgbClr val="00B050"/>
                </a:solidFill>
              </a:rPr>
              <a:t>2. </a:t>
            </a:r>
            <a:r>
              <a:rPr lang="en-US" altLang="zh-CN" sz="2800" b="1" dirty="0">
                <a:solidFill>
                  <a:srgbClr val="00B050"/>
                </a:solidFill>
              </a:rPr>
              <a:t>MDA</a:t>
            </a:r>
            <a:r>
              <a:rPr lang="zh-CN" altLang="en-US" sz="2800" b="1" dirty="0">
                <a:solidFill>
                  <a:srgbClr val="00B050"/>
                </a:solidFill>
              </a:rPr>
              <a:t>：</a:t>
            </a:r>
            <a:r>
              <a:rPr lang="en-US" altLang="en-US" sz="2800" b="1" dirty="0">
                <a:solidFill>
                  <a:srgbClr val="00B050"/>
                </a:solidFill>
              </a:rPr>
              <a:t>Management Data Analytics (MDA) – Phase 3</a:t>
            </a:r>
            <a:endParaRPr lang="en-GB" altLang="en-US" sz="28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343102"/>
              </p:ext>
            </p:extLst>
          </p:nvPr>
        </p:nvGraphicFramePr>
        <p:xfrm>
          <a:off x="427812" y="1060944"/>
          <a:ext cx="11192989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1020019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Data Analytics (MDA)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FS_eMDAS_Ph3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SP-241157</a:t>
                      </a:r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1060014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Data Analytics phase 3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eMDAS_Ph3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85%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SP-241947</a:t>
                      </a:r>
                      <a:endParaRPr lang="en-US" sz="10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124409823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CBAF4231-342A-4B09-99EE-578D6C7A1A6E}"/>
              </a:ext>
            </a:extLst>
          </p:cNvPr>
          <p:cNvSpPr txBox="1">
            <a:spLocks/>
          </p:cNvSpPr>
          <p:nvPr/>
        </p:nvSpPr>
        <p:spPr>
          <a:xfrm>
            <a:off x="427812" y="1837136"/>
            <a:ext cx="10953749" cy="43044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Corrections to technical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Corrections to editorial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Improvements to stage 3 solution set.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Work item is completed</a:t>
            </a:r>
            <a:r>
              <a:rPr lang="en-US" altLang="zh-CN" sz="1100" kern="0" dirty="0"/>
              <a:t>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6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600" kern="0" dirty="0"/>
              <a:t>Impacts and dependencies on other WGs: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/>
              <a:t>Coordination with SA1 on service requirements, SA2 on NWDAF, RAN3 on data collection.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defRPr/>
            </a:pPr>
            <a:r>
              <a:rPr lang="en-US" altLang="de-DE" sz="11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7037244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3. </a:t>
            </a:r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</a:rPr>
              <a:t>IDM: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intent driven management services for mobile network phase 3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294552"/>
              </p:ext>
            </p:extLst>
          </p:nvPr>
        </p:nvGraphicFramePr>
        <p:xfrm>
          <a:off x="420612" y="1242260"/>
          <a:ext cx="11192989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1020008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 driven management services for mobile network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FS_IDMS_MN_Ph3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SP-231737</a:t>
                      </a:r>
                      <a:endParaRPr lang="en-US" sz="1000" b="0" i="0" u="sng" strike="noStrike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Intent driven management services for mobile network phase 3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IDMS_MN_Ph3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65%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800700725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3BB9BDA-4AD8-48CC-9509-FE4C27464F2E}"/>
              </a:ext>
            </a:extLst>
          </p:cNvPr>
          <p:cNvSpPr txBox="1">
            <a:spLocks/>
          </p:cNvSpPr>
          <p:nvPr/>
        </p:nvSpPr>
        <p:spPr>
          <a:xfrm>
            <a:off x="420612" y="1988337"/>
            <a:ext cx="11265420" cy="418411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None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highlight>
                  <a:srgbClr val="B2B2B2"/>
                </a:highlight>
              </a:rPr>
              <a:t>This study was completed in SA#107.</a:t>
            </a:r>
            <a:endParaRPr lang="de-DE" sz="16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63951513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733" b="1" dirty="0">
                <a:solidFill>
                  <a:srgbClr val="00B050"/>
                </a:solidFill>
              </a:rPr>
              <a:t>4. CCL: </a:t>
            </a:r>
            <a:r>
              <a:rPr lang="en-US" altLang="en-US" sz="3733" b="1" dirty="0">
                <a:solidFill>
                  <a:srgbClr val="00B050"/>
                </a:solidFill>
              </a:rPr>
              <a:t>closed control loop management</a:t>
            </a:r>
            <a:endParaRPr lang="en-GB" altLang="en-US" sz="3733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534288"/>
              </p:ext>
            </p:extLst>
          </p:nvPr>
        </p:nvGraphicFramePr>
        <p:xfrm>
          <a:off x="443894" y="1103463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1020009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closed control loop management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FS_CCLM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1060010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Closed Control Loop Management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CCLM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SP-241943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075191084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385EB9F-CE15-4A84-A157-6AE76416E450}"/>
              </a:ext>
            </a:extLst>
          </p:cNvPr>
          <p:cNvSpPr txBox="1">
            <a:spLocks/>
          </p:cNvSpPr>
          <p:nvPr/>
        </p:nvSpPr>
        <p:spPr>
          <a:xfrm>
            <a:off x="420612" y="1988337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defRPr/>
            </a:pPr>
            <a:r>
              <a:rPr lang="en-US" altLang="de-DE" sz="1400" dirty="0"/>
              <a:t>The meeting agreed the functionality of conflict and coordination management, CCL Trigger, Historical CCL and enhancement of fault management CCL.</a:t>
            </a:r>
          </a:p>
          <a:p>
            <a:pPr lvl="1">
              <a:defRPr/>
            </a:pPr>
            <a:r>
              <a:rPr lang="en-US" altLang="de-DE" sz="1400" dirty="0"/>
              <a:t>The WG agreed to use the term "requirements" to indicate the objectives of the CCL.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1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400" kern="0" dirty="0">
                <a:highlight>
                  <a:srgbClr val="00FF00"/>
                </a:highlight>
              </a:rPr>
              <a:t>Work item is completed</a:t>
            </a:r>
            <a:endParaRPr lang="en-US" altLang="zh-CN" sz="1400" kern="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49256146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314497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5. NDT: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aspects of Network Digital Twin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614607"/>
              </p:ext>
            </p:extLst>
          </p:nvPr>
        </p:nvGraphicFramePr>
        <p:xfrm>
          <a:off x="420612" y="1057232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1020018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Network Digital Twin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FS_NDT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95%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Network Digital Twins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NDT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SP-241938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143526440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D0A6CF8-15BE-4D5E-BB4F-8B7CACEB7C18}"/>
              </a:ext>
            </a:extLst>
          </p:cNvPr>
          <p:cNvSpPr txBox="1">
            <a:spLocks/>
          </p:cNvSpPr>
          <p:nvPr/>
        </p:nvSpPr>
        <p:spPr>
          <a:xfrm>
            <a:off x="420612" y="1852361"/>
            <a:ext cx="11502588" cy="412171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NDT Phase 1 has been fully completed, including stages 1, 2, and 3, the NDT relations with the existing automation functions have been clarified and all editor's notes have been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Coordination with SA1 on terminology.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>
                <a:highlight>
                  <a:srgbClr val="00FF00"/>
                </a:highlight>
              </a:rPr>
              <a:t>Work item is completed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84103546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6. CMO: </a:t>
            </a:r>
            <a:r>
              <a:rPr lang="en-US" altLang="en-US" sz="3200" b="1" dirty="0"/>
              <a:t>Study on Cloud Aspects of Management and Orchestration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937777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1020010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Cloud Aspects of Management and Orchestration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FS_Cloud_OAM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SP-231781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5191DBB-48F8-4173-8D56-1F467F3BB1A6}"/>
              </a:ext>
            </a:extLst>
          </p:cNvPr>
          <p:cNvSpPr txBox="1"/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/>
              <a:t>For data streaming use case, recommendation has been discussed and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/>
              <a:t>For LCM use cases of NF deployment LCM, evaluations have been discussed and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/>
              <a:t>And other documents has been approved, including updates to declarative descriptor, recommendations for terminology and editorial clean up.</a:t>
            </a:r>
            <a:endParaRPr lang="en-US" altLang="zh-CN" sz="1050" dirty="0"/>
          </a:p>
          <a:p>
            <a:pPr marL="341630" lvl="1" indent="-34163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630" lvl="1" indent="-34163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200" dirty="0"/>
              <a:t>The study is postponed to Rel-20.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560211228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7. MSEC: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Study on Enablers for Security Monitoring 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The events/use cases which can lead to security risks/threats and the related data that needs to be exposed need to be primarily defined by SA3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200" dirty="0">
                <a:highlight>
                  <a:srgbClr val="B2B2B2"/>
                </a:highlight>
              </a:rPr>
              <a:t>This study is completed in SA#106, no normative Rel-19 work is planned so far.</a:t>
            </a:r>
            <a:endParaRPr lang="en-US" sz="1200" kern="0" dirty="0">
              <a:highlight>
                <a:srgbClr val="B2B2B2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486497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Enablers for Security Monitoring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FS_SECM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SP-231736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764154319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8. SBMA: </a:t>
            </a:r>
            <a:r>
              <a:rPr lang="en-US" altLang="en-US" sz="3200" b="1" dirty="0">
                <a:solidFill>
                  <a:srgbClr val="00B050"/>
                </a:solidFill>
              </a:rPr>
              <a:t>Service Based Management Architecture enhancement phase 3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490194"/>
              </p:ext>
            </p:extLst>
          </p:nvPr>
        </p:nvGraphicFramePr>
        <p:xfrm>
          <a:off x="420612" y="1242260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Service Based Management Architecture enhancement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FS_SBMA_Ph3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1060006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Service Based Management Architecture enhancement phase 3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SBMA_Ph3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SP-241939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207738176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67C0742-D34A-4F83-AE35-18068235C653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0910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marL="457200" lvl="1" indent="0">
              <a:buNone/>
            </a:pPr>
            <a:r>
              <a:rPr lang="en-US" altLang="zh-CN" sz="1200" dirty="0"/>
              <a:t>The following topics were approved:</a:t>
            </a:r>
          </a:p>
          <a:p>
            <a:pPr lvl="1"/>
            <a:r>
              <a:rPr lang="en-US" altLang="zh-CN" sz="1200" dirty="0"/>
              <a:t>Add missing solution description for discovery of management services</a:t>
            </a:r>
          </a:p>
          <a:p>
            <a:pPr lvl="1"/>
            <a:r>
              <a:rPr lang="en-US" altLang="zh-CN" sz="1200" dirty="0"/>
              <a:t>Addition of Illustrative architecture reference model for management and orchestration in support of SBMA</a:t>
            </a:r>
          </a:p>
          <a:p>
            <a:pPr lvl="1"/>
            <a:r>
              <a:rPr lang="en-US" altLang="zh-CN" sz="1200" dirty="0"/>
              <a:t>Add definitions of internal and external </a:t>
            </a:r>
            <a:r>
              <a:rPr lang="en-US" altLang="zh-CN" sz="1200" dirty="0" err="1"/>
              <a:t>MnS</a:t>
            </a:r>
            <a:r>
              <a:rPr lang="en-US" altLang="zh-CN" sz="1200" dirty="0"/>
              <a:t> consumers and different exposure scenarios depending on the type of the </a:t>
            </a:r>
            <a:r>
              <a:rPr lang="en-US" altLang="zh-CN" sz="1200" dirty="0" err="1"/>
              <a:t>MnS</a:t>
            </a:r>
            <a:r>
              <a:rPr lang="en-US" altLang="zh-CN" sz="1200" dirty="0"/>
              <a:t> consumers</a:t>
            </a:r>
          </a:p>
          <a:p>
            <a:pPr lvl="1"/>
            <a:r>
              <a:rPr lang="en-US" altLang="zh-CN" sz="1200" dirty="0"/>
              <a:t>Add solution for retrieving missed notifications</a:t>
            </a:r>
          </a:p>
          <a:p>
            <a:pPr lvl="1"/>
            <a:r>
              <a:rPr lang="en-US" altLang="zh-CN" sz="1200" dirty="0"/>
              <a:t>Add details for </a:t>
            </a:r>
            <a:r>
              <a:rPr lang="en-US" altLang="zh-CN" sz="1200" dirty="0" err="1"/>
              <a:t>MnS</a:t>
            </a:r>
            <a:r>
              <a:rPr lang="en-US" altLang="zh-CN" sz="1200" dirty="0"/>
              <a:t> component versioning</a:t>
            </a:r>
            <a:br>
              <a:rPr lang="en-US" altLang="zh-CN" sz="1200" dirty="0"/>
            </a:br>
            <a:br>
              <a:rPr lang="en-US" altLang="zh-CN" sz="1000" dirty="0"/>
            </a:br>
            <a:endParaRPr lang="en-US" altLang="zh-CN" sz="6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en-US" altLang="zh-CN" sz="1200" kern="0" dirty="0"/>
          </a:p>
          <a:p>
            <a:pPr lvl="1">
              <a:defRPr/>
            </a:pP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323955651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9. PTM: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of planned configurations 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557480"/>
              </p:ext>
            </p:extLst>
          </p:nvPr>
        </p:nvGraphicFramePr>
        <p:xfrm>
          <a:off x="420612" y="1431600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1020033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Management of planned configurations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FS_PlanM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Management of planned configurations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PlanM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1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SP-241379</a:t>
                      </a:r>
                      <a:endParaRPr lang="en-US" sz="11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70295662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5A52699-E709-4988-8B00-FEE7254D6A24}"/>
              </a:ext>
            </a:extLst>
          </p:cNvPr>
          <p:cNvSpPr txBox="1">
            <a:spLocks/>
          </p:cNvSpPr>
          <p:nvPr/>
        </p:nvSpPr>
        <p:spPr>
          <a:xfrm>
            <a:off x="420612" y="2336832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/>
            <a:r>
              <a:rPr lang="en-US" altLang="zh-CN" sz="1200" dirty="0"/>
              <a:t>all complete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None</a:t>
            </a:r>
            <a:endParaRPr lang="de-DE" sz="14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4250701417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10. MADCOL: </a:t>
            </a:r>
            <a:r>
              <a:rPr lang="en-US" altLang="en-US" sz="3200" b="1" dirty="0">
                <a:solidFill>
                  <a:srgbClr val="00B050"/>
                </a:solidFill>
              </a:rPr>
              <a:t>Data management phase 2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545569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Data management phase 2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MADCOL_Ph2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98%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SP-240877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Corrections to the existing content agreed.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Editorial corrections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Corrections to stage3 agreed.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sz="1200" kern="0" dirty="0">
                <a:highlight>
                  <a:srgbClr val="00FF00"/>
                </a:highlight>
              </a:rPr>
              <a:t>Work item completed</a:t>
            </a:r>
          </a:p>
        </p:txBody>
      </p:sp>
    </p:spTree>
    <p:extLst>
      <p:ext uri="{BB962C8B-B14F-4D97-AF65-F5344CB8AC3E}">
        <p14:creationId xmlns:p14="http://schemas.microsoft.com/office/powerpoint/2010/main" val="1947226874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11. SREP: D</a:t>
            </a:r>
            <a:r>
              <a:rPr lang="en-US" altLang="en-US" sz="3200" b="1" dirty="0" err="1">
                <a:solidFill>
                  <a:srgbClr val="00B050"/>
                </a:solidFill>
              </a:rPr>
              <a:t>ata</a:t>
            </a:r>
            <a:r>
              <a:rPr lang="en-US" altLang="en-US" sz="3200" b="1" dirty="0">
                <a:solidFill>
                  <a:srgbClr val="00B050"/>
                </a:solidFill>
              </a:rPr>
              <a:t> management regarding subscriptions and reporting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757663"/>
              </p:ext>
            </p:extLst>
          </p:nvPr>
        </p:nvGraphicFramePr>
        <p:xfrm>
          <a:off x="420612" y="1431600"/>
          <a:ext cx="10907183" cy="7158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data management regarding subscriptions and reporting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FS_Data_SREP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09/09/2024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Data management regarding subscriptions and reporting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Data_SREP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09/09/2025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SP-241380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301541097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7E8AB0A4-3ED6-4BCC-A474-50CA3F347DF4}"/>
              </a:ext>
            </a:extLst>
          </p:cNvPr>
          <p:cNvSpPr txBox="1">
            <a:spLocks/>
          </p:cNvSpPr>
          <p:nvPr/>
        </p:nvSpPr>
        <p:spPr>
          <a:xfrm>
            <a:off x="420612" y="21672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200" dirty="0"/>
              <a:t>The following topics need more discussion: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Trace Failure Notification was agreed</a:t>
            </a:r>
            <a:r>
              <a:rPr lang="en-US" altLang="zh-CN" sz="1200" kern="0" dirty="0"/>
              <a:t>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6525658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A7A4F-24BC-422F-BCC2-ED4ABFC5E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altLang="zh-CN" sz="4000" dirty="0"/>
              <a:t>SA5 general information since SA#108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629EB8-AC3A-4E84-8233-E2DBCDEA526A}"/>
              </a:ext>
            </a:extLst>
          </p:cNvPr>
          <p:cNvSpPr/>
          <p:nvPr/>
        </p:nvSpPr>
        <p:spPr>
          <a:xfrm>
            <a:off x="1155781" y="1171545"/>
            <a:ext cx="3669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585" lvl="0" indent="-609585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000" b="1" kern="0" dirty="0">
                <a:solidFill>
                  <a:prstClr val="black"/>
                </a:solidFill>
                <a:latin typeface="Calibri"/>
                <a:cs typeface="+mn-cs"/>
              </a:rPr>
              <a:t>One</a:t>
            </a:r>
            <a:r>
              <a:rPr lang="en-US" altLang="en-US" sz="2000" b="1" kern="0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en-US" altLang="zh-CN" sz="2000" b="1" kern="0" dirty="0">
                <a:solidFill>
                  <a:prstClr val="black"/>
                </a:solidFill>
                <a:latin typeface="Calibri"/>
                <a:cs typeface="+mn-cs"/>
              </a:rPr>
              <a:t>f2f </a:t>
            </a:r>
            <a:r>
              <a:rPr lang="en-US" altLang="en-US" sz="2000" b="1" kern="0" dirty="0">
                <a:solidFill>
                  <a:prstClr val="black"/>
                </a:solidFill>
                <a:latin typeface="Calibri"/>
                <a:cs typeface="+mn-cs"/>
              </a:rPr>
              <a:t>meeting in 3Q2025</a:t>
            </a:r>
            <a:endParaRPr lang="en-US" altLang="en-US" sz="1800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EB081047-36CA-4737-ADA1-4F7351036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767" y="1519930"/>
            <a:ext cx="9187347" cy="4746758"/>
          </a:xfrm>
          <a:ln w="3175">
            <a:noFill/>
          </a:ln>
        </p:spPr>
        <p:txBody>
          <a:bodyPr/>
          <a:lstStyle/>
          <a:p>
            <a:pPr lvl="1"/>
            <a:r>
              <a:rPr lang="en-US" altLang="en-US" sz="1400" b="1" dirty="0"/>
              <a:t>Statistics SA5#162, 25 – 29 August, 2025 Goteborg, </a:t>
            </a:r>
            <a:r>
              <a:rPr lang="en-US" altLang="zh-CN" sz="1400" b="1" dirty="0"/>
              <a:t>Sweden</a:t>
            </a:r>
            <a:endParaRPr lang="en-US" altLang="en-US" sz="1400" b="1" dirty="0"/>
          </a:p>
          <a:p>
            <a:pPr lvl="2"/>
            <a:r>
              <a:rPr lang="en-US" altLang="en-US" sz="1200" dirty="0">
                <a:solidFill>
                  <a:srgbClr val="FF0000"/>
                </a:solidFill>
              </a:rPr>
              <a:t>200</a:t>
            </a:r>
            <a:r>
              <a:rPr lang="en-US" altLang="en-US" sz="1200" dirty="0"/>
              <a:t> delegates ‘attended’ (checked-in)</a:t>
            </a:r>
            <a:br>
              <a:rPr lang="en-US" altLang="en-US" sz="1200" dirty="0"/>
            </a:br>
            <a:r>
              <a:rPr lang="en-US" altLang="en-US" sz="1200" dirty="0">
                <a:solidFill>
                  <a:srgbClr val="FF0000"/>
                </a:solidFill>
              </a:rPr>
              <a:t>43</a:t>
            </a:r>
            <a:r>
              <a:rPr lang="en-US" altLang="en-US" sz="1200" dirty="0"/>
              <a:t> registered for ‘On-Line’ participation</a:t>
            </a:r>
          </a:p>
          <a:p>
            <a:pPr lvl="2"/>
            <a:r>
              <a:rPr lang="en-US" altLang="en-US" sz="1200" dirty="0">
                <a:solidFill>
                  <a:srgbClr val="FF0000"/>
                </a:solidFill>
              </a:rPr>
              <a:t>924</a:t>
            </a:r>
            <a:r>
              <a:rPr lang="en-US" altLang="en-US" sz="1200" dirty="0"/>
              <a:t> documents (including revisions) including:</a:t>
            </a:r>
          </a:p>
          <a:p>
            <a:pPr lvl="3"/>
            <a:r>
              <a:rPr lang="en-US" altLang="en-US" sz="1200" dirty="0">
                <a:solidFill>
                  <a:srgbClr val="FF0000"/>
                </a:solidFill>
              </a:rPr>
              <a:t>491</a:t>
            </a:r>
            <a:r>
              <a:rPr lang="en-US" altLang="en-US" sz="1200" dirty="0"/>
              <a:t> CRs submitted (including revisions)</a:t>
            </a:r>
            <a:r>
              <a:rPr lang="zh-CN" altLang="en-US" sz="1200" dirty="0"/>
              <a:t>，</a:t>
            </a:r>
            <a:r>
              <a:rPr lang="en-US" altLang="ko-KR" sz="1200" dirty="0"/>
              <a:t>Total CRs agreed: </a:t>
            </a:r>
            <a:r>
              <a:rPr lang="en-US" altLang="ko-KR" sz="1200" dirty="0">
                <a:solidFill>
                  <a:srgbClr val="FF0000"/>
                </a:solidFill>
              </a:rPr>
              <a:t>218</a:t>
            </a:r>
            <a:endParaRPr lang="en-US" altLang="en-US" sz="1200" dirty="0">
              <a:solidFill>
                <a:srgbClr val="FF0000"/>
              </a:solidFill>
            </a:endParaRPr>
          </a:p>
          <a:p>
            <a:pPr lvl="3"/>
            <a:r>
              <a:rPr lang="en-US" altLang="en-US" sz="1200" dirty="0">
                <a:solidFill>
                  <a:srgbClr val="FF0000"/>
                </a:solidFill>
              </a:rPr>
              <a:t>23</a:t>
            </a:r>
            <a:r>
              <a:rPr lang="en-US" altLang="en-US" sz="1200" dirty="0"/>
              <a:t> Incoming LSs, </a:t>
            </a:r>
            <a:r>
              <a:rPr lang="en-US" altLang="en-US" sz="1200" dirty="0">
                <a:solidFill>
                  <a:srgbClr val="FF0000"/>
                </a:solidFill>
              </a:rPr>
              <a:t>1</a:t>
            </a:r>
            <a:r>
              <a:rPr lang="en-US" altLang="en-US" sz="1200" dirty="0"/>
              <a:t> postponed</a:t>
            </a:r>
          </a:p>
          <a:p>
            <a:pPr lvl="3"/>
            <a:r>
              <a:rPr lang="en-US" altLang="en-US" sz="1200" dirty="0">
                <a:solidFill>
                  <a:srgbClr val="FF0000"/>
                </a:solidFill>
              </a:rPr>
              <a:t>12</a:t>
            </a:r>
            <a:r>
              <a:rPr lang="en-US" altLang="en-US" sz="1200" dirty="0"/>
              <a:t> Outgoing LSs Approved</a:t>
            </a:r>
          </a:p>
          <a:p>
            <a:pPr lvl="3"/>
            <a:endParaRPr lang="en-US" altLang="en-US" sz="1200" dirty="0"/>
          </a:p>
          <a:p>
            <a:pPr marL="1254141" lvl="2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GB" altLang="zh-CN" sz="1400" dirty="0">
                <a:ea typeface="MS PGothic" panose="020B0600070205080204" pitchFamily="34" charset="-128"/>
              </a:rPr>
              <a:t>SA5 CH SWG statistics:</a:t>
            </a:r>
          </a:p>
          <a:p>
            <a:pPr lvl="2"/>
            <a:r>
              <a:rPr lang="en-GB" altLang="zh-CN" sz="1200" dirty="0"/>
              <a:t>Meeting registration and participation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200" dirty="0">
                <a:solidFill>
                  <a:srgbClr val="FF0000"/>
                </a:solidFill>
              </a:rPr>
              <a:t>31</a:t>
            </a:r>
            <a:r>
              <a:rPr lang="en-GB" altLang="zh-CN" sz="1100" dirty="0"/>
              <a:t> </a:t>
            </a:r>
            <a:r>
              <a:rPr lang="en-GB" altLang="zh-CN" sz="1200" dirty="0"/>
              <a:t>registered delegates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200" dirty="0">
                <a:solidFill>
                  <a:srgbClr val="FF0000"/>
                </a:solidFill>
              </a:rPr>
              <a:t>22 </a:t>
            </a:r>
            <a:r>
              <a:rPr lang="en-GB" altLang="zh-CN" sz="1100" dirty="0"/>
              <a:t>delegates participated 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200" dirty="0">
                <a:solidFill>
                  <a:srgbClr val="FF0000"/>
                </a:solidFill>
              </a:rPr>
              <a:t>7 </a:t>
            </a:r>
            <a:r>
              <a:rPr lang="en-GB" altLang="zh-CN" sz="1100" dirty="0"/>
              <a:t>delegates from remote</a:t>
            </a:r>
          </a:p>
          <a:p>
            <a:pPr lvl="2"/>
            <a:r>
              <a:rPr lang="en-GB" altLang="zh-CN" sz="1200" dirty="0"/>
              <a:t>Documents to this meeting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100" kern="1200" dirty="0">
                <a:solidFill>
                  <a:srgbClr val="FF0000"/>
                </a:solidFill>
                <a:ea typeface="+mn-ea"/>
                <a:cs typeface="Arial" panose="020B0604020202020204" pitchFamily="34" charset="0"/>
              </a:rPr>
              <a:t>85</a:t>
            </a:r>
            <a:r>
              <a:rPr lang="en-GB" altLang="zh-CN" sz="1100" kern="1200" dirty="0">
                <a:ea typeface="+mn-ea"/>
                <a:cs typeface="Arial" panose="020B0604020202020204" pitchFamily="34" charset="0"/>
              </a:rPr>
              <a:t> submitted contributions 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GB" altLang="zh-CN" sz="1100" kern="1200" dirty="0">
                <a:solidFill>
                  <a:srgbClr val="FF0000"/>
                </a:solidFill>
                <a:ea typeface="+mn-ea"/>
                <a:cs typeface="Arial" panose="020B0604020202020204" pitchFamily="34" charset="0"/>
              </a:rPr>
              <a:t>60</a:t>
            </a:r>
            <a:r>
              <a:rPr lang="en-GB" altLang="zh-CN" sz="1100" kern="1200" dirty="0">
                <a:ea typeface="+mn-ea"/>
                <a:cs typeface="Arial" panose="020B0604020202020204" pitchFamily="34" charset="0"/>
              </a:rPr>
              <a:t> agreed contributions including</a:t>
            </a:r>
          </a:p>
          <a:p>
            <a:pPr lvl="4"/>
            <a:r>
              <a:rPr lang="en-GB" altLang="zh-CN" sz="1167" dirty="0">
                <a:solidFill>
                  <a:srgbClr val="FF0000"/>
                </a:solidFill>
              </a:rPr>
              <a:t>3</a:t>
            </a:r>
            <a:r>
              <a:rPr lang="en-GB" altLang="zh-CN" sz="1167" dirty="0"/>
              <a:t> contributions from the CH plenary</a:t>
            </a:r>
          </a:p>
          <a:p>
            <a:pPr lvl="4"/>
            <a:r>
              <a:rPr lang="en-GB" altLang="zh-CN" sz="1167" dirty="0">
                <a:solidFill>
                  <a:srgbClr val="FF0000"/>
                </a:solidFill>
              </a:rPr>
              <a:t>1</a:t>
            </a:r>
            <a:r>
              <a:rPr lang="en-GB" altLang="zh-CN" sz="1167" dirty="0"/>
              <a:t> new Rel-19 WIDs </a:t>
            </a:r>
          </a:p>
          <a:p>
            <a:pPr lvl="4"/>
            <a:r>
              <a:rPr lang="en-GB" altLang="zh-CN" sz="1167" dirty="0">
                <a:solidFill>
                  <a:srgbClr val="FF0000"/>
                </a:solidFill>
              </a:rPr>
              <a:t>1</a:t>
            </a:r>
            <a:r>
              <a:rPr lang="en-GB" altLang="zh-CN" sz="1167" dirty="0"/>
              <a:t> revised Rel-19 WIDs </a:t>
            </a:r>
          </a:p>
          <a:p>
            <a:pPr lvl="4"/>
            <a:r>
              <a:rPr lang="en-GB" altLang="zh-CN" sz="1167" dirty="0">
                <a:solidFill>
                  <a:srgbClr val="FF0000"/>
                </a:solidFill>
              </a:rPr>
              <a:t>1</a:t>
            </a:r>
            <a:r>
              <a:rPr lang="en-GB" altLang="zh-CN" sz="1167" dirty="0"/>
              <a:t> </a:t>
            </a:r>
            <a:r>
              <a:rPr lang="en-GB" altLang="zh-CN" sz="1167" dirty="0" err="1"/>
              <a:t>pCR</a:t>
            </a:r>
            <a:r>
              <a:rPr lang="en-GB" altLang="zh-CN" sz="1167" dirty="0"/>
              <a:t> for Rel-20 SID, </a:t>
            </a:r>
            <a:r>
              <a:rPr lang="en-GB" altLang="zh-CN" sz="1167" dirty="0">
                <a:solidFill>
                  <a:srgbClr val="FF0000"/>
                </a:solidFill>
              </a:rPr>
              <a:t>29</a:t>
            </a:r>
            <a:r>
              <a:rPr lang="en-GB" altLang="zh-CN" sz="1167" dirty="0"/>
              <a:t> CRs for Rel-19 WIDs, </a:t>
            </a:r>
            <a:r>
              <a:rPr lang="en-GB" altLang="zh-CN" sz="1167" dirty="0">
                <a:solidFill>
                  <a:srgbClr val="FF0000"/>
                </a:solidFill>
              </a:rPr>
              <a:t>25</a:t>
            </a:r>
            <a:r>
              <a:rPr lang="en-GB" altLang="zh-CN" sz="1167" dirty="0"/>
              <a:t>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229268859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12. PM: </a:t>
            </a:r>
            <a:r>
              <a:rPr lang="en-US" altLang="en-US" sz="3200" b="1" dirty="0">
                <a:solidFill>
                  <a:srgbClr val="00B050"/>
                </a:solidFill>
              </a:rPr>
              <a:t>5G performance measurements and KPIs phase 4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031570"/>
              </p:ext>
            </p:extLst>
          </p:nvPr>
        </p:nvGraphicFramePr>
        <p:xfrm>
          <a:off x="467178" y="1295992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performance measurements and KPIs phase 4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PM_KPI_5G_Ph4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SP-241155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25D59F1-CD87-40E8-923D-DA5461D41836}"/>
              </a:ext>
            </a:extLst>
          </p:cNvPr>
          <p:cNvSpPr txBox="1">
            <a:spLocks/>
          </p:cNvSpPr>
          <p:nvPr/>
        </p:nvSpPr>
        <p:spPr>
          <a:xfrm>
            <a:off x="420612" y="1857600"/>
            <a:ext cx="10953749" cy="4492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18 contributions were submitted and treated at this meeting. Contributions are mainly for WT-1, and 3 CRs for WT-3. Some of them were agreed at this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meeting. The progress for each WT is described as follows.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WT-1 (Rel19 PM/KPI):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Corrections on KPI template in TS 28.554 and Corrections on SDT measurements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average DL PDU set delay for XR measurement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Multicast Group Paging records for MBS measurement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new KPI for high loads evaluation based on PRB usage distribution in TS 28.554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Add operator-specific energy consumption and energy efficiency KPIs for MOCN scenario in TS 28.554 (not pursued)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Update use case for LTM in TS 28.552 (agreed)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contributions for “Inter-</a:t>
            </a:r>
            <a:r>
              <a:rPr lang="en-US" altLang="zh-CN" sz="1000" kern="0" dirty="0" err="1"/>
              <a:t>gNB</a:t>
            </a:r>
            <a:r>
              <a:rPr lang="en-US" altLang="zh-CN" sz="1000" kern="0" dirty="0"/>
              <a:t> LTM Cell Switches, Intra-</a:t>
            </a:r>
            <a:r>
              <a:rPr lang="en-US" altLang="zh-CN" sz="1000" kern="0" dirty="0" err="1"/>
              <a:t>gNB</a:t>
            </a:r>
            <a:r>
              <a:rPr lang="en-US" altLang="zh-CN" sz="1000" kern="0" dirty="0"/>
              <a:t> LTM conditional cell switches” measurement from Ericson. (not pursued)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contributions for “Inter/Intra DU LTM cell switch per cell pair/per beam pair” measurement from Nokia. (not pursued)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WT-2 (Rel18 PM/KPI):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Correction on missing acronym to heading (DAPS) in TS 28.552 (agreed)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WT-3 UE level measurements in this meeting: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Rel-18/ Rel-19 Add DL PDCP SDU Drop rate in </a:t>
            </a:r>
            <a:r>
              <a:rPr lang="en-US" altLang="zh-CN" sz="1000" kern="0" dirty="0" err="1"/>
              <a:t>gNB</a:t>
            </a:r>
            <a:r>
              <a:rPr lang="en-US" altLang="zh-CN" sz="1000" kern="0" dirty="0"/>
              <a:t>-CU-UP for UE level (agreed)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WT-4 No contribution for PM streaming framework enhancement was submitted in this meeting.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Potential coordination: providing performance measurements to network features defined in SA2, RAN2 and RAN3.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3568100405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50000"/>
                  </a:schemeClr>
                </a:solidFill>
              </a:rPr>
              <a:t>13. </a:t>
            </a:r>
            <a:r>
              <a:rPr lang="en-GB" altLang="en-US" sz="3200" b="1" dirty="0" err="1">
                <a:solidFill>
                  <a:schemeClr val="bg1">
                    <a:lumMod val="50000"/>
                  </a:schemeClr>
                </a:solidFill>
              </a:rPr>
              <a:t>AdNRM</a:t>
            </a:r>
            <a:r>
              <a:rPr lang="en-GB" altLang="en-US" sz="3200" b="1" dirty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en-US" altLang="en-US" sz="3200" b="1" dirty="0">
                <a:solidFill>
                  <a:schemeClr val="bg1">
                    <a:lumMod val="50000"/>
                  </a:schemeClr>
                </a:solidFill>
              </a:rPr>
              <a:t>5G Advanced NRM features phase 3  </a:t>
            </a:r>
            <a:endParaRPr lang="en-GB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7430"/>
              </p:ext>
            </p:extLst>
          </p:nvPr>
        </p:nvGraphicFramePr>
        <p:xfrm>
          <a:off x="422718" y="1103463"/>
          <a:ext cx="10907183" cy="5536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93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237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1020027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Advanced NRM features phase 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SP-240875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8E453E22-4423-49CC-AFA9-352E9BB7CB13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8C75CC5-CEE0-402C-8AA3-6C9A3850DAC6}"/>
              </a:ext>
            </a:extLst>
          </p:cNvPr>
          <p:cNvSpPr txBox="1">
            <a:spLocks/>
          </p:cNvSpPr>
          <p:nvPr/>
        </p:nvSpPr>
        <p:spPr>
          <a:xfrm>
            <a:off x="422718" y="1720800"/>
            <a:ext cx="10953749" cy="49086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None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None.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600" dirty="0">
                <a:highlight>
                  <a:srgbClr val="B2B2B2"/>
                </a:highlight>
              </a:rPr>
              <a:t>This study was completed in SA#107.</a:t>
            </a:r>
            <a:endParaRPr lang="en-US" sz="16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0302026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14. TMQ: </a:t>
            </a:r>
            <a:r>
              <a:rPr lang="en-US" altLang="en-US" sz="3200" b="1" dirty="0">
                <a:solidFill>
                  <a:srgbClr val="00B050"/>
                </a:solidFill>
              </a:rPr>
              <a:t>Subscriber and Equipment Trace and </a:t>
            </a:r>
            <a:r>
              <a:rPr lang="en-US" altLang="en-US" sz="3200" b="1" dirty="0" err="1">
                <a:solidFill>
                  <a:srgbClr val="00B050"/>
                </a:solidFill>
              </a:rPr>
              <a:t>QoE</a:t>
            </a:r>
            <a:r>
              <a:rPr lang="en-US" altLang="en-US" sz="3200" b="1" dirty="0">
                <a:solidFill>
                  <a:srgbClr val="00B050"/>
                </a:solidFill>
              </a:rPr>
              <a:t> collection management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work completed</a:t>
            </a: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SA2, SA4, CT1, CT4, RAN2 and RAN3.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RAN has proposals for work that might impact Trace, MDT and </a:t>
            </a:r>
            <a:r>
              <a:rPr lang="en-US" sz="1200" kern="0" dirty="0" err="1"/>
              <a:t>QoE</a:t>
            </a:r>
            <a:r>
              <a:rPr lang="en-US" sz="1200" kern="0" dirty="0"/>
              <a:t> in RP-232624.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Studies in SA2 might impact Trace, MDT and </a:t>
            </a:r>
            <a:r>
              <a:rPr lang="en-US" sz="1200" kern="0" dirty="0" err="1"/>
              <a:t>QoE</a:t>
            </a:r>
            <a:r>
              <a:rPr lang="en-US" sz="1200" kern="0" dirty="0"/>
              <a:t> in Rel-19.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If Signaling Based Activation is affected, CT4, RAN2 and RAN3 are affected.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200" kern="0" dirty="0"/>
          </a:p>
          <a:p>
            <a:pPr lvl="1">
              <a:defRPr/>
            </a:pPr>
            <a:endParaRPr lang="en-US" sz="12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563118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1020028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Subscriber and Equipment Trace and QoE collection management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TraceQoE_OAM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SP-231748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A72189F6-850D-4A06-A8EB-B65181AA7580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05987048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15. NTNM: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Management Aspects of NTN Phase 2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854775"/>
              </p:ext>
            </p:extLst>
          </p:nvPr>
        </p:nvGraphicFramePr>
        <p:xfrm>
          <a:off x="420612" y="1196532"/>
          <a:ext cx="10907183" cy="8073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NTN Phase 2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FS_NTN_OAM_Ph2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SP-231733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1060016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NTN Phase 2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NTN_OAM_Ph2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2370544006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D22820F3-5017-45F0-BFB1-BF095FA441EC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8A0A7C0-E272-405B-BD6F-58BDDE1A3978}"/>
              </a:ext>
            </a:extLst>
          </p:cNvPr>
          <p:cNvSpPr txBox="1">
            <a:spLocks/>
          </p:cNvSpPr>
          <p:nvPr/>
        </p:nvSpPr>
        <p:spPr>
          <a:xfrm>
            <a:off x="374046" y="2082574"/>
            <a:ext cx="10953749" cy="425822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Co-ordination with SA2, RAN2, RAN3 where appropriate.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200" dirty="0">
                <a:highlight>
                  <a:srgbClr val="B2B2B2"/>
                </a:highlight>
              </a:rPr>
              <a:t>This study was completed in SA#107.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2990279542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16. IABM: </a:t>
            </a:r>
            <a:r>
              <a:rPr lang="en-US" altLang="en-US" sz="3200" b="1" dirty="0"/>
              <a:t>management of IAB nodes </a:t>
            </a:r>
            <a:endParaRPr lang="en-GB" altLang="en-US" sz="32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2718" y="2096426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The detail procedure for IAB configuration and NRM impact supporting OAM connectivity and IAB configuration have completed.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Collaboration with SA2 on architecture enhancements, SA3 on security and RAN3 on NR Mobile IAB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Submit NRM impact to support NCI reconfiguration by IAB-donor-CU in case of NCI collision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Ask for 3 months exception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892489"/>
              </p:ext>
            </p:extLst>
          </p:nvPr>
        </p:nvGraphicFramePr>
        <p:xfrm>
          <a:off x="420612" y="1196532"/>
          <a:ext cx="10907183" cy="89989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of IAB nodes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FS_NR_mobile_IAB_OAM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SP-231729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of IAB nodes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NR_MOBILE_IAB_OAM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4"/>
                        </a:rPr>
                        <a:t>SP-241948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479739024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285CA2C5-F585-4F4C-9D38-F00AA2B2FE74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411111193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17. </a:t>
            </a:r>
            <a:r>
              <a:rPr lang="en-GB" altLang="en-US" sz="3200" b="1" dirty="0" err="1">
                <a:solidFill>
                  <a:srgbClr val="00B050"/>
                </a:solidFill>
              </a:rPr>
              <a:t>RedcapM</a:t>
            </a:r>
            <a:r>
              <a:rPr lang="en-GB" altLang="en-US" sz="3200" b="1" dirty="0">
                <a:solidFill>
                  <a:srgbClr val="00B050"/>
                </a:solidFill>
              </a:rPr>
              <a:t>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aspects of </a:t>
            </a:r>
            <a:r>
              <a:rPr lang="en-US" altLang="en-US" sz="3200" b="1" dirty="0" err="1">
                <a:solidFill>
                  <a:srgbClr val="00B050"/>
                </a:solidFill>
              </a:rPr>
              <a:t>RedCap</a:t>
            </a:r>
            <a:r>
              <a:rPr lang="en-US" altLang="en-US" sz="3200" b="1" dirty="0">
                <a:solidFill>
                  <a:srgbClr val="00B050"/>
                </a:solidFill>
              </a:rPr>
              <a:t> feature 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234802"/>
              </p:ext>
            </p:extLst>
          </p:nvPr>
        </p:nvGraphicFramePr>
        <p:xfrm>
          <a:off x="420612" y="1273464"/>
          <a:ext cx="10907183" cy="8073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1020017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</a:t>
                      </a:r>
                      <a:r>
                        <a:rPr lang="en-US" sz="1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RedCap</a:t>
                      </a:r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feature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FS_NR_RedCap_OAM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75%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SP-231734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1060008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Aspects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RedCap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features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NR_RedCap_OAM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SP-241941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1494354997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05006B35-B96D-4603-8492-C8BFFDD1B7D9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693DF6F-B59B-4250-A1B3-BB889AE43A1D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200" dirty="0"/>
              <a:t>WT-1: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CR on configuration for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feature is </a:t>
            </a:r>
            <a:r>
              <a:rPr lang="en-US" altLang="zh-CN" sz="1200" dirty="0"/>
              <a:t>agreed</a:t>
            </a:r>
            <a:r>
              <a:rPr lang="en-US" altLang="de-DE" sz="12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200" dirty="0"/>
              <a:t>WT-2: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CR on enhancing measurement for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feature is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RAN1 on </a:t>
            </a:r>
            <a:r>
              <a:rPr lang="en-US" sz="1200" kern="0" dirty="0" err="1"/>
              <a:t>RedCap</a:t>
            </a:r>
            <a:r>
              <a:rPr lang="en-US" sz="1200" kern="0" dirty="0"/>
              <a:t> related requirements and Physical layer methods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SA2 on 5GC </a:t>
            </a:r>
            <a:r>
              <a:rPr lang="en-US" sz="1200" kern="0" dirty="0" err="1"/>
              <a:t>RedCap</a:t>
            </a:r>
            <a:r>
              <a:rPr lang="en-US" sz="1200" kern="0" dirty="0"/>
              <a:t> related NF services and configurations.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1170691092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18. NWDAFM: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Enhancement of Management Aspects related to NWDAF Phase 2  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084930"/>
              </p:ext>
            </p:extLst>
          </p:nvPr>
        </p:nvGraphicFramePr>
        <p:xfrm>
          <a:off x="420612" y="1431600"/>
          <a:ext cx="10907183" cy="93109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1020020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Enhancement of Management Aspects related to NWDAF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FS_NWDAF_OAM_Ph2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75%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SP-231724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1050031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Enhancement of Management Aspects Related of NWDAF Phase 2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NWDAF_OAM_Ph2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65%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SP-241378</a:t>
                      </a:r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r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374538316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431584C2-EA96-443C-B441-F0600CFFBB61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5773001-E87B-4B81-94CE-D6A6650641CC}"/>
              </a:ext>
            </a:extLst>
          </p:cNvPr>
          <p:cNvSpPr txBox="1">
            <a:spLocks/>
          </p:cNvSpPr>
          <p:nvPr/>
        </p:nvSpPr>
        <p:spPr>
          <a:xfrm>
            <a:off x="422718" y="2422693"/>
            <a:ext cx="10953749" cy="37909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None.</a:t>
            </a:r>
            <a:endParaRPr lang="en-US" altLang="zh-CN" sz="11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Collaboration with SA2 on NWDAF.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>
                <a:highlight>
                  <a:srgbClr val="B2B2B2"/>
                </a:highlight>
              </a:rPr>
              <a:t>This study was completed in SA#107.</a:t>
            </a:r>
            <a:endParaRPr lang="en-US" sz="12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421595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19. NSM: </a:t>
            </a:r>
            <a:r>
              <a:rPr lang="en-US" altLang="en-US" sz="3200" b="1" dirty="0">
                <a:solidFill>
                  <a:srgbClr val="00B050"/>
                </a:solidFill>
              </a:rPr>
              <a:t>Management of Network Sharing Phase3 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991303"/>
              </p:ext>
            </p:extLst>
          </p:nvPr>
        </p:nvGraphicFramePr>
        <p:xfrm>
          <a:off x="420612" y="1244738"/>
          <a:ext cx="10907183" cy="94850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7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4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Target </a:t>
                      </a:r>
                      <a:r>
                        <a:rPr lang="en-GB" sz="1050" dirty="0"/>
                        <a:t>(dd/mm/</a:t>
                      </a:r>
                      <a:r>
                        <a:rPr lang="en-GB" sz="1050" dirty="0" err="1"/>
                        <a:t>yyyy</a:t>
                      </a:r>
                      <a:r>
                        <a:rPr lang="en-GB" sz="1050" dirty="0"/>
                        <a:t>)</a:t>
                      </a:r>
                      <a:endParaRPr lang="en-GB" sz="16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1020015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of Network Sharing Phase3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FS_NetShare_OAM_Ph3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90%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SP-240966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1060017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of Network Sharing Phase 3 ??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NetShare_OAM_Ph3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06/06/2025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SP-241950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31230933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0F264B1F-B74A-4476-A8CA-AA0C8FD18148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3E158C0-DF96-436C-AA09-E6BA8C15885B}"/>
              </a:ext>
            </a:extLst>
          </p:cNvPr>
          <p:cNvSpPr txBox="1">
            <a:spLocks/>
          </p:cNvSpPr>
          <p:nvPr/>
        </p:nvSpPr>
        <p:spPr>
          <a:xfrm>
            <a:off x="420612" y="2193247"/>
            <a:ext cx="10953749" cy="4082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Rapporteur clean-up and correction of SBMA example for MOCN are agreed.</a:t>
            </a: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SA1 and SA2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</a:p>
          <a:p>
            <a:pPr marL="457200" lvl="1" indent="0">
              <a:buNone/>
              <a:defRPr/>
            </a:pP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2653841054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28600"/>
            <a:ext cx="975518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20. EE: </a:t>
            </a:r>
            <a:r>
              <a:rPr lang="en-US" altLang="en-US" sz="3200" b="1" dirty="0">
                <a:solidFill>
                  <a:srgbClr val="00B050"/>
                </a:solidFill>
              </a:rPr>
              <a:t>energy efficiency and energy saving aspects of 5G networks and services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649200"/>
              </p:ext>
            </p:extLst>
          </p:nvPr>
        </p:nvGraphicFramePr>
        <p:xfrm>
          <a:off x="443892" y="1208367"/>
          <a:ext cx="10907183" cy="91374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452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1020021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energy efficiency and energy saving aspects of 5G networks and services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FS_Energy_OAM_Ph3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SP-231723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392"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1060007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  Energy efficiency and energy saving aspects of 5G networks and services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Energy_OAM_Ph3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SP-241940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320214782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5DF6155-84E1-45F4-8832-AF08CCF6BE5F}"/>
              </a:ext>
            </a:extLst>
          </p:cNvPr>
          <p:cNvSpPr txBox="1">
            <a:spLocks/>
          </p:cNvSpPr>
          <p:nvPr/>
        </p:nvSpPr>
        <p:spPr>
          <a:xfrm>
            <a:off x="420610" y="2183074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/>
            <a:r>
              <a:rPr lang="en-US" altLang="zh-CN" sz="1200" dirty="0"/>
              <a:t>Proposals presented for solutions of WT-1, WT-7 and WT-8 could not be agreed due to multiple issues raised by companies. For WT-8 only use case was</a:t>
            </a:r>
          </a:p>
          <a:p>
            <a:pPr lvl="1"/>
            <a:r>
              <a:rPr lang="en-US" altLang="zh-CN" sz="1200" dirty="0"/>
              <a:t>agreed in TS 28.310 in one of the previous meetings, hence 20%.</a:t>
            </a:r>
          </a:p>
          <a:p>
            <a:pPr lvl="1"/>
            <a:r>
              <a:rPr lang="en-US" altLang="zh-CN" sz="1200" dirty="0"/>
              <a:t>No proposal was submitted finally for WT-1, WT-4, WT-5.</a:t>
            </a:r>
          </a:p>
          <a:p>
            <a:pPr lvl="1"/>
            <a:r>
              <a:rPr lang="en-US" altLang="zh-CN" sz="1200" dirty="0"/>
              <a:t>As Rel-19 is completed, few of the solutions for work tasks which could not reach any consensus may be revisited with required changes as part of Rel-20 5GA study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The following WGs address aspects related to this study: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SA1 and SA2, for aspects described in WT-2 and WT-5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RAN1, RAN2 and RAN3, for aspects described in WT-3 and WT-5.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r>
              <a:rPr lang="en-US" altLang="zh-CN" sz="1200" dirty="0"/>
              <a:t>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571506150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28600"/>
            <a:ext cx="975518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21. </a:t>
            </a:r>
            <a:r>
              <a:rPr lang="en-GB" altLang="en-US" sz="3200" b="1" dirty="0" err="1">
                <a:solidFill>
                  <a:srgbClr val="00B050"/>
                </a:solidFill>
              </a:rPr>
              <a:t>Mexpo</a:t>
            </a:r>
            <a:r>
              <a:rPr lang="en-GB" altLang="en-US" sz="3200" b="1" dirty="0">
                <a:solidFill>
                  <a:srgbClr val="00B050"/>
                </a:solidFill>
              </a:rPr>
              <a:t>: </a:t>
            </a:r>
            <a:r>
              <a:rPr lang="en-US" altLang="en-US" sz="3200" b="1" dirty="0">
                <a:solidFill>
                  <a:srgbClr val="00B050"/>
                </a:solidFill>
              </a:rPr>
              <a:t>Enhanced OAM for management exposure to external consumers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991652"/>
              </p:ext>
            </p:extLst>
          </p:nvPr>
        </p:nvGraphicFramePr>
        <p:xfrm>
          <a:off x="420612" y="1276253"/>
          <a:ext cx="10907183" cy="89989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1020022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Enhanced OAM for management exposure to external consumers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FS_MExpo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SP-240967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1060009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Enhanced OAM for management service exposure to external consumers through CAPIF 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09/09/2025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SP-241942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0" i="0" u="sng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901" marR="6901" marT="6901" marB="0"/>
                </a:tc>
                <a:tc>
                  <a:txBody>
                    <a:bodyPr/>
                    <a:lstStyle/>
                    <a:p>
                      <a:pPr algn="l" fontAlgn="t"/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6901" marR="6901" marT="6901" marB="0"/>
                </a:tc>
                <a:extLst>
                  <a:ext uri="{0D108BD9-81ED-4DB2-BD59-A6C34878D82A}">
                    <a16:rowId xmlns:a16="http://schemas.microsoft.com/office/drawing/2014/main" val="2219239690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0D437CF6-D814-4350-82A2-6D481143CF7E}"/>
              </a:ext>
            </a:extLst>
          </p:cNvPr>
          <p:cNvSpPr txBox="1">
            <a:spLocks/>
          </p:cNvSpPr>
          <p:nvPr/>
        </p:nvSpPr>
        <p:spPr>
          <a:xfrm>
            <a:off x="420612" y="2176147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New attributes introduced as part of the CAPIF Rel-19 normative work were added to the document.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Some editorial changes and clarifications were added to the document.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The following topics related to WT-1, WT-3 were discussed but there was no agreement: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/>
              <a:t>Adding use case definition and requirements for authorizing external </a:t>
            </a:r>
            <a:r>
              <a:rPr lang="en-US" altLang="zh-CN" sz="1050" kern="0" dirty="0" err="1"/>
              <a:t>MnS</a:t>
            </a:r>
            <a:r>
              <a:rPr lang="en-US" altLang="zh-CN" sz="1050" kern="0" dirty="0"/>
              <a:t> consumers at the CCF to consume management services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/>
              <a:t>Adding use case solution for authorizing external </a:t>
            </a:r>
            <a:r>
              <a:rPr lang="en-US" altLang="zh-CN" sz="1050" kern="0" dirty="0" err="1"/>
              <a:t>MnS</a:t>
            </a:r>
            <a:r>
              <a:rPr lang="en-US" altLang="zh-CN" sz="1050" kern="0" dirty="0"/>
              <a:t> consumers at the CCF to consume management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The group could not reach an agreement on the use case requirements and the corresponding solution to support the authorization of an external </a:t>
            </a:r>
            <a:r>
              <a:rPr lang="en-US" altLang="zh-CN" sz="1200" kern="0" dirty="0" err="1"/>
              <a:t>MnS</a:t>
            </a:r>
            <a:r>
              <a:rPr lang="en-US" altLang="zh-CN" sz="1200" kern="0" dirty="0"/>
              <a:t> consumer to consume management 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So, the related work task WT-1.3 was removed from the </a:t>
            </a:r>
            <a:r>
              <a:rPr lang="en-US" altLang="zh-CN" sz="1200" kern="0" dirty="0" err="1"/>
              <a:t>MExpo</a:t>
            </a:r>
            <a:r>
              <a:rPr lang="en-US" altLang="zh-CN" sz="1200" kern="0" dirty="0"/>
              <a:t> WID and the WID was updated accordingly.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The related work task WT-1.3 is proposed to be added to the Rel-20 </a:t>
            </a:r>
            <a:r>
              <a:rPr lang="en-US" altLang="zh-CN" sz="1200" kern="0" dirty="0" err="1"/>
              <a:t>EnExpo</a:t>
            </a:r>
            <a:r>
              <a:rPr lang="en-US" altLang="zh-CN" sz="1200" kern="0" dirty="0"/>
              <a:t> SID.</a:t>
            </a:r>
            <a:r>
              <a:rPr lang="en-US" altLang="zh-CN" sz="1200" dirty="0"/>
              <a:t>.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Solutions proposed for identified use cases build upon R18 CAPIF features. Rel-18 CRs approved by SA6 (CAPIF stage-2), CT3 (CAPIF stage-3) and SA3 (CAPIF related security aspects) may impact these solutions; coordination will be required in such cases.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>
                <a:highlight>
                  <a:srgbClr val="00FF00"/>
                </a:highlight>
              </a:rPr>
              <a:t>Work item is completed</a:t>
            </a:r>
            <a:endParaRPr lang="de-DE" sz="1200" kern="0" dirty="0"/>
          </a:p>
          <a:p>
            <a:pPr lvl="1">
              <a:defRPr/>
            </a:pP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226310931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C9A069C5-AB22-49B9-ACD0-4C5CE91A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SA5 meeting statistics (2024/2025) </a:t>
            </a:r>
            <a:endParaRPr lang="zh-CN" altLang="en-US" sz="40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DCF55B7-4A1A-4B47-9C01-84295E12D4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672064"/>
              </p:ext>
            </p:extLst>
          </p:nvPr>
        </p:nvGraphicFramePr>
        <p:xfrm>
          <a:off x="1192396" y="1259072"/>
          <a:ext cx="4603604" cy="2270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F87BBE2-C5CE-4217-8DFE-A63F1B22C1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9863417"/>
              </p:ext>
            </p:extLst>
          </p:nvPr>
        </p:nvGraphicFramePr>
        <p:xfrm>
          <a:off x="6045601" y="1255036"/>
          <a:ext cx="4458362" cy="2270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C4BA92B8-22A4-4877-90F8-5CEDBE542F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610029"/>
              </p:ext>
            </p:extLst>
          </p:nvPr>
        </p:nvGraphicFramePr>
        <p:xfrm>
          <a:off x="1192396" y="3611623"/>
          <a:ext cx="4603604" cy="2700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17BCB2BD-0B47-48AF-AC9E-18712D9037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3672843"/>
              </p:ext>
            </p:extLst>
          </p:nvPr>
        </p:nvGraphicFramePr>
        <p:xfrm>
          <a:off x="6045601" y="3611623"/>
          <a:ext cx="4458362" cy="2700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9730698"/>
      </p:ext>
    </p:extLst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28600"/>
            <a:ext cx="975518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22. </a:t>
            </a:r>
            <a:r>
              <a:rPr lang="en-GB" altLang="en-US" sz="3200" b="1" dirty="0" err="1">
                <a:solidFill>
                  <a:schemeClr val="bg1">
                    <a:lumMod val="65000"/>
                  </a:schemeClr>
                </a:solidFill>
              </a:rPr>
              <a:t>MonstraM</a:t>
            </a:r>
            <a:r>
              <a:rPr lang="en-GB" altLang="en-US" sz="3200" b="1" dirty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altLang="en-US" sz="3200" b="1" dirty="0">
                <a:solidFill>
                  <a:schemeClr val="bg1">
                    <a:lumMod val="65000"/>
                  </a:schemeClr>
                </a:solidFill>
              </a:rPr>
              <a:t>Management for </a:t>
            </a:r>
            <a:r>
              <a:rPr lang="en-US" altLang="en-US" sz="3200" b="1" dirty="0" err="1">
                <a:solidFill>
                  <a:schemeClr val="bg1">
                    <a:lumMod val="65000"/>
                  </a:schemeClr>
                </a:solidFill>
              </a:rPr>
              <a:t>MonStra</a:t>
            </a:r>
            <a:endParaRPr lang="en-GB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A759812-87D4-4AB6-81FE-DCDAFD93C01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None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None.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highlight>
                  <a:srgbClr val="B2B2B2"/>
                </a:highlight>
              </a:rPr>
              <a:t>This study was completed in SA#107.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200" kern="0" dirty="0"/>
          </a:p>
          <a:p>
            <a:pPr lvl="1">
              <a:defRPr/>
            </a:pPr>
            <a:endParaRPr lang="en-US" altLang="zh-CN" sz="12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106080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1060012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for </a:t>
                      </a:r>
                      <a:r>
                        <a:rPr lang="en-US" sz="10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MonStra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Monstra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-OAM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12/12/2024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S5-245981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84138426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Management and Orchestration</a:t>
            </a:r>
            <a:br>
              <a:rPr lang="en-GB" altLang="zh-CN" sz="4400" b="1" dirty="0"/>
            </a:br>
            <a:r>
              <a:rPr lang="en-GB" altLang="zh-CN" sz="4400" b="1" dirty="0"/>
              <a:t>(Rel-20)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201912"/>
      </p:ext>
    </p:extLst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1. </a:t>
            </a:r>
            <a:r>
              <a:rPr lang="en-US" altLang="zh-CN" sz="3200" b="1" dirty="0"/>
              <a:t>IDM: </a:t>
            </a:r>
            <a:r>
              <a:rPr lang="en-US" altLang="en-US" sz="3200" b="1" dirty="0"/>
              <a:t>intent driven management services for mobile network phase 4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221417"/>
              </p:ext>
            </p:extLst>
          </p:nvPr>
        </p:nvGraphicFramePr>
        <p:xfrm>
          <a:off x="420612" y="1242260"/>
          <a:ext cx="11192989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 driven management services for mobile network phase 4 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FS_IDMS_MN_Ph4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B2B2B2"/>
                          </a:highlight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3BB9BDA-4AD8-48CC-9509-FE4C27464F2E}"/>
              </a:ext>
            </a:extLst>
          </p:cNvPr>
          <p:cNvSpPr txBox="1">
            <a:spLocks/>
          </p:cNvSpPr>
          <p:nvPr/>
        </p:nvSpPr>
        <p:spPr>
          <a:xfrm>
            <a:off x="420612" y="1988337"/>
            <a:ext cx="11265420" cy="418411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Following new scenarios and requirements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Enhancement of radio service delivering and assurance scenarios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Enhancement of radio network performance assurance scenarios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Following new generic intent driven capabilities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decomposition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traceability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Invariant Guidance in Intent Contexts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interpretation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handling capability registration and discovery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Following generic intent driven capabilities enhanced with new requirements: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exploration enhancement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Intent feasibility check enhancement to support resource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 </a:t>
            </a: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Potential solution for agreed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Use case and requirements for WT#1</a:t>
            </a:r>
            <a:r>
              <a:rPr lang="zh-CN" altLang="en-US" sz="1400" dirty="0"/>
              <a:t>，</a:t>
            </a:r>
            <a:r>
              <a:rPr lang="en-US" altLang="zh-CN" sz="1400" dirty="0"/>
              <a:t>WT#5 and WT#6</a:t>
            </a:r>
            <a:endParaRPr 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387886936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2. AIML: </a:t>
            </a:r>
            <a:r>
              <a:rPr lang="en-US" altLang="en-US" sz="3200" b="1" dirty="0"/>
              <a:t>Study on AIML management phase 3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219056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AIML management phase 3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FS_AIML_MGT_Ph3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SP-250867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06469843"/>
      </p:ext>
    </p:extLst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3. NDT: </a:t>
            </a:r>
            <a:r>
              <a:rPr lang="en-US" altLang="en-US" sz="3200" b="1" dirty="0"/>
              <a:t>management aspects of Network Digital Twins phase 2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14061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aspects of Network Digital Twins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FS_NDT_Ph2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SP-250866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58991582"/>
      </p:ext>
    </p:extLst>
  </p:cSld>
  <p:clrMapOvr>
    <a:masterClrMapping/>
  </p:clrMapOvr>
  <p:transition spd="slow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4. SBMA: </a:t>
            </a:r>
            <a:r>
              <a:rPr lang="en-US" altLang="en-US" sz="3200" b="1" dirty="0"/>
              <a:t>Service Based Management Architecture enhancement phase 4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958397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Service Based Management Architecture enhancement phase 4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FS_SBMA_Ph4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26174682"/>
      </p:ext>
    </p:extLst>
  </p:cSld>
  <p:clrMapOvr>
    <a:masterClrMapping/>
  </p:clrMapOvr>
  <p:transition spd="slow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5. EE: </a:t>
            </a:r>
            <a:r>
              <a:rPr lang="en-US" altLang="en-US" sz="3200" b="1" dirty="0"/>
              <a:t> Energy efficiency and energy saving aspects of 5G Advanced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776635"/>
              </p:ext>
            </p:extLst>
          </p:nvPr>
        </p:nvGraphicFramePr>
        <p:xfrm>
          <a:off x="420612" y="1431600"/>
          <a:ext cx="10907183" cy="5290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energy efficiency and energy saving aspects of 5G Advanced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FS_Energy_Ph4_OAM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SP-250860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79519522"/>
      </p:ext>
    </p:extLst>
  </p:cSld>
  <p:clrMapOvr>
    <a:masterClrMapping/>
  </p:clrMapOvr>
  <p:transition spd="slow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088" y="228600"/>
            <a:ext cx="9753599" cy="1143000"/>
          </a:xfrm>
        </p:spPr>
        <p:txBody>
          <a:bodyPr/>
          <a:lstStyle/>
          <a:p>
            <a:r>
              <a:rPr lang="en-GB" altLang="en-US" sz="3200" b="1" dirty="0"/>
              <a:t>6. </a:t>
            </a:r>
            <a:r>
              <a:rPr lang="en-US" altLang="zh-CN" sz="3200" b="1" dirty="0"/>
              <a:t>MDA</a:t>
            </a:r>
            <a:r>
              <a:rPr lang="zh-CN" altLang="en-US" sz="3200" b="1" dirty="0"/>
              <a:t>：</a:t>
            </a:r>
            <a:r>
              <a:rPr lang="en-US" altLang="en-US" sz="3200" b="1" dirty="0"/>
              <a:t>Management Data Analytics (MDA) – Phase 4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366001"/>
              </p:ext>
            </p:extLst>
          </p:nvPr>
        </p:nvGraphicFramePr>
        <p:xfrm>
          <a:off x="427812" y="1060944"/>
          <a:ext cx="11192989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8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8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0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30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Management Data Analytics (MDA) phase 4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FS_eMDAS_Ph4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  <a:endParaRPr lang="en-US" altLang="zh-CN" sz="10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CBAF4231-342A-4B09-99EE-578D6C7A1A6E}"/>
              </a:ext>
            </a:extLst>
          </p:cNvPr>
          <p:cNvSpPr txBox="1">
            <a:spLocks/>
          </p:cNvSpPr>
          <p:nvPr/>
        </p:nvSpPr>
        <p:spPr>
          <a:xfrm>
            <a:off x="427812" y="1837136"/>
            <a:ext cx="10953749" cy="43044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Agreed structure of the report.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Added use case and requirements to enhance the mobility performance analysis.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Added use case on improvements to MDAS framework.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Added use case on resolution of network failures.</a:t>
            </a:r>
            <a:endParaRPr lang="en-US" altLang="zh-CN" sz="11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6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600" kern="0" dirty="0"/>
              <a:t>Impacts and dependencies on other WGs: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/>
              <a:t>Coordination with SA1 on service requirements, SA2 on NWDAF, RAN3 on data collection.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defRPr/>
            </a:pPr>
            <a:r>
              <a:rPr lang="en-US" altLang="de-DE" sz="1100" kern="0" dirty="0"/>
              <a:t>Add solutions for agreed use cases and requirements.</a:t>
            </a:r>
          </a:p>
          <a:p>
            <a:pPr lvl="1">
              <a:defRPr/>
            </a:pPr>
            <a:r>
              <a:rPr lang="en-US" altLang="de-DE" sz="1100" kern="0" dirty="0"/>
              <a:t>Add use cases for work tasks which have not been started.</a:t>
            </a: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995860667"/>
      </p:ext>
    </p:extLst>
  </p:cSld>
  <p:clrMapOvr>
    <a:masterClrMapping/>
  </p:clrMapOvr>
  <p:transition spd="slow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7. MADCOL: </a:t>
            </a:r>
            <a:r>
              <a:rPr lang="en-US" altLang="en-US" sz="3200" b="1" dirty="0"/>
              <a:t>Data management phase 3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863066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for Data management phase 3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FS_MADCOL_Ph3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SP-250865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Skeleton and Table of Content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Contribution under WT1 on "Time Issue of External Management Data" approved.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sz="1200" kern="0" dirty="0"/>
              <a:t>Continue work as planned</a:t>
            </a:r>
          </a:p>
        </p:txBody>
      </p:sp>
    </p:spTree>
    <p:extLst>
      <p:ext uri="{BB962C8B-B14F-4D97-AF65-F5344CB8AC3E}">
        <p14:creationId xmlns:p14="http://schemas.microsoft.com/office/powerpoint/2010/main" val="2150407592"/>
      </p:ext>
    </p:extLst>
  </p:cSld>
  <p:clrMapOvr>
    <a:masterClrMapping/>
  </p:clrMapOvr>
  <p:transition spd="slow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8. </a:t>
            </a:r>
            <a:r>
              <a:rPr lang="en-GB" altLang="en-US" sz="3200" b="1" dirty="0" err="1"/>
              <a:t>MExpo</a:t>
            </a:r>
            <a:r>
              <a:rPr lang="en-GB" altLang="en-US" sz="3200" b="1" dirty="0"/>
              <a:t>: </a:t>
            </a:r>
            <a:r>
              <a:rPr lang="en-US" altLang="en-US" sz="3200" b="1" dirty="0"/>
              <a:t>Enhanced exposure of management services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476323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1080009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Enhanced exposure of management services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FS_EnExpo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SP-250864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4127317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1CE8A-2CE7-46BE-94B3-386F7674B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201" y="228600"/>
            <a:ext cx="9387988" cy="1143000"/>
          </a:xfrm>
        </p:spPr>
        <p:txBody>
          <a:bodyPr/>
          <a:lstStyle/>
          <a:p>
            <a:r>
              <a:rPr lang="en-US" altLang="zh-CN" sz="4000" dirty="0"/>
              <a:t>SA5 meeting statistics (Rel-19 OAM topics) </a:t>
            </a:r>
            <a:endParaRPr lang="zh-CN" altLang="en-US" sz="4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1C6069-4879-4782-91DF-E2EFA11013FA}"/>
              </a:ext>
            </a:extLst>
          </p:cNvPr>
          <p:cNvSpPr/>
          <p:nvPr/>
        </p:nvSpPr>
        <p:spPr>
          <a:xfrm>
            <a:off x="3314982" y="5327740"/>
            <a:ext cx="768096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Observation: AIML/NDT/CMO/CCL/IDM/EE are top 6 contribution topics in Rel-19 </a:t>
            </a:r>
            <a:endParaRPr lang="en-US" altLang="zh-CN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039E7C0-A258-47D7-8386-9909E0F8D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234083"/>
              </p:ext>
            </p:extLst>
          </p:nvPr>
        </p:nvGraphicFramePr>
        <p:xfrm>
          <a:off x="724896" y="1371600"/>
          <a:ext cx="1888704" cy="4488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9568">
                  <a:extLst>
                    <a:ext uri="{9D8B030D-6E8A-4147-A177-3AD203B41FA5}">
                      <a16:colId xmlns:a16="http://schemas.microsoft.com/office/drawing/2014/main" val="2417134531"/>
                    </a:ext>
                  </a:extLst>
                </a:gridCol>
                <a:gridCol w="629568">
                  <a:extLst>
                    <a:ext uri="{9D8B030D-6E8A-4147-A177-3AD203B41FA5}">
                      <a16:colId xmlns:a16="http://schemas.microsoft.com/office/drawing/2014/main" val="727370457"/>
                    </a:ext>
                  </a:extLst>
                </a:gridCol>
                <a:gridCol w="629568">
                  <a:extLst>
                    <a:ext uri="{9D8B030D-6E8A-4147-A177-3AD203B41FA5}">
                      <a16:colId xmlns:a16="http://schemas.microsoft.com/office/drawing/2014/main" val="161192045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1" u="none" strike="noStrike" dirty="0">
                          <a:effectLst/>
                          <a:latin typeface="+mn-lt"/>
                        </a:rPr>
                        <a:t>　</a:t>
                      </a:r>
                      <a:r>
                        <a:rPr lang="en-US" altLang="zh-CN" sz="1000" b="1" u="none" strike="noStrike" dirty="0">
                          <a:effectLst/>
                          <a:latin typeface="+mn-lt"/>
                        </a:rPr>
                        <a:t>Topics</a:t>
                      </a:r>
                      <a:endParaRPr lang="zh-CN" altLang="en-US" sz="1000" b="1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Submitted </a:t>
                      </a:r>
                      <a:r>
                        <a:rPr lang="en-US" altLang="zh-CN" sz="10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tdocs</a:t>
                      </a:r>
                      <a:endParaRPr lang="en-US" altLang="zh-CN" sz="10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agreed </a:t>
                      </a:r>
                      <a:r>
                        <a:rPr lang="en-US" sz="10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tdocs</a:t>
                      </a:r>
                      <a:endParaRPr lang="en-US" sz="10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86617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AIML</a:t>
                      </a:r>
                      <a:endParaRPr lang="en-US" sz="10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382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138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777530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MADCOL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20961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SEPM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33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3610516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PM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121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74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964303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AdNRM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92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629519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n-lt"/>
                        </a:rPr>
                        <a:t>TMQ</a:t>
                      </a:r>
                      <a:endParaRPr lang="en-US" sz="10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54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505857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NTNM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81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063966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IABM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186207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RedcapM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63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627894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NWDAFM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38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408791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NSM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51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282687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MDA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110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50828928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EE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164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286751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Mexpo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113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6147748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MonstraM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933784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IDM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174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132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265627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CCL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178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126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419085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NDT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221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109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79212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CMO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415037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MSEC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9430044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SBMA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effectLst/>
                          <a:latin typeface="+mn-lt"/>
                          <a:ea typeface="宋体" panose="02010600030101010101" pitchFamily="2" charset="-122"/>
                        </a:rPr>
                        <a:t>137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90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389186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+mn-lt"/>
                        </a:rPr>
                        <a:t>PTM</a:t>
                      </a:r>
                      <a:endParaRPr lang="en-US" sz="1000" b="0" i="0" u="none" strike="noStrike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90776497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330AC8E-B18D-459B-8EE7-1CE3132394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0311777"/>
              </p:ext>
            </p:extLst>
          </p:nvPr>
        </p:nvGraphicFramePr>
        <p:xfrm>
          <a:off x="3513512" y="1677600"/>
          <a:ext cx="6775288" cy="302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6296016"/>
      </p:ext>
    </p:extLst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9. </a:t>
            </a:r>
            <a:r>
              <a:rPr lang="en-US" altLang="zh-CN" sz="3200" b="1" dirty="0"/>
              <a:t>CCL</a:t>
            </a:r>
            <a:r>
              <a:rPr lang="en-GB" altLang="en-US" sz="3200" b="1" dirty="0"/>
              <a:t>: </a:t>
            </a:r>
            <a:r>
              <a:rPr lang="en-US" altLang="en-US" sz="3200" b="1" dirty="0"/>
              <a:t>Closed Control Loop Management phase 2 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830272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Closed Control Loop Management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FS_CCLM_Ph2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SP-250868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161454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800080"/>
                </a:highlight>
              </a:rPr>
              <a:t>OAM Prime feature</a:t>
            </a:r>
            <a:endParaRPr lang="zh-CN" altLang="en-US" dirty="0">
              <a:solidFill>
                <a:schemeClr val="bg1"/>
              </a:solidFill>
              <a:highlight>
                <a:srgbClr val="800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1CECFDC-61C4-4CAD-8620-528B53F86998}"/>
              </a:ext>
            </a:extLst>
          </p:cNvPr>
          <p:cNvSpPr txBox="1">
            <a:spLocks/>
          </p:cNvSpPr>
          <p:nvPr/>
        </p:nvSpPr>
        <p:spPr>
          <a:xfrm>
            <a:off x="420612" y="2080800"/>
            <a:ext cx="10953749" cy="4060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Not started. </a:t>
            </a:r>
            <a:r>
              <a:rPr lang="en-US" altLang="zh-CN" sz="1200" kern="0" dirty="0"/>
              <a:t> </a:t>
            </a:r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None</a:t>
            </a: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endParaRPr lang="en-US" sz="12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66557747"/>
      </p:ext>
    </p:extLst>
  </p:cSld>
  <p:clrMapOvr>
    <a:masterClrMapping/>
  </p:clrMapOvr>
  <p:transition spd="slow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10. </a:t>
            </a:r>
            <a:r>
              <a:rPr lang="en-GB" altLang="en-US" sz="3200" b="1" dirty="0" err="1"/>
              <a:t>AdNRM</a:t>
            </a:r>
            <a:r>
              <a:rPr lang="en-GB" altLang="en-US" sz="3200" b="1" dirty="0"/>
              <a:t>: </a:t>
            </a:r>
            <a:r>
              <a:rPr lang="en-US" altLang="en-US" sz="3200" b="1" dirty="0"/>
              <a:t>5G Advanced NRM features phase 3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312126"/>
              </p:ext>
            </p:extLst>
          </p:nvPr>
        </p:nvGraphicFramePr>
        <p:xfrm>
          <a:off x="422718" y="1103463"/>
          <a:ext cx="10907183" cy="5536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93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23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Advanced NRM features phase 4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AdNRM_Ph4-OAM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 12/12/26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2"/>
                        </a:rPr>
                        <a:t>SP-240875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8E453E22-4423-49CC-AFA9-352E9BB7CB13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8C75CC5-CEE0-402C-8AA3-6C9A3850DAC6}"/>
              </a:ext>
            </a:extLst>
          </p:cNvPr>
          <p:cNvSpPr txBox="1">
            <a:spLocks/>
          </p:cNvSpPr>
          <p:nvPr/>
        </p:nvSpPr>
        <p:spPr>
          <a:xfrm>
            <a:off x="422718" y="1720800"/>
            <a:ext cx="10953749" cy="49086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Following 5GC and NR NRM enhancements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Enhancement on </a:t>
            </a:r>
            <a:r>
              <a:rPr lang="en-US" altLang="zh-CN" sz="1400" kern="0" dirty="0" err="1"/>
              <a:t>AmfInfo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Enhancement on </a:t>
            </a:r>
            <a:r>
              <a:rPr lang="en-US" altLang="zh-CN" sz="1400" kern="0" dirty="0" err="1"/>
              <a:t>NefInfo</a:t>
            </a:r>
            <a:r>
              <a:rPr lang="en-US" altLang="zh-CN" sz="1400" kern="0" dirty="0"/>
              <a:t> and </a:t>
            </a:r>
            <a:r>
              <a:rPr lang="en-US" altLang="zh-CN" sz="1400" kern="0" dirty="0" err="1"/>
              <a:t>TrustAFInfo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add cell reselection related </a:t>
            </a:r>
            <a:r>
              <a:rPr lang="en-US" altLang="zh-CN" sz="1400" kern="0" dirty="0" err="1"/>
              <a:t>configuraion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Enhancement on </a:t>
            </a:r>
            <a:r>
              <a:rPr lang="en-US" altLang="zh-CN" sz="1400" kern="0" dirty="0" err="1"/>
              <a:t>ManagedNFProfile</a:t>
            </a:r>
            <a:r>
              <a:rPr lang="en-US" altLang="zh-CN" sz="1400" kern="0" dirty="0"/>
              <a:t> and  </a:t>
            </a:r>
            <a:r>
              <a:rPr lang="en-US" altLang="zh-CN" sz="1400" kern="0" dirty="0" err="1"/>
              <a:t>NFService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 of Asynchronous operation attributes - YANG Stage-3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 of </a:t>
            </a:r>
            <a:r>
              <a:rPr lang="en-US" altLang="zh-CN" sz="1400" kern="0" dirty="0" err="1"/>
              <a:t>ProcessMonitor</a:t>
            </a:r>
            <a:r>
              <a:rPr lang="en-US" altLang="zh-CN" sz="1400" kern="0" dirty="0"/>
              <a:t> data type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Following configuration enhancements to support 5G </a:t>
            </a:r>
            <a:r>
              <a:rPr lang="en-US" altLang="zh-CN" sz="1600" kern="0" dirty="0" err="1"/>
              <a:t>femto</a:t>
            </a:r>
            <a:r>
              <a:rPr lang="en-US" altLang="zh-CN" sz="1600" kern="0" dirty="0"/>
              <a:t>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28.540 Add background and requirements for NR </a:t>
            </a:r>
            <a:r>
              <a:rPr lang="en-US" altLang="zh-CN" sz="1400" kern="0" dirty="0" err="1"/>
              <a:t>Femto</a:t>
            </a:r>
            <a:endParaRPr lang="en-US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Rel-20 CR TS 28.541 Add Stage 2 and Stage 3 Solutions for NR </a:t>
            </a:r>
            <a:r>
              <a:rPr lang="en-US" altLang="zh-CN" sz="1400" kern="0" dirty="0" err="1"/>
              <a:t>Femto</a:t>
            </a:r>
            <a:endParaRPr lang="en-US" altLang="zh-CN" sz="14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None.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zh-CN" sz="1600" kern="0" dirty="0"/>
              <a:t>Continue work as planned</a:t>
            </a:r>
            <a:endParaRPr lang="en-US" sz="1600" kern="0" dirty="0">
              <a:highlight>
                <a:srgbClr val="B2B2B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87013563"/>
      </p:ext>
    </p:extLst>
  </p:cSld>
  <p:clrMapOvr>
    <a:masterClrMapping/>
  </p:clrMapOvr>
  <p:transition spd="slow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11. PM: </a:t>
            </a:r>
            <a:r>
              <a:rPr lang="en-US" altLang="en-US" sz="3200" b="1" dirty="0"/>
              <a:t>5G performance measurements/KPIs and Trace/MDT/</a:t>
            </a:r>
            <a:r>
              <a:rPr lang="en-US" altLang="en-US" sz="3200" b="1" dirty="0" err="1"/>
              <a:t>QoE</a:t>
            </a:r>
            <a:r>
              <a:rPr lang="en-US" altLang="en-US" sz="3200" b="1" dirty="0"/>
              <a:t>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413267"/>
              </p:ext>
            </p:extLst>
          </p:nvPr>
        </p:nvGraphicFramePr>
        <p:xfrm>
          <a:off x="467178" y="1295992"/>
          <a:ext cx="10907183" cy="5290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performance measurements/KPIs and Trace/MDT/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QoE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PM_KPI_Trace_MDT_QoE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Wed 09/09/26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799" marR="5799" marT="5799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SP-250879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258CB148-EB78-4F52-B4DA-88CC8C58B74F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25D59F1-CD87-40E8-923D-DA5461D41836}"/>
              </a:ext>
            </a:extLst>
          </p:cNvPr>
          <p:cNvSpPr txBox="1">
            <a:spLocks/>
          </p:cNvSpPr>
          <p:nvPr/>
        </p:nvSpPr>
        <p:spPr>
          <a:xfrm>
            <a:off x="420612" y="1857600"/>
            <a:ext cx="10953749" cy="44928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This is the starting meeting of this WID. Three contributions were submitted and treated, one for WT-1&amp;WT-2, one for WT-4, and one is merged to Continuous MDT(R19). all of them were agreed at this meeting. The progress for each WT is described as follows.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WT-1 (PM/KPI to support Rel-19 5G RAN features) and WT-2 (PM/KPI to support Rel-19 5GC features):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Add Aggregated Performance Measurement in TS 28.552 (agreed)</a:t>
            </a:r>
            <a:endParaRPr lang="en-US" altLang="zh-CN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WT-4 (PM/Trace/MDT/</a:t>
            </a:r>
            <a:r>
              <a:rPr lang="en-US" altLang="zh-CN" sz="1200" kern="0" dirty="0" err="1"/>
              <a:t>QoE</a:t>
            </a:r>
            <a:r>
              <a:rPr lang="en-US" altLang="zh-CN" sz="1200" kern="0" dirty="0"/>
              <a:t> mechanism enhancement):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Corrections on Triggering Event in TS 28.622 (agreed)</a:t>
            </a:r>
            <a:endParaRPr lang="en-US" altLang="zh-CN" sz="10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endParaRPr lang="en-US" sz="1800" kern="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/>
              <a:t>Potential coordination: providing performance measurements to network features defined in SA2, RAN2 and RAN3.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altLang="de-DE" sz="1200" kern="0" dirty="0"/>
              <a:t>Continue the work per the plan.</a:t>
            </a:r>
          </a:p>
        </p:txBody>
      </p:sp>
    </p:spTree>
    <p:extLst>
      <p:ext uri="{BB962C8B-B14F-4D97-AF65-F5344CB8AC3E}">
        <p14:creationId xmlns:p14="http://schemas.microsoft.com/office/powerpoint/2010/main" val="46639034"/>
      </p:ext>
    </p:extLst>
  </p:cSld>
  <p:clrMapOvr>
    <a:masterClrMapping/>
  </p:clrMapOvr>
  <p:transition spd="slow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12. NWDAFM: </a:t>
            </a:r>
            <a:r>
              <a:rPr lang="en-US" altLang="en-US" sz="3200" b="1" dirty="0"/>
              <a:t>Management Aspects related to NWDAF phase 3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724434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Management Aspects related to NWDAF phase 3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NWDAF_Ph3-OAM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Sat 06/06/26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SP-250881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rgbClr val="FF0000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431584C2-EA96-443C-B441-F0600CFFBB61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5773001-E87B-4B81-94CE-D6A6650641CC}"/>
              </a:ext>
            </a:extLst>
          </p:cNvPr>
          <p:cNvSpPr txBox="1">
            <a:spLocks/>
          </p:cNvSpPr>
          <p:nvPr/>
        </p:nvSpPr>
        <p:spPr>
          <a:xfrm>
            <a:off x="422718" y="2422693"/>
            <a:ext cx="10953749" cy="37909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WT1 PM enhancements of roaming data collection services of RE-NWDAF has been discussed and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a new measurement related to the number of roaming data collection service subscriptions received by RE-NWDAF.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a new measurement related to the number of roaming data collection service notifications generated by RE-NWDAF.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new measurements related to the number of successful and failed roaming data collection service subscriptions received by RE-NWDAF.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adds a new measurement related to the time consumed by the RE-NWDAF to provide roaming data collection service.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For WT3 CM enhancements for NWDAF supporting VFL capability has been discussed and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of </a:t>
            </a:r>
            <a:r>
              <a:rPr lang="en-US" altLang="zh-CN" sz="1200" kern="0" dirty="0" err="1"/>
              <a:t>TrustedAF</a:t>
            </a:r>
            <a:r>
              <a:rPr lang="en-US" altLang="zh-CN" sz="1200" kern="0" dirty="0"/>
              <a:t> information to support VFL.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of </a:t>
            </a:r>
            <a:r>
              <a:rPr lang="en-US" altLang="zh-CN" sz="1200" kern="0" dirty="0" err="1"/>
              <a:t>unTrustedAF</a:t>
            </a:r>
            <a:r>
              <a:rPr lang="en-US" altLang="zh-CN" sz="1200" kern="0" dirty="0"/>
              <a:t> information to support VFL.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MlAnalyticsInfo</a:t>
            </a:r>
            <a:r>
              <a:rPr lang="en-US" altLang="zh-CN" sz="1200" kern="0" dirty="0"/>
              <a:t> to support VFL capability.</a:t>
            </a:r>
            <a:endParaRPr lang="en-US" altLang="zh-CN" sz="11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Collaboration with SA2 on NWDAF.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Continue working on WT1, 2, and 3.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3626790822"/>
      </p:ext>
    </p:extLst>
  </p:cSld>
  <p:clrMapOvr>
    <a:masterClrMapping/>
  </p:clrMapOvr>
  <p:transition spd="slow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96221DFE-BF72-4AC7-BB51-3BFEB6573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13. XRMM: </a:t>
            </a:r>
            <a:r>
              <a:rPr lang="en-US" altLang="en-US" sz="3200" b="1" dirty="0"/>
              <a:t>Management Aspects related to NWDAF phase 3  </a:t>
            </a:r>
            <a:endParaRPr lang="en-GB" altLang="en-US" sz="32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68B1DF-7499-467E-9AB1-C9EAA9992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496363"/>
              </p:ext>
            </p:extLst>
          </p:nvPr>
        </p:nvGraphicFramePr>
        <p:xfrm>
          <a:off x="420612" y="1431600"/>
          <a:ext cx="10907183" cy="4967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9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4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3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5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400" dirty="0"/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4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1080016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OAM support for Extended Reality and Media service (XRM) phase 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XRM_Ph2-OAM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Sat 06/06/26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0%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2"/>
                        </a:rPr>
                        <a:t>SP-250880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b="0" i="0" u="none" strike="noStrike" kern="1200" dirty="0">
                        <a:solidFill>
                          <a:srgbClr val="0563C1"/>
                        </a:solidFill>
                        <a:effectLst/>
                        <a:highlight>
                          <a:srgbClr val="B2B2B2"/>
                        </a:highlight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294" marR="4294" marT="42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5">
            <a:extLst>
              <a:ext uri="{FF2B5EF4-FFF2-40B4-BE49-F238E27FC236}">
                <a16:creationId xmlns:a16="http://schemas.microsoft.com/office/drawing/2014/main" id="{431584C2-EA96-443C-B441-F0600CFFBB61}"/>
              </a:ext>
            </a:extLst>
          </p:cNvPr>
          <p:cNvSpPr/>
          <p:nvPr/>
        </p:nvSpPr>
        <p:spPr>
          <a:xfrm>
            <a:off x="8684704" y="0"/>
            <a:ext cx="26917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8080"/>
                </a:highlight>
              </a:rPr>
              <a:t>OAM Support to Network features</a:t>
            </a:r>
            <a:endParaRPr lang="zh-CN" altLang="en-US" dirty="0">
              <a:solidFill>
                <a:schemeClr val="bg1"/>
              </a:solidFill>
              <a:highlight>
                <a:srgbClr val="008080"/>
              </a:highlight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5773001-E87B-4B81-94CE-D6A6650641CC}"/>
              </a:ext>
            </a:extLst>
          </p:cNvPr>
          <p:cNvSpPr txBox="1">
            <a:spLocks/>
          </p:cNvSpPr>
          <p:nvPr/>
        </p:nvSpPr>
        <p:spPr>
          <a:xfrm>
            <a:off x="422718" y="2422693"/>
            <a:ext cx="10953749" cy="379090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Following enhancements on stage 1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Add Stage 1 for Management of XRM Service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Following configuration enhancements are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PreDefinedPccRule</a:t>
            </a:r>
            <a:r>
              <a:rPr lang="en-US" altLang="zh-CN" sz="1200" kern="0" dirty="0"/>
              <a:t> for ECN marking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PreDefinedPccRule</a:t>
            </a:r>
            <a:r>
              <a:rPr lang="en-US" altLang="zh-CN" sz="1200" kern="0" dirty="0"/>
              <a:t> for exposure of information related to XRM service based on </a:t>
            </a:r>
            <a:r>
              <a:rPr lang="en-US" altLang="zh-CN" sz="1200" kern="0" dirty="0" err="1"/>
              <a:t>QoSMonitoring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PreDefinedPccRule</a:t>
            </a:r>
            <a:r>
              <a:rPr lang="en-US" altLang="zh-CN" sz="1200" kern="0" dirty="0"/>
              <a:t> for PDU set based handling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Enhancement on </a:t>
            </a:r>
            <a:r>
              <a:rPr lang="en-US" altLang="zh-CN" sz="1200" kern="0" dirty="0" err="1"/>
              <a:t>QoSData</a:t>
            </a:r>
            <a:r>
              <a:rPr lang="en-US" altLang="zh-CN" sz="1200" kern="0" dirty="0"/>
              <a:t> to support PDU Set QoS Parameters.</a:t>
            </a:r>
            <a:endParaRPr lang="en-US" altLang="zh-CN" sz="1200" dirty="0"/>
          </a:p>
          <a:p>
            <a:pPr marL="341313" lvl="1" indent="-341313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  <a:defRPr/>
            </a:pPr>
            <a:r>
              <a:rPr lang="en-US" sz="2000" kern="0" dirty="0"/>
              <a:t>Impacts and dependencies on other WGs: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Collaboration with SA2 on XRM.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kern="0" dirty="0"/>
              <a:t>Continue work as planned</a:t>
            </a:r>
            <a:r>
              <a:rPr lang="en-US" altLang="zh-CN" sz="1400" dirty="0"/>
              <a:t>.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1269576760"/>
      </p:ext>
    </p:extLst>
  </p:cSld>
  <p:clrMapOvr>
    <a:masterClrMapping/>
  </p:clrMapOvr>
  <p:transition spd="slow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GB" altLang="zh-CN" sz="4400" b="1" dirty="0"/>
              <a:t>Charging SWG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243590"/>
      </p:ext>
    </p:extLst>
  </p:cSld>
  <p:clrMapOvr>
    <a:masterClrMapping/>
  </p:clrMapOvr>
  <p:transition spd="slow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052F562-181D-4F1B-B9C3-9807387BD9D9}"/>
              </a:ext>
            </a:extLst>
          </p:cNvPr>
          <p:cNvSpPr txBox="1">
            <a:spLocks/>
          </p:cNvSpPr>
          <p:nvPr/>
        </p:nvSpPr>
        <p:spPr bwMode="auto">
          <a:xfrm>
            <a:off x="348342" y="1689706"/>
            <a:ext cx="11658599" cy="4384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3200" b="1" dirty="0"/>
              <a:t>SA5 SWG Charging leaders appointed:</a:t>
            </a:r>
          </a:p>
          <a:p>
            <a:pPr marL="952485" lvl="1" indent="-342900">
              <a:buFont typeface="Wingdings" panose="05000000000000000000" pitchFamily="2" charset="2"/>
              <a:buChar char="Ø"/>
            </a:pPr>
            <a:r>
              <a:rPr lang="en-GB" sz="2400" dirty="0"/>
              <a:t>SWG Chair: Mr. Gerald Görmer MATRIXX Software (ETSI) </a:t>
            </a:r>
            <a:r>
              <a:rPr lang="en-GB" sz="2400" dirty="0" err="1"/>
              <a:t>CorpOPD</a:t>
            </a:r>
            <a:r>
              <a:rPr lang="en-GB" sz="2400" dirty="0"/>
              <a:t>: ATIS</a:t>
            </a:r>
          </a:p>
          <a:p>
            <a:pPr marL="952485" lvl="1" indent="-342900">
              <a:buFont typeface="Wingdings" panose="05000000000000000000" pitchFamily="2" charset="2"/>
              <a:buChar char="Ø"/>
            </a:pPr>
            <a:r>
              <a:rPr lang="en-GB" sz="2400" dirty="0"/>
              <a:t>SWG Vice Chair: </a:t>
            </a:r>
            <a:r>
              <a:rPr lang="en-GB" sz="2400" dirty="0" err="1"/>
              <a:t>Ms.Chen</a:t>
            </a:r>
            <a:r>
              <a:rPr lang="en-GB" sz="2400" dirty="0"/>
              <a:t> Shan </a:t>
            </a:r>
            <a:r>
              <a:rPr lang="en-GB" sz="2400" dirty="0" err="1"/>
              <a:t>HuaWei</a:t>
            </a:r>
            <a:r>
              <a:rPr lang="en-GB" sz="2400" dirty="0"/>
              <a:t> Technologies Co., Ltd (CCSA) </a:t>
            </a:r>
            <a:r>
              <a:rPr lang="en-GB" sz="2400" dirty="0" err="1"/>
              <a:t>CorpOPD</a:t>
            </a:r>
            <a:r>
              <a:rPr lang="en-GB" sz="2400" dirty="0"/>
              <a:t>: CCSA</a:t>
            </a:r>
            <a:r>
              <a:rPr lang="en-GB" sz="2400" b="1" dirty="0"/>
              <a:t> </a:t>
            </a:r>
          </a:p>
          <a:p>
            <a:pPr marL="952485" lvl="1" indent="-342900">
              <a:buFont typeface="Wingdings" panose="05000000000000000000" pitchFamily="2" charset="2"/>
              <a:buChar char="ü"/>
            </a:pPr>
            <a:endParaRPr lang="en-GB" sz="24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3200" b="1" dirty="0"/>
              <a:t>SA5 Charging work status:</a:t>
            </a:r>
          </a:p>
          <a:p>
            <a:pPr marL="952485" lvl="1" indent="-342900">
              <a:buFont typeface="Wingdings" panose="05000000000000000000" pitchFamily="2" charset="2"/>
              <a:buChar char="ü"/>
            </a:pPr>
            <a:r>
              <a:rPr lang="en-GB" sz="2400" dirty="0"/>
              <a:t>Rel-19 Charging WIDs are all completed in time</a:t>
            </a:r>
          </a:p>
          <a:p>
            <a:pPr marL="952485" lvl="1" indent="-342900">
              <a:buFont typeface="Wingdings" panose="05000000000000000000" pitchFamily="2" charset="2"/>
              <a:buChar char="ü"/>
            </a:pPr>
            <a:r>
              <a:rPr lang="en-GB" sz="2400" dirty="0"/>
              <a:t>Rel-20 5GA is expected to include one more study and one more work item </a:t>
            </a:r>
            <a:endParaRPr lang="en-GB" sz="2400" b="1" dirty="0"/>
          </a:p>
          <a:p>
            <a:pPr marL="952485" lvl="1" indent="-342900">
              <a:buFont typeface="Wingdings" panose="05000000000000000000" pitchFamily="2" charset="2"/>
              <a:buChar char="ü"/>
            </a:pPr>
            <a:r>
              <a:rPr lang="en-GB" sz="2400" dirty="0"/>
              <a:t>Rel-20 6G study expected to investigate on 6G requirements for Charging Prime features and Charging to support Network services    </a:t>
            </a:r>
            <a:endParaRPr lang="en-GB" sz="16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01084C-6801-4373-BC9D-08DCA6653BAB}"/>
              </a:ext>
            </a:extLst>
          </p:cNvPr>
          <p:cNvSpPr txBox="1">
            <a:spLocks/>
          </p:cNvSpPr>
          <p:nvPr/>
        </p:nvSpPr>
        <p:spPr bwMode="auto">
          <a:xfrm>
            <a:off x="2024794" y="316622"/>
            <a:ext cx="6951645" cy="1140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4400" kern="0" dirty="0"/>
              <a:t>General information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63529410"/>
      </p:ext>
    </p:extLst>
  </p:cSld>
  <p:clrMapOvr>
    <a:masterClrMapping/>
  </p:clrMapOvr>
  <p:transition spd="slow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CHF Segmentation 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CHF Segmentation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09304EB-6C37-C5C8-CB45-4B43B813D48B}"/>
              </a:ext>
            </a:extLst>
          </p:cNvPr>
          <p:cNvSpPr txBox="1">
            <a:spLocks/>
          </p:cNvSpPr>
          <p:nvPr/>
        </p:nvSpPr>
        <p:spPr>
          <a:xfrm>
            <a:off x="595842" y="2155372"/>
            <a:ext cx="10925672" cy="419164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1</a:t>
            </a:r>
            <a:r>
              <a:rPr lang="en-GB" sz="1600" kern="0" dirty="0">
                <a:sym typeface="+mn-ea"/>
              </a:rPr>
              <a:t> CR agreed covering stage 2 aspects on TS 32.255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Clarify the CHF selection method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  <a:endParaRPr lang="en-GB" altLang="zh-CN" sz="1400" dirty="0"/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69968834"/>
      </p:ext>
    </p:extLst>
  </p:cSld>
  <p:clrMapOvr>
    <a:masterClrMapping/>
  </p:clrMapOvr>
  <p:transition spd="slow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for 5G ProSe Ph3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for 5G ProSe Ph3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1" y="2427618"/>
            <a:ext cx="10851027" cy="387054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800" kern="0" dirty="0"/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kern="0" dirty="0"/>
              <a:t>2 CRs agreed covering stage 2 aspects in TS 32.277: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Add descriptions of multi-hop UE-to-UE relay communication via MANET networks 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Correction on the message flow for ProSe Layer-3 UE-to-UE relay communication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kern="0" dirty="0"/>
              <a:t>2 CRs agreed covering stage 3 aspects: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TS 32.291: Attributes for charging of layer 3 multi-hop ProSe UE-to-UE relay communication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TS 32.298: CDR parameters for charging of layer 3 multi-hop ProSe UE-to-Network relay communication</a:t>
            </a:r>
            <a:endParaRPr lang="de-DE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7569809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1">
            <a:extLst>
              <a:ext uri="{FF2B5EF4-FFF2-40B4-BE49-F238E27FC236}">
                <a16:creationId xmlns:a16="http://schemas.microsoft.com/office/drawing/2014/main" id="{F115A00B-E078-43A7-B28F-D812AFAAC18E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19 timeline– figure with SA5 (Based on SA timeline)</a:t>
            </a:r>
            <a:endParaRPr lang="en-US" sz="2400" dirty="0"/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31257F52-965F-4DC6-9A13-8A3BC2200467}"/>
              </a:ext>
            </a:extLst>
          </p:cNvPr>
          <p:cNvCxnSpPr>
            <a:cxnSpLocks/>
          </p:cNvCxnSpPr>
          <p:nvPr/>
        </p:nvCxnSpPr>
        <p:spPr bwMode="auto">
          <a:xfrm>
            <a:off x="8390551" y="1483950"/>
            <a:ext cx="1617892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EA2A3A43-E703-45ED-B7D7-AD3531B0D548}"/>
              </a:ext>
            </a:extLst>
          </p:cNvPr>
          <p:cNvCxnSpPr>
            <a:cxnSpLocks/>
          </p:cNvCxnSpPr>
          <p:nvPr/>
        </p:nvCxnSpPr>
        <p:spPr bwMode="auto">
          <a:xfrm>
            <a:off x="5522007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0B21B826-6A61-4B2A-95A9-C56CEFF2FD2E}"/>
              </a:ext>
            </a:extLst>
          </p:cNvPr>
          <p:cNvCxnSpPr>
            <a:cxnSpLocks/>
          </p:cNvCxnSpPr>
          <p:nvPr/>
        </p:nvCxnSpPr>
        <p:spPr bwMode="auto">
          <a:xfrm>
            <a:off x="2606078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2F3A0B6-1973-41EC-ACB5-221B9D503465}"/>
              </a:ext>
            </a:extLst>
          </p:cNvPr>
          <p:cNvCxnSpPr>
            <a:cxnSpLocks/>
          </p:cNvCxnSpPr>
          <p:nvPr/>
        </p:nvCxnSpPr>
        <p:spPr bwMode="auto">
          <a:xfrm>
            <a:off x="578635" y="1483950"/>
            <a:ext cx="178712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7" name="Straight Connector 114">
            <a:extLst>
              <a:ext uri="{FF2B5EF4-FFF2-40B4-BE49-F238E27FC236}">
                <a16:creationId xmlns:a16="http://schemas.microsoft.com/office/drawing/2014/main" id="{9802687D-4FEC-445B-A54D-21CD23D4E6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84463" y="2166731"/>
            <a:ext cx="0" cy="361570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8" name="Straight Connector 114">
            <a:extLst>
              <a:ext uri="{FF2B5EF4-FFF2-40B4-BE49-F238E27FC236}">
                <a16:creationId xmlns:a16="http://schemas.microsoft.com/office/drawing/2014/main" id="{EC29FFAC-AFEC-4946-92F3-D0A84CF5EC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02548" y="2302900"/>
            <a:ext cx="27078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9" name="Straight Connector 114">
            <a:extLst>
              <a:ext uri="{FF2B5EF4-FFF2-40B4-BE49-F238E27FC236}">
                <a16:creationId xmlns:a16="http://schemas.microsoft.com/office/drawing/2014/main" id="{BB41E4B6-9318-4280-B256-338EF9CF982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25543" y="2258870"/>
            <a:ext cx="5077" cy="347657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0" name="Straight Connector 114">
            <a:extLst>
              <a:ext uri="{FF2B5EF4-FFF2-40B4-BE49-F238E27FC236}">
                <a16:creationId xmlns:a16="http://schemas.microsoft.com/office/drawing/2014/main" id="{9C3F1040-E834-4369-AE80-DC262CE5F1F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12997" y="2260632"/>
            <a:ext cx="8462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1" name="Title 1">
            <a:extLst>
              <a:ext uri="{FF2B5EF4-FFF2-40B4-BE49-F238E27FC236}">
                <a16:creationId xmlns:a16="http://schemas.microsoft.com/office/drawing/2014/main" id="{167977A3-F633-41EE-A04E-C680A4B0FE78}"/>
              </a:ext>
            </a:extLst>
          </p:cNvPr>
          <p:cNvSpPr txBox="1">
            <a:spLocks/>
          </p:cNvSpPr>
          <p:nvPr/>
        </p:nvSpPr>
        <p:spPr bwMode="auto">
          <a:xfrm>
            <a:off x="749562" y="744871"/>
            <a:ext cx="7613756" cy="43121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2" name="TextBox 86">
            <a:extLst>
              <a:ext uri="{FF2B5EF4-FFF2-40B4-BE49-F238E27FC236}">
                <a16:creationId xmlns:a16="http://schemas.microsoft.com/office/drawing/2014/main" id="{BC0A1F55-FF5B-4176-81B7-6BF076B49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5898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#101</a:t>
            </a:r>
          </a:p>
        </p:txBody>
      </p:sp>
      <p:cxnSp>
        <p:nvCxnSpPr>
          <p:cNvPr id="103" name="Straight Connector 115">
            <a:extLst>
              <a:ext uri="{FF2B5EF4-FFF2-40B4-BE49-F238E27FC236}">
                <a16:creationId xmlns:a16="http://schemas.microsoft.com/office/drawing/2014/main" id="{4CBCAB2D-60F0-4241-A6EE-BFFAB21F34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9896" y="2302900"/>
            <a:ext cx="1015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4" name="Straight Connector 114">
            <a:extLst>
              <a:ext uri="{FF2B5EF4-FFF2-40B4-BE49-F238E27FC236}">
                <a16:creationId xmlns:a16="http://schemas.microsoft.com/office/drawing/2014/main" id="{9F31D037-3150-4AF9-AED0-3BD84880F8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483" y="2329317"/>
            <a:ext cx="0" cy="344839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5" name="Straight Connector 114">
            <a:extLst>
              <a:ext uri="{FF2B5EF4-FFF2-40B4-BE49-F238E27FC236}">
                <a16:creationId xmlns:a16="http://schemas.microsoft.com/office/drawing/2014/main" id="{F59F44FF-7F7E-46FA-A855-59B005B617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88519" y="2215952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6" name="Straight Connector 114">
            <a:extLst>
              <a:ext uri="{FF2B5EF4-FFF2-40B4-BE49-F238E27FC236}">
                <a16:creationId xmlns:a16="http://schemas.microsoft.com/office/drawing/2014/main" id="{6913C8E9-5D58-4640-AF2E-4C97416708D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911796" y="2302900"/>
            <a:ext cx="33847" cy="343254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5A908E04-8455-4FE1-A6EA-A9D1004536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0528" y="2302900"/>
            <a:ext cx="1693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2EBFE88C-2709-4056-9C80-780FAF4E53E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6332" y="2258870"/>
            <a:ext cx="0" cy="351884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9" name="Straight Connector 114">
            <a:extLst>
              <a:ext uri="{FF2B5EF4-FFF2-40B4-BE49-F238E27FC236}">
                <a16:creationId xmlns:a16="http://schemas.microsoft.com/office/drawing/2014/main" id="{4F3E92E0-2138-460F-97D3-171AD37E1B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79276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0" name="Straight Connector 114">
            <a:extLst>
              <a:ext uri="{FF2B5EF4-FFF2-40B4-BE49-F238E27FC236}">
                <a16:creationId xmlns:a16="http://schemas.microsoft.com/office/drawing/2014/main" id="{1C8023D4-02EA-4834-9A13-55ED7568727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92602" y="2302900"/>
            <a:ext cx="3385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1" name="Straight Connector 114">
            <a:extLst>
              <a:ext uri="{FF2B5EF4-FFF2-40B4-BE49-F238E27FC236}">
                <a16:creationId xmlns:a16="http://schemas.microsoft.com/office/drawing/2014/main" id="{5C4E21C1-77AA-49F3-B9AB-4A5D6B7DAED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894224" y="2302900"/>
            <a:ext cx="1692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12" name="Straight Connector 114">
            <a:extLst>
              <a:ext uri="{FF2B5EF4-FFF2-40B4-BE49-F238E27FC236}">
                <a16:creationId xmlns:a16="http://schemas.microsoft.com/office/drawing/2014/main" id="{A80783DB-E89F-43CE-97EB-52BA7F8441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14275" y="2306422"/>
            <a:ext cx="10154" cy="347128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3" name="TextBox 86">
            <a:extLst>
              <a:ext uri="{FF2B5EF4-FFF2-40B4-BE49-F238E27FC236}">
                <a16:creationId xmlns:a16="http://schemas.microsoft.com/office/drawing/2014/main" id="{C9E8B784-BBED-48B2-AFBD-CCA64E344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14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4" name="TextBox 86">
            <a:extLst>
              <a:ext uri="{FF2B5EF4-FFF2-40B4-BE49-F238E27FC236}">
                <a16:creationId xmlns:a16="http://schemas.microsoft.com/office/drawing/2014/main" id="{66DA186D-02CC-4FE4-8255-1CAD483C9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3168" y="1695292"/>
            <a:ext cx="414627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#103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5" name="TextBox 86">
            <a:extLst>
              <a:ext uri="{FF2B5EF4-FFF2-40B4-BE49-F238E27FC236}">
                <a16:creationId xmlns:a16="http://schemas.microsoft.com/office/drawing/2014/main" id="{56B40220-B7FE-41CE-A717-499775F0C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50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#104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6" name="TextBox 86">
            <a:extLst>
              <a:ext uri="{FF2B5EF4-FFF2-40B4-BE49-F238E27FC236}">
                <a16:creationId xmlns:a16="http://schemas.microsoft.com/office/drawing/2014/main" id="{39CE2713-66BE-44EE-9F37-8153105B0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59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#105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7" name="TextBox 86">
            <a:extLst>
              <a:ext uri="{FF2B5EF4-FFF2-40B4-BE49-F238E27FC236}">
                <a16:creationId xmlns:a16="http://schemas.microsoft.com/office/drawing/2014/main" id="{1D1EF8F0-9B00-46AF-8FBF-F4A108BCC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459" y="1695292"/>
            <a:ext cx="418012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#106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8" name="TextBox 86">
            <a:extLst>
              <a:ext uri="{FF2B5EF4-FFF2-40B4-BE49-F238E27FC236}">
                <a16:creationId xmlns:a16="http://schemas.microsoft.com/office/drawing/2014/main" id="{01446727-03C0-4D37-843E-92BA1F47F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250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#107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9" name="TextBox 86">
            <a:extLst>
              <a:ext uri="{FF2B5EF4-FFF2-40B4-BE49-F238E27FC236}">
                <a16:creationId xmlns:a16="http://schemas.microsoft.com/office/drawing/2014/main" id="{35D3ACD2-FC3D-4EFC-8492-F86E914F0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732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#108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0" name="TextBox 86">
            <a:extLst>
              <a:ext uri="{FF2B5EF4-FFF2-40B4-BE49-F238E27FC236}">
                <a16:creationId xmlns:a16="http://schemas.microsoft.com/office/drawing/2014/main" id="{84383597-656B-42BB-BB0B-0ADB0057E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6216" y="1695292"/>
            <a:ext cx="419704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1" name="TextBox 86">
            <a:extLst>
              <a:ext uri="{FF2B5EF4-FFF2-40B4-BE49-F238E27FC236}">
                <a16:creationId xmlns:a16="http://schemas.microsoft.com/office/drawing/2014/main" id="{6286DF04-0604-4FCA-AFF1-817D3DF9D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0236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2" name="TextBox 86">
            <a:extLst>
              <a:ext uri="{FF2B5EF4-FFF2-40B4-BE49-F238E27FC236}">
                <a16:creationId xmlns:a16="http://schemas.microsoft.com/office/drawing/2014/main" id="{71FEEB3C-432D-4B36-9A26-299191C04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9330" y="1695292"/>
            <a:ext cx="36554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#111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3" name="TextBox 86">
            <a:extLst>
              <a:ext uri="{FF2B5EF4-FFF2-40B4-BE49-F238E27FC236}">
                <a16:creationId xmlns:a16="http://schemas.microsoft.com/office/drawing/2014/main" id="{DDE3EAB5-C353-47A9-BB9C-6F9715C513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116" y="1695292"/>
            <a:ext cx="387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4" name="TextBox 86">
            <a:extLst>
              <a:ext uri="{FF2B5EF4-FFF2-40B4-BE49-F238E27FC236}">
                <a16:creationId xmlns:a16="http://schemas.microsoft.com/office/drawing/2014/main" id="{F9F0B8C8-548C-4C61-B8CE-01338292F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094" y="1695292"/>
            <a:ext cx="37908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#99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25" name="Chevron 60">
            <a:extLst>
              <a:ext uri="{FF2B5EF4-FFF2-40B4-BE49-F238E27FC236}">
                <a16:creationId xmlns:a16="http://schemas.microsoft.com/office/drawing/2014/main" id="{B838508A-084F-4CC2-A10A-632D6A805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5763" y="2686838"/>
            <a:ext cx="881717" cy="31172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 dirty="0">
                <a:latin typeface="Montserrat" panose="00000500000000000000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 dirty="0">
                <a:latin typeface="Montserrat" panose="00000500000000000000" pitchFamily="50" charset="0"/>
                <a:cs typeface="Arial" panose="020B0604020202020204" pitchFamily="34" charset="0"/>
              </a:rPr>
              <a:t>content </a:t>
            </a:r>
            <a:r>
              <a:rPr lang="fr-FR" altLang="en-US" sz="6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6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6" name="Chevron 60">
            <a:extLst>
              <a:ext uri="{FF2B5EF4-FFF2-40B4-BE49-F238E27FC236}">
                <a16:creationId xmlns:a16="http://schemas.microsoft.com/office/drawing/2014/main" id="{1933F1A1-62D2-4AB6-AA90-6EFBC785F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661" y="2686838"/>
            <a:ext cx="102895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9DE91050-EC3C-485A-9CDB-6976586F4389}"/>
              </a:ext>
            </a:extLst>
          </p:cNvPr>
          <p:cNvSpPr txBox="1"/>
          <p:nvPr/>
        </p:nvSpPr>
        <p:spPr>
          <a:xfrm>
            <a:off x="3714570" y="1348339"/>
            <a:ext cx="53140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25EB58BE-62AE-4813-95F8-346B9B20D71C}"/>
              </a:ext>
            </a:extLst>
          </p:cNvPr>
          <p:cNvSpPr txBox="1"/>
          <p:nvPr/>
        </p:nvSpPr>
        <p:spPr>
          <a:xfrm>
            <a:off x="6596653" y="1348339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29" name="TextBox 2">
            <a:extLst>
              <a:ext uri="{FF2B5EF4-FFF2-40B4-BE49-F238E27FC236}">
                <a16:creationId xmlns:a16="http://schemas.microsoft.com/office/drawing/2014/main" id="{B2ADC85B-8FA9-4AC4-B3C4-2C3391893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59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30" name="TextBox 59">
            <a:extLst>
              <a:ext uri="{FF2B5EF4-FFF2-40B4-BE49-F238E27FC236}">
                <a16:creationId xmlns:a16="http://schemas.microsoft.com/office/drawing/2014/main" id="{B0F3C6EE-E327-4D7B-9B8E-2196FF422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6861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1" name="TextBox 60">
            <a:extLst>
              <a:ext uri="{FF2B5EF4-FFF2-40B4-BE49-F238E27FC236}">
                <a16:creationId xmlns:a16="http://schemas.microsoft.com/office/drawing/2014/main" id="{358C30AC-308D-4BD1-BADE-4553DA99F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6408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2" name="TextBox 61">
            <a:extLst>
              <a:ext uri="{FF2B5EF4-FFF2-40B4-BE49-F238E27FC236}">
                <a16:creationId xmlns:a16="http://schemas.microsoft.com/office/drawing/2014/main" id="{C67EC74E-0D6D-48D1-8DEF-1C0F55D15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326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3" name="TextBox 62">
            <a:extLst>
              <a:ext uri="{FF2B5EF4-FFF2-40B4-BE49-F238E27FC236}">
                <a16:creationId xmlns:a16="http://schemas.microsoft.com/office/drawing/2014/main" id="{00E61096-052E-4DDD-8DBD-25C1E4D5C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4" name="TextBox 63">
            <a:extLst>
              <a:ext uri="{FF2B5EF4-FFF2-40B4-BE49-F238E27FC236}">
                <a16:creationId xmlns:a16="http://schemas.microsoft.com/office/drawing/2014/main" id="{4F20A81C-12E2-42FB-B6F6-35A145EC1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1888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5" name="TextBox 64">
            <a:extLst>
              <a:ext uri="{FF2B5EF4-FFF2-40B4-BE49-F238E27FC236}">
                <a16:creationId xmlns:a16="http://schemas.microsoft.com/office/drawing/2014/main" id="{FEDDC8D0-8B0F-484E-A4C6-095726ED6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9041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6" name="TextBox 65">
            <a:extLst>
              <a:ext uri="{FF2B5EF4-FFF2-40B4-BE49-F238E27FC236}">
                <a16:creationId xmlns:a16="http://schemas.microsoft.com/office/drawing/2014/main" id="{43E5F97C-1EC0-4A7A-8A5D-5E71C3AAB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52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37" name="TextBox 66">
            <a:extLst>
              <a:ext uri="{FF2B5EF4-FFF2-40B4-BE49-F238E27FC236}">
                <a16:creationId xmlns:a16="http://schemas.microsoft.com/office/drawing/2014/main" id="{60696483-7CA5-43BC-83F2-93DFFC304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063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38" name="TextBox 67">
            <a:extLst>
              <a:ext uri="{FF2B5EF4-FFF2-40B4-BE49-F238E27FC236}">
                <a16:creationId xmlns:a16="http://schemas.microsoft.com/office/drawing/2014/main" id="{0E21A2A2-9FB9-487D-8C28-4FDAD98DB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017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39" name="TextBox 69">
            <a:extLst>
              <a:ext uri="{FF2B5EF4-FFF2-40B4-BE49-F238E27FC236}">
                <a16:creationId xmlns:a16="http://schemas.microsoft.com/office/drawing/2014/main" id="{8E8B670B-E9E3-4E7F-BAAD-C244626A2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3916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40" name="TextBox 70">
            <a:extLst>
              <a:ext uri="{FF2B5EF4-FFF2-40B4-BE49-F238E27FC236}">
                <a16:creationId xmlns:a16="http://schemas.microsoft.com/office/drawing/2014/main" id="{603F8BF2-225F-48A4-9460-1C977D5BC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4152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41" name="TextBox 71">
            <a:extLst>
              <a:ext uri="{FF2B5EF4-FFF2-40B4-BE49-F238E27FC236}">
                <a16:creationId xmlns:a16="http://schemas.microsoft.com/office/drawing/2014/main" id="{0BDC4969-4EF8-40E1-B982-22AF97EB8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775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9F6398BE-0ABA-40B8-85BB-9BF883DBCA33}"/>
              </a:ext>
            </a:extLst>
          </p:cNvPr>
          <p:cNvSpPr txBox="1"/>
          <p:nvPr/>
        </p:nvSpPr>
        <p:spPr>
          <a:xfrm>
            <a:off x="9255344" y="1327205"/>
            <a:ext cx="52463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43" name="Chevron 79">
            <a:extLst>
              <a:ext uri="{FF2B5EF4-FFF2-40B4-BE49-F238E27FC236}">
                <a16:creationId xmlns:a16="http://schemas.microsoft.com/office/drawing/2014/main" id="{9EEC8ADF-CB44-4795-AB18-9917016D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8830" y="4697970"/>
            <a:ext cx="925718" cy="23071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50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44" name="Chevron 58">
            <a:extLst>
              <a:ext uri="{FF2B5EF4-FFF2-40B4-BE49-F238E27FC236}">
                <a16:creationId xmlns:a16="http://schemas.microsoft.com/office/drawing/2014/main" id="{33656B38-449D-4E62-9BE7-B15C9CAC465C}"/>
              </a:ext>
            </a:extLst>
          </p:cNvPr>
          <p:cNvSpPr/>
          <p:nvPr/>
        </p:nvSpPr>
        <p:spPr bwMode="auto">
          <a:xfrm>
            <a:off x="3552104" y="4999876"/>
            <a:ext cx="4071809" cy="2500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 </a:t>
            </a:r>
            <a:r>
              <a:rPr lang="fr-FR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including SA5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</a:t>
            </a:r>
          </a:p>
        </p:txBody>
      </p:sp>
      <p:sp>
        <p:nvSpPr>
          <p:cNvPr id="145" name="Chevron 60">
            <a:extLst>
              <a:ext uri="{FF2B5EF4-FFF2-40B4-BE49-F238E27FC236}">
                <a16:creationId xmlns:a16="http://schemas.microsoft.com/office/drawing/2014/main" id="{770AF5B1-706F-4064-8777-CEDD3ECA56D9}"/>
              </a:ext>
            </a:extLst>
          </p:cNvPr>
          <p:cNvSpPr/>
          <p:nvPr/>
        </p:nvSpPr>
        <p:spPr bwMode="auto">
          <a:xfrm>
            <a:off x="2589154" y="4395047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46" name="Chevron 60">
            <a:extLst>
              <a:ext uri="{FF2B5EF4-FFF2-40B4-BE49-F238E27FC236}">
                <a16:creationId xmlns:a16="http://schemas.microsoft.com/office/drawing/2014/main" id="{1A32AD94-344A-4F38-AAC0-12652F9D068E}"/>
              </a:ext>
            </a:extLst>
          </p:cNvPr>
          <p:cNvSpPr/>
          <p:nvPr/>
        </p:nvSpPr>
        <p:spPr bwMode="auto">
          <a:xfrm>
            <a:off x="2086524" y="3622025"/>
            <a:ext cx="3344096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47" name="Chevron 60">
            <a:extLst>
              <a:ext uri="{FF2B5EF4-FFF2-40B4-BE49-F238E27FC236}">
                <a16:creationId xmlns:a16="http://schemas.microsoft.com/office/drawing/2014/main" id="{53A7A9D0-9D69-4DE6-B85E-A69085D8A697}"/>
              </a:ext>
            </a:extLst>
          </p:cNvPr>
          <p:cNvSpPr/>
          <p:nvPr/>
        </p:nvSpPr>
        <p:spPr bwMode="auto">
          <a:xfrm>
            <a:off x="3249173" y="4701493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Completion (RAN2/3/4core)</a:t>
            </a:r>
            <a:endParaRPr lang="fr-FR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8" name="Chevron 58">
            <a:extLst>
              <a:ext uri="{FF2B5EF4-FFF2-40B4-BE49-F238E27FC236}">
                <a16:creationId xmlns:a16="http://schemas.microsoft.com/office/drawing/2014/main" id="{710E1692-4F1D-4059-B108-0F8219202975}"/>
              </a:ext>
            </a:extLst>
          </p:cNvPr>
          <p:cNvSpPr/>
          <p:nvPr/>
        </p:nvSpPr>
        <p:spPr bwMode="auto">
          <a:xfrm>
            <a:off x="5755552" y="5317906"/>
            <a:ext cx="2543612" cy="2659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3F393CA5-8DAD-404F-93C4-1F0C974F9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8968" y="3211670"/>
            <a:ext cx="103572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50" name="TextBox 86">
            <a:extLst>
              <a:ext uri="{FF2B5EF4-FFF2-40B4-BE49-F238E27FC236}">
                <a16:creationId xmlns:a16="http://schemas.microsoft.com/office/drawing/2014/main" id="{FF4E95CB-ECD3-485F-9A0F-8EE3AD1E5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881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51" name="TextBox 60">
            <a:extLst>
              <a:ext uri="{FF2B5EF4-FFF2-40B4-BE49-F238E27FC236}">
                <a16:creationId xmlns:a16="http://schemas.microsoft.com/office/drawing/2014/main" id="{CEE0FF55-2850-49DF-BB21-1BE518CEE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584484AF-F815-46B7-ABFC-671096959111}"/>
              </a:ext>
            </a:extLst>
          </p:cNvPr>
          <p:cNvSpPr txBox="1"/>
          <p:nvPr/>
        </p:nvSpPr>
        <p:spPr>
          <a:xfrm>
            <a:off x="1306348" y="1351862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53" name="Rectangle 12">
            <a:extLst>
              <a:ext uri="{FF2B5EF4-FFF2-40B4-BE49-F238E27FC236}">
                <a16:creationId xmlns:a16="http://schemas.microsoft.com/office/drawing/2014/main" id="{EF7E7C54-9196-47AD-93BC-B4D314D34E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821" y="5812368"/>
            <a:ext cx="927411" cy="29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</a:p>
        </p:txBody>
      </p:sp>
      <p:sp>
        <p:nvSpPr>
          <p:cNvPr id="154" name="Chevron 60">
            <a:extLst>
              <a:ext uri="{FF2B5EF4-FFF2-40B4-BE49-F238E27FC236}">
                <a16:creationId xmlns:a16="http://schemas.microsoft.com/office/drawing/2014/main" id="{A967B9D1-7151-4275-89F8-5C40D9BD354B}"/>
              </a:ext>
            </a:extLst>
          </p:cNvPr>
          <p:cNvSpPr/>
          <p:nvPr/>
        </p:nvSpPr>
        <p:spPr bwMode="auto">
          <a:xfrm>
            <a:off x="1751437" y="2304661"/>
            <a:ext cx="780177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5" name="Chevron 60">
            <a:extLst>
              <a:ext uri="{FF2B5EF4-FFF2-40B4-BE49-F238E27FC236}">
                <a16:creationId xmlns:a16="http://schemas.microsoft.com/office/drawing/2014/main" id="{F9E93FBB-3ED7-4908-AA00-85A3DEFCE27C}"/>
              </a:ext>
            </a:extLst>
          </p:cNvPr>
          <p:cNvSpPr/>
          <p:nvPr/>
        </p:nvSpPr>
        <p:spPr bwMode="auto">
          <a:xfrm>
            <a:off x="400937" y="2301138"/>
            <a:ext cx="1487582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56" name="TextBox 67">
            <a:extLst>
              <a:ext uri="{FF2B5EF4-FFF2-40B4-BE49-F238E27FC236}">
                <a16:creationId xmlns:a16="http://schemas.microsoft.com/office/drawing/2014/main" id="{EC57E1DA-6CBA-4CB0-BF4E-4599F8F36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704" y="1529741"/>
            <a:ext cx="42985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TSGs</a:t>
            </a:r>
          </a:p>
        </p:txBody>
      </p:sp>
      <p:sp>
        <p:nvSpPr>
          <p:cNvPr id="157" name="Diamond 3">
            <a:extLst>
              <a:ext uri="{FF2B5EF4-FFF2-40B4-BE49-F238E27FC236}">
                <a16:creationId xmlns:a16="http://schemas.microsoft.com/office/drawing/2014/main" id="{C8302B99-5334-43E3-A266-9BC79C0D5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257" y="2637525"/>
            <a:ext cx="956181" cy="435011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58" name="TextBox 6">
            <a:extLst>
              <a:ext uri="{FF2B5EF4-FFF2-40B4-BE49-F238E27FC236}">
                <a16:creationId xmlns:a16="http://schemas.microsoft.com/office/drawing/2014/main" id="{53692B78-8436-4A1D-AE82-A84E060FB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952" y="2699166"/>
            <a:ext cx="702327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59" name="Diamond 16">
            <a:extLst>
              <a:ext uri="{FF2B5EF4-FFF2-40B4-BE49-F238E27FC236}">
                <a16:creationId xmlns:a16="http://schemas.microsoft.com/office/drawing/2014/main" id="{35FA0AFF-2775-492E-8D20-1453B7BE2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64" y="3144745"/>
            <a:ext cx="924026" cy="408594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0" name="TextBox 7">
            <a:extLst>
              <a:ext uri="{FF2B5EF4-FFF2-40B4-BE49-F238E27FC236}">
                <a16:creationId xmlns:a16="http://schemas.microsoft.com/office/drawing/2014/main" id="{8ECF4D6F-5E71-4614-A1AB-0031EA8AA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029" y="3204625"/>
            <a:ext cx="621095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D02DF0EE-C396-4CCC-B2DD-82E2CB6BE5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2501" y="2221886"/>
            <a:ext cx="13539" cy="3555826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162" name="Chevron 60">
            <a:extLst>
              <a:ext uri="{FF2B5EF4-FFF2-40B4-BE49-F238E27FC236}">
                <a16:creationId xmlns:a16="http://schemas.microsoft.com/office/drawing/2014/main" id="{DF01F1C2-D3ED-4836-8A7D-611D2FCE0481}"/>
              </a:ext>
            </a:extLst>
          </p:cNvPr>
          <p:cNvSpPr/>
          <p:nvPr/>
        </p:nvSpPr>
        <p:spPr bwMode="auto">
          <a:xfrm>
            <a:off x="2521460" y="2304099"/>
            <a:ext cx="3604656" cy="2045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r"/>
            <a:r>
              <a:rPr lang="en-US" altLang="zh-CN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Management requirements (SA5)</a:t>
            </a:r>
            <a:endParaRPr lang="fr-FR" altLang="zh-CN" sz="8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163" name="矩形 1">
            <a:extLst>
              <a:ext uri="{FF2B5EF4-FFF2-40B4-BE49-F238E27FC236}">
                <a16:creationId xmlns:a16="http://schemas.microsoft.com/office/drawing/2014/main" id="{329EA5C0-F71A-47B2-8B4E-05C9CEBFF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460" y="2215952"/>
            <a:ext cx="3675796" cy="381340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" name="矩形 1">
            <a:extLst>
              <a:ext uri="{FF2B5EF4-FFF2-40B4-BE49-F238E27FC236}">
                <a16:creationId xmlns:a16="http://schemas.microsoft.com/office/drawing/2014/main" id="{4D28579A-BA24-4D2B-A315-C31FCCEBD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6426" y="3929104"/>
            <a:ext cx="4407773" cy="338546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5" name="矩形 1">
            <a:extLst>
              <a:ext uri="{FF2B5EF4-FFF2-40B4-BE49-F238E27FC236}">
                <a16:creationId xmlns:a16="http://schemas.microsoft.com/office/drawing/2014/main" id="{DEDB51EB-034E-49B8-A639-77C54E237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2328" y="4966785"/>
            <a:ext cx="4483899" cy="302584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6" name="Chevron 60">
            <a:extLst>
              <a:ext uri="{FF2B5EF4-FFF2-40B4-BE49-F238E27FC236}">
                <a16:creationId xmlns:a16="http://schemas.microsoft.com/office/drawing/2014/main" id="{3FE79C64-DD8A-4433-8DEB-446FEB7C2849}"/>
              </a:ext>
            </a:extLst>
          </p:cNvPr>
          <p:cNvSpPr/>
          <p:nvPr/>
        </p:nvSpPr>
        <p:spPr bwMode="auto">
          <a:xfrm>
            <a:off x="2538381" y="3985385"/>
            <a:ext cx="4351049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(SA5) Normative </a:t>
            </a:r>
            <a:r>
              <a:rPr lang="fr-FR" sz="9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SA&amp;RAN </a:t>
            </a:r>
          </a:p>
        </p:txBody>
      </p:sp>
      <p:sp>
        <p:nvSpPr>
          <p:cNvPr id="167" name="Isosceles Triangle 166">
            <a:extLst>
              <a:ext uri="{FF2B5EF4-FFF2-40B4-BE49-F238E27FC236}">
                <a16:creationId xmlns:a16="http://schemas.microsoft.com/office/drawing/2014/main" id="{6D83FBF3-0E0E-4646-B4CB-1B1EA7E10A14}"/>
              </a:ext>
            </a:extLst>
          </p:cNvPr>
          <p:cNvSpPr/>
          <p:nvPr/>
        </p:nvSpPr>
        <p:spPr bwMode="auto">
          <a:xfrm>
            <a:off x="7586300" y="5035962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8" name="Isosceles Triangle 167">
            <a:extLst>
              <a:ext uri="{FF2B5EF4-FFF2-40B4-BE49-F238E27FC236}">
                <a16:creationId xmlns:a16="http://schemas.microsoft.com/office/drawing/2014/main" id="{75527868-195D-4DD6-AF62-A025FB7CE6DE}"/>
              </a:ext>
            </a:extLst>
          </p:cNvPr>
          <p:cNvSpPr/>
          <p:nvPr/>
        </p:nvSpPr>
        <p:spPr bwMode="auto">
          <a:xfrm>
            <a:off x="5375619" y="4112527"/>
            <a:ext cx="108310" cy="143692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566B207C-C7F2-4006-AF3E-91D2B24D8EF6}"/>
              </a:ext>
            </a:extLst>
          </p:cNvPr>
          <p:cNvSpPr txBox="1"/>
          <p:nvPr/>
        </p:nvSpPr>
        <p:spPr>
          <a:xfrm>
            <a:off x="9629308" y="1917201"/>
            <a:ext cx="2565116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OAM:</a:t>
            </a:r>
            <a:r>
              <a:rPr lang="zh-CN" altLang="en-US" sz="1600" b="1" dirty="0"/>
              <a:t> </a:t>
            </a:r>
            <a:endParaRPr lang="en-US" altLang="zh-CN" sz="1600" b="1" dirty="0"/>
          </a:p>
          <a:p>
            <a:r>
              <a:rPr lang="en-US" altLang="zh-CN" b="1" dirty="0">
                <a:highlight>
                  <a:srgbClr val="C0C0C0"/>
                </a:highlight>
              </a:rPr>
              <a:t>Dec</a:t>
            </a:r>
            <a:r>
              <a:rPr lang="zh-CN" altLang="en-US" b="1" dirty="0">
                <a:highlight>
                  <a:srgbClr val="C0C0C0"/>
                </a:highlight>
              </a:rPr>
              <a:t> </a:t>
            </a:r>
            <a:r>
              <a:rPr lang="en-US" altLang="zh-CN" b="1" dirty="0">
                <a:highlight>
                  <a:srgbClr val="C0C0C0"/>
                </a:highlight>
              </a:rPr>
              <a:t>2024: </a:t>
            </a:r>
            <a:r>
              <a:rPr lang="en-US" altLang="zh-CN" dirty="0">
                <a:highlight>
                  <a:srgbClr val="C0C0C0"/>
                </a:highlight>
              </a:rPr>
              <a:t>conclude Rel-19 studies which plan to have corresponding normative work in Rel-19. 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conclude all Rel-19 work items. </a:t>
            </a:r>
          </a:p>
          <a:p>
            <a:endParaRPr lang="en-US" altLang="zh-CN" dirty="0"/>
          </a:p>
          <a:p>
            <a:r>
              <a:rPr lang="en-US" altLang="zh-CN" sz="1600" b="1" dirty="0"/>
              <a:t>CH:</a:t>
            </a:r>
          </a:p>
          <a:p>
            <a:r>
              <a:rPr lang="en-US" altLang="zh-CN" b="1" dirty="0">
                <a:highlight>
                  <a:srgbClr val="C0C0C0"/>
                </a:highlight>
              </a:rPr>
              <a:t>Mar 2025: </a:t>
            </a:r>
            <a:r>
              <a:rPr lang="en-US" altLang="zh-CN" dirty="0">
                <a:highlight>
                  <a:srgbClr val="C0C0C0"/>
                </a:highlight>
              </a:rPr>
              <a:t>conclude Rel-19 studies which plan to have corresponding normative work in Rel-19.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conclude all Rel-19 work items</a:t>
            </a:r>
          </a:p>
          <a:p>
            <a:endParaRPr lang="en-US" altLang="zh-CN" dirty="0"/>
          </a:p>
          <a:p>
            <a:r>
              <a:rPr lang="en-US" altLang="zh-CN" b="1" dirty="0"/>
              <a:t>Note:</a:t>
            </a:r>
            <a:r>
              <a:rPr lang="en-US" altLang="zh-CN" dirty="0"/>
              <a:t> Studies can continue until Sep.2025 if no corresponding normative work is planned for Rel-19.</a:t>
            </a:r>
            <a:endParaRPr lang="zh-CN" altLang="en-US" dirty="0"/>
          </a:p>
        </p:txBody>
      </p:sp>
      <p:sp>
        <p:nvSpPr>
          <p:cNvPr id="170" name="Isosceles Triangle 169">
            <a:extLst>
              <a:ext uri="{FF2B5EF4-FFF2-40B4-BE49-F238E27FC236}">
                <a16:creationId xmlns:a16="http://schemas.microsoft.com/office/drawing/2014/main" id="{CAC78F06-5C90-495C-AF6E-91499D95BB3C}"/>
              </a:ext>
            </a:extLst>
          </p:cNvPr>
          <p:cNvSpPr/>
          <p:nvPr/>
        </p:nvSpPr>
        <p:spPr bwMode="auto">
          <a:xfrm>
            <a:off x="9576526" y="3013925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1" name="Isosceles Triangle 170">
            <a:extLst>
              <a:ext uri="{FF2B5EF4-FFF2-40B4-BE49-F238E27FC236}">
                <a16:creationId xmlns:a16="http://schemas.microsoft.com/office/drawing/2014/main" id="{531D8E43-B63A-4C63-BD91-63F6AEAA0D19}"/>
              </a:ext>
            </a:extLst>
          </p:cNvPr>
          <p:cNvSpPr/>
          <p:nvPr/>
        </p:nvSpPr>
        <p:spPr bwMode="auto">
          <a:xfrm>
            <a:off x="9580209" y="3846097"/>
            <a:ext cx="108310" cy="143692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6AC10187-E0FA-46DF-9831-A15CC05E7A42}"/>
              </a:ext>
            </a:extLst>
          </p:cNvPr>
          <p:cNvSpPr txBox="1"/>
          <p:nvPr/>
        </p:nvSpPr>
        <p:spPr>
          <a:xfrm>
            <a:off x="7476678" y="2927626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plan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9472F009-99C5-4215-816F-0814A49B3B4D}"/>
              </a:ext>
            </a:extLst>
          </p:cNvPr>
          <p:cNvCxnSpPr>
            <a:cxnSpLocks/>
            <a:stCxn id="163" idx="3"/>
            <a:endCxn id="172" idx="1"/>
          </p:cNvCxnSpPr>
          <p:nvPr/>
        </p:nvCxnSpPr>
        <p:spPr>
          <a:xfrm>
            <a:off x="6197256" y="2406622"/>
            <a:ext cx="1279422" cy="736448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F903209C-EA16-4575-9C54-FBD59F1B8122}"/>
              </a:ext>
            </a:extLst>
          </p:cNvPr>
          <p:cNvCxnSpPr>
            <a:endCxn id="172" idx="1"/>
          </p:cNvCxnSpPr>
          <p:nvPr/>
        </p:nvCxnSpPr>
        <p:spPr>
          <a:xfrm flipV="1">
            <a:off x="6984199" y="3143070"/>
            <a:ext cx="492479" cy="955307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7D63F79F-3B00-4580-8ABC-24AC72EF9A3B}"/>
              </a:ext>
            </a:extLst>
          </p:cNvPr>
          <p:cNvCxnSpPr>
            <a:cxnSpLocks/>
            <a:stCxn id="165" idx="3"/>
            <a:endCxn id="172" idx="1"/>
          </p:cNvCxnSpPr>
          <p:nvPr/>
        </p:nvCxnSpPr>
        <p:spPr>
          <a:xfrm flipH="1" flipV="1">
            <a:off x="7476678" y="3143070"/>
            <a:ext cx="189549" cy="1975007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Isosceles Triangle 175">
            <a:extLst>
              <a:ext uri="{FF2B5EF4-FFF2-40B4-BE49-F238E27FC236}">
                <a16:creationId xmlns:a16="http://schemas.microsoft.com/office/drawing/2014/main" id="{24A9F3C6-F1AA-4632-A0A6-2B68FE75A797}"/>
              </a:ext>
            </a:extLst>
          </p:cNvPr>
          <p:cNvSpPr/>
          <p:nvPr/>
        </p:nvSpPr>
        <p:spPr bwMode="auto">
          <a:xfrm>
            <a:off x="9578898" y="2243716"/>
            <a:ext cx="108310" cy="143692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7" name="Isosceles Triangle 176">
            <a:extLst>
              <a:ext uri="{FF2B5EF4-FFF2-40B4-BE49-F238E27FC236}">
                <a16:creationId xmlns:a16="http://schemas.microsoft.com/office/drawing/2014/main" id="{4559B0D1-AC3F-43B2-B682-EF5D8D4C9C6C}"/>
              </a:ext>
            </a:extLst>
          </p:cNvPr>
          <p:cNvSpPr/>
          <p:nvPr/>
        </p:nvSpPr>
        <p:spPr bwMode="auto">
          <a:xfrm>
            <a:off x="9582122" y="4616306"/>
            <a:ext cx="108310" cy="143692"/>
          </a:xfrm>
          <a:prstGeom prst="triangl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864836"/>
      </p:ext>
    </p:extLst>
  </p:cSld>
  <p:clrMapOvr>
    <a:masterClrMapping/>
  </p:clrMapOvr>
  <p:transition spd="slow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FCF7C-C055-32C2-6183-18CF41F35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3DBFE71-1036-EFEE-18C4-B7F364D4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satellite access Phase 3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C7685C8-AC61-1AC0-5103-EF59BE61AA74}"/>
              </a:ext>
            </a:extLst>
          </p:cNvPr>
          <p:cNvGraphicFramePr>
            <a:graphicFrameLocks noGrp="1"/>
          </p:cNvGraphicFramePr>
          <p:nvPr/>
        </p:nvGraphicFramePr>
        <p:xfrm>
          <a:off x="689148" y="148010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satellite access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FED3D22-FB4C-78E2-1C08-75DB696B2376}"/>
              </a:ext>
            </a:extLst>
          </p:cNvPr>
          <p:cNvSpPr txBox="1">
            <a:spLocks/>
          </p:cNvSpPr>
          <p:nvPr/>
        </p:nvSpPr>
        <p:spPr>
          <a:xfrm>
            <a:off x="689148" y="2311581"/>
            <a:ext cx="11000316" cy="381149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 CRs agreed covering stage 2 and stage 3 aspects: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32.260: Update message flow for UE-satellite-UE communication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32.291: Update Data Type and Open API for UE-satellite-UE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32.298: Add charging information for store and forward charging of UP </a:t>
            </a:r>
            <a:r>
              <a:rPr lang="en-GB" sz="1400" kern="0" dirty="0" err="1"/>
              <a:t>CIoT</a:t>
            </a:r>
            <a:endParaRPr lang="en-GB" sz="1400" kern="0" dirty="0"/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714603608"/>
      </p:ext>
    </p:extLst>
  </p:cSld>
  <p:clrMapOvr>
    <a:masterClrMapping/>
  </p:clrMapOvr>
  <p:transition spd="slow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8D538-BB8F-7F92-4FA5-E1305A2ED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D12FD45-808A-4C12-BA29-10BE649E1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CAPIF</a:t>
            </a:r>
            <a:br>
              <a:rPr lang="en-GB" altLang="en-US" sz="3200" b="1" dirty="0">
                <a:solidFill>
                  <a:srgbClr val="00B050"/>
                </a:solidFill>
              </a:rPr>
            </a:b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456273-2A4F-1169-ADBF-3AD597171CE2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CAPIF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567674C-B2F5-DB29-0494-DD5E2D69AFCD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2</a:t>
            </a:r>
            <a:r>
              <a:rPr lang="en-GB" sz="1600" kern="0" dirty="0">
                <a:sym typeface="+mn-ea"/>
              </a:rPr>
              <a:t> CRs agreed covering stage 2</a:t>
            </a:r>
            <a:r>
              <a:rPr lang="en-GB" sz="1600" kern="0" dirty="0"/>
              <a:t> and stage 3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TS 32.254: CAPIF Charging Flow (ECUR)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TS 32.298: CDR CAPIF Reference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1400" kern="0" dirty="0"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28406495"/>
      </p:ext>
    </p:extLst>
  </p:cSld>
  <p:clrMapOvr>
    <a:masterClrMapping/>
  </p:clrMapOvr>
  <p:transition spd="slow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C2649-83B2-DE04-DB4F-03B5C85AA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CE83362-3667-AF4E-DAF9-3A90C5217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next generation real time communication services phase 2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CC4104-E3D4-F4F4-9745-0B8035E60CDC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36407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S5-250513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4381D86-81EC-1685-7AA4-244F609F2D22}"/>
              </a:ext>
            </a:extLst>
          </p:cNvPr>
          <p:cNvSpPr txBox="1">
            <a:spLocks/>
          </p:cNvSpPr>
          <p:nvPr/>
        </p:nvSpPr>
        <p:spPr>
          <a:xfrm>
            <a:off x="595842" y="2323322"/>
            <a:ext cx="10925672" cy="3993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>
                <a:sym typeface="+mn-ea"/>
              </a:rPr>
              <a:t>Charging information for Avatar communication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099198215"/>
      </p:ext>
    </p:extLst>
  </p:cSld>
  <p:clrMapOvr>
    <a:masterClrMapping/>
  </p:clrMapOvr>
  <p:transition spd="slow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8E25E-F40C-FE0E-EB40-EEFE17543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CF0C4F7-554A-9603-3C5F-B2F803FA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for Uncrewed Aerial Systems Phase 3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946137-BF8C-12A5-255B-4DD47D1F0E5F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for Uncrewed Aerial Systems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S5-250512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7D443A7-4ECB-56D0-2F15-89127B16A66B}"/>
              </a:ext>
            </a:extLst>
          </p:cNvPr>
          <p:cNvSpPr txBox="1">
            <a:spLocks/>
          </p:cNvSpPr>
          <p:nvPr/>
        </p:nvSpPr>
        <p:spPr>
          <a:xfrm>
            <a:off x="595842" y="2461098"/>
            <a:ext cx="10925672" cy="388591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457200" lvl="1" indent="0" algn="l">
              <a:spcBef>
                <a:spcPts val="0"/>
              </a:spcBef>
              <a:spcAft>
                <a:spcPts val="600"/>
              </a:spcAft>
              <a:buSzTx/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2 aspects in TS 32.255 and TS 32.256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 Service-level-AA for support of UAS charging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Add Service-level-AA IE for UAS charging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80459987"/>
      </p:ext>
    </p:extLst>
  </p:cSld>
  <p:clrMapOvr>
    <a:masterClrMapping/>
  </p:clrMapOvr>
  <p:transition spd="slow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55D45-CFCD-6215-CA97-593B32245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01DDFC6-A432-0605-E094-AA7B2A21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for Multi-Operator Core Network (MOCN) Network Sharing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2B67E2-8063-2E36-CFE7-7ABDF14DBD03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aspects for Multi-Operator Core Network (MOCN) Network Sharing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CH_MOCN_NetShare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5EBD4CE-8561-8325-992C-135641A868B8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3</a:t>
            </a:r>
            <a:r>
              <a:rPr lang="en-GB" sz="1600" kern="0" dirty="0">
                <a:sym typeface="+mn-ea"/>
              </a:rPr>
              <a:t> 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32.240: Correction on the reference of network sharing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28.201: Add QoS level in Network Sharing Container Information, Addition of CDR information for MOCN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Addition of charging information for MOCN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WID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93494591"/>
      </p:ext>
    </p:extLst>
  </p:cSld>
  <p:clrMapOvr>
    <a:masterClrMapping/>
  </p:clrMapOvr>
  <p:transition spd="slow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AAC80-17C9-1662-1CAA-BF1C4679C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BD60683-4FF6-9096-7107-B89E126EC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Converged Charging Aspects of CAPIF phase 3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96CFF00-0A1B-1DF5-943C-F06EED88F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505711"/>
              </p:ext>
            </p:extLst>
          </p:nvPr>
        </p:nvGraphicFramePr>
        <p:xfrm>
          <a:off x="595842" y="1592076"/>
          <a:ext cx="11000316" cy="7933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1080019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Converged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CAPIF_Ph3_con-CH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SP-251027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(SP-250509)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8F042DC-9B65-53C7-0261-783BA9BAC711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1</a:t>
            </a:r>
            <a:r>
              <a:rPr lang="en-GB" sz="1600" kern="0" dirty="0">
                <a:sym typeface="+mn-ea"/>
              </a:rPr>
              <a:t> CR agreed covering stage 2 aspects to TS 32.254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•	CAPIF Auditing and Provider Domain API Support (through NEF)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WID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384247203"/>
      </p:ext>
    </p:extLst>
  </p:cSld>
  <p:clrMapOvr>
    <a:masterClrMapping/>
  </p:clrMapOvr>
  <p:transition spd="slow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300B6-60AD-6B19-67A0-72046E439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E680715-7719-DF28-ADBC-347D05501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enhancement for disaster roaming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79AF671-384D-C3E2-A7E7-ED3A0B2D0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436368"/>
              </p:ext>
            </p:extLst>
          </p:nvPr>
        </p:nvGraphicFramePr>
        <p:xfrm>
          <a:off x="595842" y="1592076"/>
          <a:ext cx="11000316" cy="6917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1090014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enhancement for disaster roaming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SP-251033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WID for approval </a:t>
                      </a:r>
                      <a:b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8E19610-64F4-1B99-6F18-A11F1201D78A}"/>
              </a:ext>
            </a:extLst>
          </p:cNvPr>
          <p:cNvSpPr txBox="1">
            <a:spLocks/>
          </p:cNvSpPr>
          <p:nvPr/>
        </p:nvSpPr>
        <p:spPr>
          <a:xfrm>
            <a:off x="595842" y="2388094"/>
            <a:ext cx="10925672" cy="395891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3 </a:t>
            </a:r>
            <a:r>
              <a:rPr lang="en-GB" sz="1600" kern="0" dirty="0">
                <a:sym typeface="+mn-ea"/>
              </a:rPr>
              <a:t>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32.240: Addition of disaster roaming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32.255: Addition of disaster roaming indication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32.256: Addition of disaster roaming indication charging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2 and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en-GB" sz="16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Addition of disaster roaming indication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WID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670068058"/>
      </p:ext>
    </p:extLst>
  </p:cSld>
  <p:clrMapOvr>
    <a:masterClrMapping/>
  </p:clrMapOvr>
  <p:transition spd="slow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9ECF3-F2B9-B27C-BB15-32C5C2C32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48D478-FE1E-4D25-9E1D-F1725F115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CAPIF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2BFF3D-9F48-A219-4095-BB3EC859479C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592076"/>
          <a:ext cx="11000316" cy="7258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DBD42A5B-A47C-D505-096E-AB301961F874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for TR 28.891 was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Initial skeleton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SID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19963994"/>
      </p:ext>
    </p:extLst>
  </p:cSld>
  <p:clrMapOvr>
    <a:masterClrMapping/>
  </p:clrMapOvr>
  <p:transition spd="slow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2229" y="5134792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C2E3C7-BABE-4AC6-AF37-F78532664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00" y="872613"/>
            <a:ext cx="9028800" cy="378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94299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US" altLang="zh-CN" sz="4400" b="1" dirty="0"/>
              <a:t>General information </a:t>
            </a:r>
            <a:br>
              <a:rPr lang="en-US" altLang="zh-CN" sz="4400" b="1" dirty="0"/>
            </a:br>
            <a:r>
              <a:rPr lang="en-US" altLang="zh-CN" sz="2800" dirty="0"/>
              <a:t>(time plan/meeting plan/forge)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30186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5EB47-774A-455A-A7EB-A63C0220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 General information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B3ED4-3AD5-440E-90E9-6BD299CA9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431" y="1155600"/>
            <a:ext cx="11183938" cy="5007600"/>
          </a:xfrm>
        </p:spPr>
        <p:txBody>
          <a:bodyPr/>
          <a:lstStyle/>
          <a:p>
            <a:r>
              <a:rPr lang="en-US" altLang="zh-CN" sz="3200" dirty="0"/>
              <a:t>Management and Orchestration</a:t>
            </a:r>
          </a:p>
          <a:p>
            <a:pPr lvl="1"/>
            <a:r>
              <a:rPr lang="en-US" altLang="zh-CN" sz="2400" dirty="0"/>
              <a:t>Total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22</a:t>
            </a:r>
            <a:r>
              <a:rPr lang="en-US" altLang="zh-CN" sz="2400" dirty="0"/>
              <a:t> management and orchestration topics including: 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14</a:t>
            </a:r>
            <a:r>
              <a:rPr lang="en-US" altLang="zh-CN" sz="2400" dirty="0"/>
              <a:t> OAM prime features and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8</a:t>
            </a:r>
            <a:r>
              <a:rPr lang="en-US" altLang="zh-CN" sz="2400" dirty="0"/>
              <a:t> OAM support to network features </a:t>
            </a:r>
          </a:p>
          <a:p>
            <a:pPr lvl="1"/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</a:t>
            </a:r>
            <a:r>
              <a:rPr lang="en-US" altLang="zh-CN" sz="2400" dirty="0"/>
              <a:t> OAM support feature (IAB management) will ask for 3 months exception, 1 OAM prime study (Cloud management and orchestration) will postpone to Rel-20. Other Rel-19 features are completed on time.</a:t>
            </a:r>
          </a:p>
          <a:p>
            <a:r>
              <a:rPr lang="en-US" altLang="zh-CN" sz="3200" dirty="0"/>
              <a:t>Charging</a:t>
            </a:r>
          </a:p>
          <a:p>
            <a:pPr lvl="1"/>
            <a:r>
              <a:rPr lang="en-US" altLang="zh-CN" sz="2400" dirty="0"/>
              <a:t>Total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18</a:t>
            </a:r>
            <a:r>
              <a:rPr lang="en-US" altLang="zh-CN" sz="2400" dirty="0"/>
              <a:t> Charging topics including</a:t>
            </a:r>
            <a:r>
              <a:rPr lang="en-US" altLang="zh-CN" sz="2400" dirty="0">
                <a:solidFill>
                  <a:prstClr val="black"/>
                </a:solidFill>
                <a:ea typeface="MS PGothic" panose="020B0600070205080204" pitchFamily="34" charset="-128"/>
              </a:rPr>
              <a:t>: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4</a:t>
            </a:r>
            <a:r>
              <a:rPr lang="en-US" altLang="zh-CN" sz="2400" dirty="0">
                <a:solidFill>
                  <a:prstClr val="black"/>
                </a:solidFill>
                <a:ea typeface="MS PGothic" panose="020B0600070205080204" pitchFamily="34" charset="-128"/>
              </a:rPr>
              <a:t> CH prime features and </a:t>
            </a:r>
            <a:r>
              <a:rPr lang="en-US" altLang="zh-CN" sz="2400" b="1" dirty="0">
                <a:solidFill>
                  <a:srgbClr val="FF0000"/>
                </a:solidFill>
                <a:ea typeface="MS PGothic" panose="020B0600070205080204" pitchFamily="34" charset="-128"/>
              </a:rPr>
              <a:t>14</a:t>
            </a:r>
            <a:r>
              <a:rPr lang="en-US" altLang="zh-CN" sz="2400" dirty="0">
                <a:solidFill>
                  <a:prstClr val="black"/>
                </a:solidFill>
                <a:ea typeface="MS PGothic" panose="020B0600070205080204" pitchFamily="34" charset="-128"/>
              </a:rPr>
              <a:t> CH support to network features</a:t>
            </a:r>
            <a:endParaRPr lang="en-US" altLang="zh-CN" sz="2400" dirty="0"/>
          </a:p>
          <a:p>
            <a:pPr lvl="1"/>
            <a:r>
              <a:rPr lang="en-US" altLang="zh-CN" sz="2400" dirty="0"/>
              <a:t>All Charging Rel-19 WIDs are completed on time.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56155330"/>
      </p:ext>
    </p:extLst>
  </p:cSld>
  <p:clrMapOvr>
    <a:masterClrMapping/>
  </p:clrMapOvr>
  <p:transition spd="slow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BA0FCC-F867-4202-823A-96CB778B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72CFA6-B150-48A8-8616-5C53050DD2CD}"/>
              </a:ext>
            </a:extLst>
          </p:cNvPr>
          <p:cNvGraphicFramePr>
            <a:graphicFrameLocks noGrp="1"/>
          </p:cNvGraphicFramePr>
          <p:nvPr/>
        </p:nvGraphicFramePr>
        <p:xfrm>
          <a:off x="570000" y="1371600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5GA SA5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6G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SA2/3/4/5/6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Prague, Czech Republic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Bei Jing, 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Wu Han, 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DALLAS, TEXAS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BALTIMORE, MARYLAND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298209A6-B80F-42C3-87C2-B85AF97D5622}"/>
              </a:ext>
            </a:extLst>
          </p:cNvPr>
          <p:cNvSpPr/>
          <p:nvPr/>
        </p:nvSpPr>
        <p:spPr>
          <a:xfrm>
            <a:off x="457176" y="5349486"/>
            <a:ext cx="11277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8624947" y="6145836"/>
            <a:ext cx="3073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confirmed </a:t>
            </a:r>
            <a:r>
              <a:rPr lang="en-US" altLang="zh-CN" dirty="0" err="1"/>
              <a:t>tdoc</a:t>
            </a:r>
            <a:r>
              <a:rPr lang="en-US" altLang="zh-CN" dirty="0"/>
              <a:t> from MHPG</a:t>
            </a:r>
            <a:endParaRPr lang="zh-CN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629548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Czech Republic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Prague, Czech Republic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SP-250709 (endorsed)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/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2025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762578"/>
              </p:ext>
            </p:extLst>
          </p:nvPr>
        </p:nvGraphicFramePr>
        <p:xfrm>
          <a:off x="492696" y="1328840"/>
          <a:ext cx="11206608" cy="3573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July 2025 13:00 UTC - 15:00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Management of Network Digital Twin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AI/ML management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Intent-driven Management Services (20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 July 2025 13:00 UTC - 14:00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Autonomous Agents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ZSM </a:t>
                      </a:r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PoCs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Open discussion (15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546295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Joint meeting with ETSI EE/ITU-T SG5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23th September, 2025 11.30-12.30 CET (TBC)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latin typeface="+mn-lt"/>
                        </a:rPr>
                        <a:t>Multi-dimensional network energy efficiency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749430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</a:t>
                      </a:r>
                      <a:r>
                        <a:rPr lang="en-US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 September,2025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F0A8F1F-BDBB-469A-84D5-2FE2C4B8C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altLang="zh-CN" sz="3600" dirty="0"/>
              <a:t>Rel-19 SA5 Summary Information in forge</a:t>
            </a:r>
            <a:endParaRPr lang="zh-CN" alt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1F1AF4-B542-49FE-9166-F13D4D1FA6D0}"/>
              </a:ext>
            </a:extLst>
          </p:cNvPr>
          <p:cNvSpPr/>
          <p:nvPr/>
        </p:nvSpPr>
        <p:spPr>
          <a:xfrm>
            <a:off x="476191" y="1251276"/>
            <a:ext cx="112396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Blip>
                <a:blip r:embed="rId2"/>
              </a:buBlip>
            </a:pPr>
            <a:r>
              <a:rPr lang="en-US" altLang="zh-CN" sz="1600" dirty="0"/>
              <a:t>SA5 Rel-19 ongoing topics</a:t>
            </a:r>
            <a:endParaRPr lang="zh-CN" altLang="zh-CN" sz="1600" dirty="0"/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Details of SA5 Rel-19 approved WIDs/SIDs : </a:t>
            </a:r>
            <a:br>
              <a:rPr lang="en-US" altLang="zh-CN" sz="1600" dirty="0"/>
            </a:br>
            <a:r>
              <a:rPr lang="en-US" altLang="zh-CN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https://forge.3gpp.org/rep/sa5/MnS/-/wikis/SA5/Rel-19-Moderated-Topics</a:t>
            </a:r>
            <a:r>
              <a:rPr lang="en-US" altLang="zh-CN" sz="1600" dirty="0"/>
              <a:t> </a:t>
            </a:r>
            <a:endParaRPr lang="zh-CN" altLang="zh-CN" sz="1600" dirty="0"/>
          </a:p>
          <a:p>
            <a:pPr marL="342900" lvl="0" indent="-342900">
              <a:buBlip>
                <a:blip r:embed="rId2"/>
              </a:buBlip>
            </a:pPr>
            <a:endParaRPr lang="en-US" altLang="zh-CN" sz="1600" dirty="0"/>
          </a:p>
          <a:p>
            <a:pPr marL="342900" lvl="0" indent="-342900">
              <a:buBlip>
                <a:blip r:embed="rId2"/>
              </a:buBlip>
            </a:pPr>
            <a:r>
              <a:rPr lang="en-US" altLang="zh-CN" sz="1600" dirty="0"/>
              <a:t>Stage 3 forge links: </a:t>
            </a:r>
            <a:r>
              <a:rPr lang="en-US" altLang="zh-CN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https://forge.3gpp.org/rep/sa5/MnS</a:t>
            </a:r>
            <a:endParaRPr lang="en-US" altLang="zh-CN" sz="1600" dirty="0"/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Management and Orchestration APIs: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 err="1"/>
              <a:t>OpenAPI</a:t>
            </a:r>
            <a:r>
              <a:rPr lang="en-US" altLang="zh-CN" sz="1600" dirty="0"/>
              <a:t> solution is captured in </a:t>
            </a:r>
            <a:r>
              <a:rPr lang="en-US" altLang="zh-CN" sz="1600" dirty="0">
                <a:hlinkClick r:id="rId5"/>
              </a:rPr>
              <a:t>https://forge.3gpp.org/rep/all/5G_APIs</a:t>
            </a:r>
            <a:r>
              <a:rPr lang="en-US" altLang="zh-CN" sz="1600" dirty="0"/>
              <a:t> (3GPP unified stage3 repository) and  </a:t>
            </a:r>
            <a:r>
              <a:rPr lang="en-US" altLang="zh-CN" sz="1600" dirty="0">
                <a:hlinkClick r:id="rId6"/>
              </a:rPr>
              <a:t>https://forge.3gpp.org/rep/sa5/MnS/-/tree/Rel-19/OpenAPI</a:t>
            </a:r>
            <a:r>
              <a:rPr lang="en-US" altLang="zh-CN" sz="1600" dirty="0"/>
              <a:t> (SA5 stage3 repository)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/>
              <a:t>YANG solution is captured in </a:t>
            </a:r>
            <a:r>
              <a:rPr lang="en-US" altLang="zh-CN" sz="1600" dirty="0">
                <a:hlinkClick r:id="rId7"/>
              </a:rPr>
              <a:t>https://forge.3gpp.org/rep/sa5/MnS/-/tree/Rel-19/yang-models</a:t>
            </a:r>
            <a:r>
              <a:rPr lang="en-US" altLang="zh-CN" sz="1600" dirty="0"/>
              <a:t> (SA5 stage3 repository)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 err="1"/>
              <a:t>Balazs</a:t>
            </a:r>
            <a:r>
              <a:rPr lang="en-US" altLang="zh-CN" sz="1600" dirty="0"/>
              <a:t> Lengyel (Ericsson) as YANG Code moderator 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/>
              <a:t>Sean Sun (Nokia) and </a:t>
            </a:r>
            <a:r>
              <a:rPr lang="en-US" altLang="zh-CN" sz="1600" dirty="0" err="1"/>
              <a:t>Ruiyue</a:t>
            </a:r>
            <a:r>
              <a:rPr lang="en-US" altLang="zh-CN" sz="1600" dirty="0"/>
              <a:t> Xu (Huawei) as YAML Code moderator</a:t>
            </a:r>
          </a:p>
          <a:p>
            <a:pPr marL="1560513" lvl="2" indent="-342900">
              <a:buBlip>
                <a:blip r:embed="rId2"/>
              </a:buBlip>
            </a:pPr>
            <a:endParaRPr lang="en-US" altLang="zh-CN" sz="1600" dirty="0"/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Charging APIs: 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 err="1"/>
              <a:t>OpenAPI</a:t>
            </a:r>
            <a:r>
              <a:rPr lang="en-US" altLang="zh-CN" sz="1600" dirty="0"/>
              <a:t> solution to be captured in </a:t>
            </a:r>
            <a:r>
              <a:rPr lang="en-US" altLang="zh-CN" sz="1600" dirty="0">
                <a:hlinkClick r:id="rId5"/>
              </a:rPr>
              <a:t>https://forge.3gpp.org/rep/all/5G_APIs</a:t>
            </a:r>
            <a:r>
              <a:rPr lang="en-US" altLang="zh-CN" sz="1600" dirty="0"/>
              <a:t> (3GPP unified stage3 repository) and  </a:t>
            </a:r>
            <a:r>
              <a:rPr lang="en-US" altLang="zh-CN" sz="1600" dirty="0">
                <a:hlinkClick r:id="rId8"/>
              </a:rPr>
              <a:t>https://forge.3gpp.org/rep/sa5/CH/-/tree/Rel-19/OpenAPI</a:t>
            </a:r>
            <a:r>
              <a:rPr lang="en-US" altLang="zh-CN" sz="1600" dirty="0"/>
              <a:t> (SA5 stage3 repository)</a:t>
            </a:r>
          </a:p>
          <a:p>
            <a:pPr marL="2170113" lvl="3" indent="-342900">
              <a:buBlip>
                <a:blip r:embed="rId2"/>
              </a:buBlip>
            </a:pPr>
            <a:r>
              <a:rPr lang="en-US" altLang="zh-CN" sz="1600" dirty="0">
                <a:highlight>
                  <a:srgbClr val="FFFF00"/>
                </a:highlight>
              </a:rPr>
              <a:t>Chen Shan (Huawei) as Charging YAML Code moderator</a:t>
            </a:r>
          </a:p>
          <a:p>
            <a:pPr marL="1560513" lvl="2" indent="-342900">
              <a:buBlip>
                <a:blip r:embed="rId2"/>
              </a:buBlip>
            </a:pPr>
            <a:r>
              <a:rPr lang="en-US" altLang="zh-CN" sz="1600" dirty="0"/>
              <a:t>ASN.1 solution to be captured in </a:t>
            </a:r>
            <a:r>
              <a:rPr lang="en-US" altLang="zh-CN" sz="1600" dirty="0">
                <a:hlinkClick r:id="rId9"/>
              </a:rPr>
              <a:t>https://forge.3gpp.org/rep/sa5/CH/-/tree/Rel-19/</a:t>
            </a:r>
            <a:r>
              <a:rPr lang="en-US" altLang="zh-CN" sz="1600" dirty="0"/>
              <a:t> (SA5 stage3 repository)</a:t>
            </a:r>
          </a:p>
          <a:p>
            <a:pPr marL="2170113" lvl="3" indent="-342900">
              <a:buBlip>
                <a:blip r:embed="rId2"/>
              </a:buBlip>
            </a:pPr>
            <a:r>
              <a:rPr lang="en-US" altLang="zh-CN" sz="1600" dirty="0">
                <a:highlight>
                  <a:srgbClr val="FFFF00"/>
                </a:highlight>
              </a:rPr>
              <a:t>Robert Törnkvist (Ericsson) as Charging ASN.1 Code moderator</a:t>
            </a:r>
          </a:p>
          <a:p>
            <a:pPr marL="950913" lvl="1" indent="-342900">
              <a:buBlip>
                <a:blip r:embed="rId2"/>
              </a:buBlip>
            </a:pPr>
            <a:r>
              <a:rPr lang="en-US" altLang="zh-CN" sz="1600" dirty="0"/>
              <a:t>Stage 3 forge is supported by SA5 MCC and Miguel Angel Reina Ortega (ETSI) as code master. </a:t>
            </a: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54489500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52F67-58EF-48F1-908C-77666628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346" y="2286000"/>
            <a:ext cx="9102725" cy="1143000"/>
          </a:xfrm>
        </p:spPr>
        <p:txBody>
          <a:bodyPr/>
          <a:lstStyle/>
          <a:p>
            <a:r>
              <a:rPr lang="en-US" altLang="zh-CN" sz="4400" b="1" dirty="0"/>
              <a:t>TU planning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9B9897-BBA7-4262-AB9B-1BA93B113091}"/>
              </a:ext>
            </a:extLst>
          </p:cNvPr>
          <p:cNvSpPr txBox="1"/>
          <p:nvPr/>
        </p:nvSpPr>
        <p:spPr>
          <a:xfrm>
            <a:off x="1926336" y="4187952"/>
            <a:ext cx="919899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Latest TU planning is captured in </a:t>
            </a:r>
            <a:r>
              <a:rPr lang="en-US" altLang="zh-CN" dirty="0">
                <a:hlinkClick r:id="rId2"/>
              </a:rPr>
              <a:t>https://www.3gpp.org/ftp/Email_Discussions/SA5/SA5-level%20discussions/SA5%23157</a:t>
            </a:r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2848199"/>
      </p:ext>
    </p:extLst>
  </p:cSld>
  <p:clrMapOvr>
    <a:masterClrMapping/>
  </p:clrMapOvr>
  <p:transition spd="slow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/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338915" y="1098490"/>
            <a:ext cx="966001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TUs) = 18.5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06910263"/>
      </p:ext>
    </p:extLst>
  </p:cSld>
  <p:clrMapOvr>
    <a:masterClrMapping/>
  </p:clrMapOvr>
  <p:transition spd="slow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963850" cy="866775"/>
          </a:xfrm>
        </p:spPr>
        <p:txBody>
          <a:bodyPr/>
          <a:lstStyle/>
          <a:p>
            <a:r>
              <a:rPr lang="en-US" altLang="zh-CN" dirty="0"/>
              <a:t>Rel-19 </a:t>
            </a:r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97940"/>
            <a:ext cx="9322112" cy="4830763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20 SI/WI =&gt; Average 6 TU per SI/WI (0.6/meeting).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430514-56EB-405A-8921-B461D27CB99B}"/>
              </a:ext>
            </a:extLst>
          </p:cNvPr>
          <p:cNvSpPr txBox="1"/>
          <p:nvPr/>
        </p:nvSpPr>
        <p:spPr>
          <a:xfrm rot="20470953">
            <a:off x="8795400" y="2713892"/>
            <a:ext cx="2031325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/>
              <a:t>No update since SA#104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7842821"/>
      </p:ext>
    </p:extLst>
  </p:cSld>
  <p:clrMapOvr>
    <a:masterClrMapping/>
  </p:clrMapOvr>
  <p:transition spd="slow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741A413-657A-4E45-88D7-A171B4D3F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Rel-19 OAM TU planning (Jan.2024~Sep.2025)</a:t>
            </a:r>
            <a:endParaRPr lang="zh-CN" altLang="en-US" sz="3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24CA6B1-8D23-4A11-9EA2-3664C7A26F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201648"/>
              </p:ext>
            </p:extLst>
          </p:nvPr>
        </p:nvGraphicFramePr>
        <p:xfrm>
          <a:off x="195826" y="3527854"/>
          <a:ext cx="11638720" cy="2537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003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377059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Jan.2024~Mar.2024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SA5#153 (1 meeting) (Last meeting for Rel-18)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(CR)+13 TU (Rel-18)=14.5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971519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Apr. 2024~Dec.2024: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SA5#154~#158 (5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TU*5 meetings = 12.5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TU*5 meetings= 70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388727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SA5#159~#162 (4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TU*4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6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TU*4 meetings= 52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 meetings = 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655121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33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DD06C11-6C65-4FEE-91E0-4D023D6B3F4D}"/>
              </a:ext>
            </a:extLst>
          </p:cNvPr>
          <p:cNvSpPr txBox="1"/>
          <p:nvPr/>
        </p:nvSpPr>
        <p:spPr>
          <a:xfrm>
            <a:off x="447111" y="1120676"/>
            <a:ext cx="104562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Rel-18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el-20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Rel-19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Rel-19 SIDs / WIDs = 120 TUs, implying: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meeting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10 meetings)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6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each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Rel-19 SID / WID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0.6 TU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Rel-19 SID / WID per meeting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  <a:endParaRPr lang="zh-CN" altLang="en-US" sz="1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11B7CF-4206-4976-8794-0C5BA7314848}"/>
              </a:ext>
            </a:extLst>
          </p:cNvPr>
          <p:cNvSpPr txBox="1"/>
          <p:nvPr/>
        </p:nvSpPr>
        <p:spPr>
          <a:xfrm rot="20470953">
            <a:off x="8795400" y="2713892"/>
            <a:ext cx="2031325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/>
              <a:t>No update since SA#104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487315"/>
      </p:ext>
    </p:extLst>
  </p:cSld>
  <p:clrMapOvr>
    <a:masterClrMapping/>
  </p:clrMapOvr>
  <p:transition spd="slow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7546250" cy="866775"/>
          </a:xfrm>
        </p:spPr>
        <p:txBody>
          <a:bodyPr/>
          <a:lstStyle/>
          <a:p>
            <a:r>
              <a:rPr lang="en-US" dirty="0"/>
              <a:t>Rel-20 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77833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Rel-19 Study / Work Items </a:t>
            </a:r>
            <a:r>
              <a:rPr lang="en-US" altLang="zh-CN" sz="3200" kern="0" dirty="0">
                <a:solidFill>
                  <a:srgbClr val="0000FF"/>
                </a:solidFill>
                <a:latin typeface="Calibri"/>
              </a:rPr>
              <a:t>(for SA approval)</a:t>
            </a:r>
            <a:endParaRPr lang="en-US" altLang="zh-CN" sz="3200" kern="0" dirty="0">
              <a:solidFill>
                <a:srgbClr val="FF0000"/>
              </a:solidFill>
              <a:latin typeface="Calibri"/>
              <a:cs typeface="+mj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2D49B5-36A5-4AF1-B4D4-A8F934856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314431"/>
              </p:ext>
            </p:extLst>
          </p:nvPr>
        </p:nvGraphicFramePr>
        <p:xfrm>
          <a:off x="573206" y="1878594"/>
          <a:ext cx="10867945" cy="527685"/>
        </p:xfrm>
        <a:graphic>
          <a:graphicData uri="http://schemas.openxmlformats.org/drawingml/2006/table">
            <a:tbl>
              <a:tblPr firstRow="1" firstCol="1" bandRow="1"/>
              <a:tblGrid>
                <a:gridCol w="1064871">
                  <a:extLst>
                    <a:ext uri="{9D8B030D-6E8A-4147-A177-3AD203B41FA5}">
                      <a16:colId xmlns:a16="http://schemas.microsoft.com/office/drawing/2014/main" val="3092324856"/>
                    </a:ext>
                  </a:extLst>
                </a:gridCol>
                <a:gridCol w="4818707">
                  <a:extLst>
                    <a:ext uri="{9D8B030D-6E8A-4147-A177-3AD203B41FA5}">
                      <a16:colId xmlns:a16="http://schemas.microsoft.com/office/drawing/2014/main" val="2473753773"/>
                    </a:ext>
                  </a:extLst>
                </a:gridCol>
                <a:gridCol w="989045">
                  <a:extLst>
                    <a:ext uri="{9D8B030D-6E8A-4147-A177-3AD203B41FA5}">
                      <a16:colId xmlns:a16="http://schemas.microsoft.com/office/drawing/2014/main" val="160253941"/>
                    </a:ext>
                  </a:extLst>
                </a:gridCol>
                <a:gridCol w="1082588">
                  <a:extLst>
                    <a:ext uri="{9D8B030D-6E8A-4147-A177-3AD203B41FA5}">
                      <a16:colId xmlns:a16="http://schemas.microsoft.com/office/drawing/2014/main" val="1825234608"/>
                    </a:ext>
                  </a:extLst>
                </a:gridCol>
                <a:gridCol w="2912734">
                  <a:extLst>
                    <a:ext uri="{9D8B030D-6E8A-4147-A177-3AD203B41FA5}">
                      <a16:colId xmlns:a16="http://schemas.microsoft.com/office/drawing/2014/main" val="1104305053"/>
                    </a:ext>
                  </a:extLst>
                </a:gridCol>
              </a:tblGrid>
              <a:tr h="280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TDoc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Title</a:t>
                      </a:r>
                      <a:endParaRPr lang="zh-CN" sz="32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Type</a:t>
                      </a:r>
                      <a:endParaRPr lang="zh-CN" sz="3200" b="1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UID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/>
                        </a:rPr>
                        <a:t>(Suggested) Acronym</a:t>
                      </a:r>
                      <a:endParaRPr lang="zh-CN" sz="3200" b="1" dirty="0">
                        <a:effectLst/>
                        <a:latin typeface="+mn-lt"/>
                        <a:ea typeface="PMingLiU"/>
                      </a:endParaRPr>
                    </a:p>
                  </a:txBody>
                  <a:tcPr marL="67178" marR="67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72156"/>
                  </a:ext>
                </a:extLst>
              </a:tr>
              <a:tr h="22252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SP-251033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New WID on charging enhancement for disaster roaming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WID new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1090014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56833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D8A4693-0347-4027-944C-6829379129BD}"/>
              </a:ext>
            </a:extLst>
          </p:cNvPr>
          <p:cNvSpPr txBox="1"/>
          <p:nvPr/>
        </p:nvSpPr>
        <p:spPr>
          <a:xfrm>
            <a:off x="640080" y="1210985"/>
            <a:ext cx="6433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1400" b="1" dirty="0">
                <a:latin typeface="+mn-lt"/>
              </a:rPr>
              <a:t> new CH Rel-19 work items sent for SA approval (</a:t>
            </a:r>
            <a:r>
              <a:rPr lang="en-GB" altLang="zh-CN" sz="1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GB" altLang="zh-CN" sz="1400" b="1" dirty="0">
                <a:latin typeface="+mn-lt"/>
              </a:rPr>
              <a:t> CH support to network features</a:t>
            </a:r>
            <a:r>
              <a:rPr lang="en-US" altLang="zh-CN" sz="1400" b="1" dirty="0">
                <a:latin typeface="+mn-lt"/>
              </a:rPr>
              <a:t>)</a:t>
            </a:r>
            <a:endParaRPr lang="zh-CN" altLang="en-US" sz="1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340283"/>
      </p:ext>
    </p:extLst>
  </p:cSld>
  <p:clrMapOvr>
    <a:masterClrMapping/>
  </p:clrMapOvr>
  <p:transition spd="slow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/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1685811641"/>
      </p:ext>
    </p:extLst>
  </p:cSld>
  <p:clrMapOvr>
    <a:masterClrMapping/>
  </p:clrMapOvr>
  <p:transition spd="slow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</a:t>
            </a:r>
            <a:r>
              <a:rPr lang="en-US" altLang="zh-CN" sz="4000" dirty="0"/>
              <a:t>CH</a:t>
            </a:r>
            <a:r>
              <a:rPr lang="de-DE" altLang="de-DE" sz="4000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/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00698" y="1098490"/>
            <a:ext cx="936185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(exclude closing plenary TUs) = 15.5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35573845"/>
      </p:ext>
    </p:extLst>
  </p:cSld>
  <p:clrMapOvr>
    <a:masterClrMapping/>
  </p:clrMapOvr>
  <p:transition spd="slow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Rel-19 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1"/>
            <a:ext cx="9322112" cy="4503350"/>
          </a:xfrm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18 months for SA5 (with early start of studies) = 8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(CH) stream per session =&gt; 15.5 TUs per meeting (incl. 2 TUs as buffer) = 124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41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9 meetings x 15.5 sessions = 124 TU minus 41 =&gt; 83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Recommended MAX no. of SI/WI = 14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14 SI/WI =&gt; Average 6 TU per SI/WI (0.75/meeting).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851990"/>
      </p:ext>
    </p:extLst>
  </p:cSld>
  <p:clrMapOvr>
    <a:masterClrMapping/>
  </p:clrMapOvr>
  <p:transition spd="slow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Rel-19 CH TU planning (May.2024~Sep.2025)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/>
        </p:nvGraphicFramePr>
        <p:xfrm>
          <a:off x="195825" y="3256660"/>
          <a:ext cx="11746980" cy="2480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1983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399170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224860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248609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2248609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May. 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SA5#155 (1 meeting)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TU*1eetings = 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 TU*1 meetings= 6 TU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5 TU: Rel-19 topic discussion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388727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July. 2024~Dec.2024: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SA5#156~#158 (3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TU*3 meetings = 7.5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11 TU*3 meetings= 33 TU</a:t>
                      </a: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105926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SA5#159~#162 (4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TU*4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6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11 TU*4 meetings= 44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TU*4 meetings = 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655121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 124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1120676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15.5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13.5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Rel-18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el-20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Rel-19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Rel-19 SIDs / WIDs = 83 TUs</a:t>
            </a:r>
          </a:p>
        </p:txBody>
      </p:sp>
    </p:spTree>
    <p:extLst>
      <p:ext uri="{BB962C8B-B14F-4D97-AF65-F5344CB8AC3E}">
        <p14:creationId xmlns:p14="http://schemas.microsoft.com/office/powerpoint/2010/main" val="3648700350"/>
      </p:ext>
    </p:extLst>
  </p:cSld>
  <p:clrMapOvr>
    <a:masterClrMapping/>
  </p:clrMapOvr>
  <p:transition spd="slow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altLang="zh-CN" dirty="0"/>
              <a:t>Rel-20 </a:t>
            </a:r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/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metadata/properties"/>
    <ds:schemaRef ds:uri="http://purl.org/dc/terms/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6f846979-0e6f-42ff-8b87-e1893efeda99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43145</TotalTime>
  <Words>16277</Words>
  <Application>Microsoft Office PowerPoint</Application>
  <PresentationFormat>Widescreen</PresentationFormat>
  <Paragraphs>3416</Paragraphs>
  <Slides>95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115" baseType="lpstr">
      <vt:lpstr>Aptos</vt:lpstr>
      <vt:lpstr>Arial </vt:lpstr>
      <vt:lpstr>Batang</vt:lpstr>
      <vt:lpstr>Kartika</vt:lpstr>
      <vt:lpstr>Microsoft YaHei UI</vt:lpstr>
      <vt:lpstr>Montserrat</vt:lpstr>
      <vt:lpstr>MS PGothic</vt:lpstr>
      <vt:lpstr>MS PGothic</vt:lpstr>
      <vt:lpstr>PMingLiU</vt:lpstr>
      <vt:lpstr>等线</vt:lpstr>
      <vt:lpstr>等线</vt:lpstr>
      <vt:lpstr>宋体</vt:lpstr>
      <vt:lpstr>微软雅黑</vt:lpstr>
      <vt:lpstr>Arial</vt:lpstr>
      <vt:lpstr>Calibri</vt:lpstr>
      <vt:lpstr>French Script MT</vt:lpstr>
      <vt:lpstr>Times New Roman</vt:lpstr>
      <vt:lpstr>Wingdings</vt:lpstr>
      <vt:lpstr>Wingdings 3</vt:lpstr>
      <vt:lpstr>Office Theme</vt:lpstr>
      <vt:lpstr>    SA5 Status Report to SA#109    </vt:lpstr>
      <vt:lpstr>SA5 leadership</vt:lpstr>
      <vt:lpstr>Contents</vt:lpstr>
      <vt:lpstr>SA5 general information since SA#108</vt:lpstr>
      <vt:lpstr>SA5 meeting statistics (2024/2025) </vt:lpstr>
      <vt:lpstr>SA5 meeting statistics (Rel-19 OAM topics) </vt:lpstr>
      <vt:lpstr>PowerPoint Presentation</vt:lpstr>
      <vt:lpstr>Rel-19 General information</vt:lpstr>
      <vt:lpstr>PowerPoint Presentation</vt:lpstr>
      <vt:lpstr>PowerPoint Presentation</vt:lpstr>
      <vt:lpstr>Overview of Rel-19 SA5 OAM topics (ongoing SI+ All WIs)</vt:lpstr>
      <vt:lpstr>PowerPoint Presentation</vt:lpstr>
      <vt:lpstr>Update of SA5 Rel-19 ongoing WI/SI progress</vt:lpstr>
      <vt:lpstr>TRs / TSs to SA#108 for information/approval </vt:lpstr>
      <vt:lpstr>PowerPoint Presentation</vt:lpstr>
      <vt:lpstr>PowerPoint Presentation</vt:lpstr>
      <vt:lpstr>Information regarding RAN3 requested Rel-19 OAM requirements to support regenerative payload</vt:lpstr>
      <vt:lpstr>SA5 Rel-20 Capacity Summary </vt:lpstr>
      <vt:lpstr>PowerPoint Presentation</vt:lpstr>
      <vt:lpstr>PowerPoint Presentation</vt:lpstr>
      <vt:lpstr>PowerPoint Presentation</vt:lpstr>
      <vt:lpstr>PowerPoint Presentation</vt:lpstr>
      <vt:lpstr>Update of SA5 5GA Rel-20 ongoing WI/SI progress</vt:lpstr>
      <vt:lpstr>PowerPoint Presentation</vt:lpstr>
      <vt:lpstr>PowerPoint Presentation</vt:lpstr>
      <vt:lpstr>SA5 Liaisons to SA</vt:lpstr>
      <vt:lpstr>List of SA5 CR pack to SA#108</vt:lpstr>
      <vt:lpstr>Management and Orchestration (Rel-19)</vt:lpstr>
      <vt:lpstr>1. AIML：AI/ML management - phase 2</vt:lpstr>
      <vt:lpstr>2. MDA：Management Data Analytics (MDA) – Phase 3</vt:lpstr>
      <vt:lpstr>3. IDM: intent driven management services for mobile network phase 3</vt:lpstr>
      <vt:lpstr>4. CCL: closed control loop management</vt:lpstr>
      <vt:lpstr>5. NDT: management aspects of Network Digital Twin</vt:lpstr>
      <vt:lpstr>6. CMO: Study on Cloud Aspects of Management and Orchestration</vt:lpstr>
      <vt:lpstr>7. MSEC: Study on Enablers for Security Monitoring </vt:lpstr>
      <vt:lpstr>8. SBMA: Service Based Management Architecture enhancement phase 3 </vt:lpstr>
      <vt:lpstr>9. PTM: Management of planned configurations  </vt:lpstr>
      <vt:lpstr>10. MADCOL: Data management phase 2 </vt:lpstr>
      <vt:lpstr>11. SREP: Data management regarding subscriptions and reporting</vt:lpstr>
      <vt:lpstr>12. PM: 5G performance measurements and KPIs phase 4</vt:lpstr>
      <vt:lpstr>13. AdNRM: 5G Advanced NRM features phase 3  </vt:lpstr>
      <vt:lpstr>14. TMQ: Subscriber and Equipment Trace and QoE collection management</vt:lpstr>
      <vt:lpstr>15. NTNM: Management Aspects of NTN Phase 2</vt:lpstr>
      <vt:lpstr>16. IABM: management of IAB nodes </vt:lpstr>
      <vt:lpstr>17. RedcapM: management aspects of RedCap feature  </vt:lpstr>
      <vt:lpstr>18. NWDAFM: Enhancement of Management Aspects related to NWDAF Phase 2  </vt:lpstr>
      <vt:lpstr>19. NSM: Management of Network Sharing Phase3  </vt:lpstr>
      <vt:lpstr>20. EE: energy efficiency and energy saving aspects of 5G networks and services</vt:lpstr>
      <vt:lpstr>21. Mexpo: Enhanced OAM for management exposure to external consumers</vt:lpstr>
      <vt:lpstr>22. MonstraM: Management for MonStra</vt:lpstr>
      <vt:lpstr>Management and Orchestration (Rel-20)</vt:lpstr>
      <vt:lpstr>1. IDM: intent driven management services for mobile network phase 4</vt:lpstr>
      <vt:lpstr>2. AIML: Study on AIML management phase 3</vt:lpstr>
      <vt:lpstr>3. NDT: management aspects of Network Digital Twins phase 2 </vt:lpstr>
      <vt:lpstr>4. SBMA: Service Based Management Architecture enhancement phase 4 </vt:lpstr>
      <vt:lpstr>5. EE:  Energy efficiency and energy saving aspects of 5G Advanced</vt:lpstr>
      <vt:lpstr>6. MDA：Management Data Analytics (MDA) – Phase 4</vt:lpstr>
      <vt:lpstr>7. MADCOL: Data management phase 3 </vt:lpstr>
      <vt:lpstr>8. MExpo: Enhanced exposure of management services  </vt:lpstr>
      <vt:lpstr>9. CCL: Closed Control Loop Management phase 2   </vt:lpstr>
      <vt:lpstr>10. AdNRM: 5G Advanced NRM features phase 3  </vt:lpstr>
      <vt:lpstr>11. PM: 5G performance measurements/KPIs and Trace/MDT/QoE </vt:lpstr>
      <vt:lpstr>12. NWDAFM: Management Aspects related to NWDAF phase 3  </vt:lpstr>
      <vt:lpstr>13. XRMM: Management Aspects related to NWDAF phase 3  </vt:lpstr>
      <vt:lpstr>Charging SWG</vt:lpstr>
      <vt:lpstr>PowerPoint Presentation</vt:lpstr>
      <vt:lpstr>Charging (CH) WIs/SIs</vt:lpstr>
      <vt:lpstr>Rel-19 WID on CHF Segmentation </vt:lpstr>
      <vt:lpstr>Rel-19 WID on Charging Aspects for 5G ProSe Ph3</vt:lpstr>
      <vt:lpstr>Rel-19 WID on charging aspects of satellite access Phase 3 </vt:lpstr>
      <vt:lpstr>Rel-19 WID on Charging aspects of CAPIF </vt:lpstr>
      <vt:lpstr>Rel-19 WID on Charging aspects of next generation real time communication services phase 2 </vt:lpstr>
      <vt:lpstr>Rel-19 WID on Charging for Uncrewed Aerial Systems Phase 3</vt:lpstr>
      <vt:lpstr>Rel-19 WID on Charging aspects for Multi-Operator Core Network (MOCN) Network Sharing </vt:lpstr>
      <vt:lpstr>Rel-19 WID on Converged Charging Aspects of CAPIF phase 3 </vt:lpstr>
      <vt:lpstr>Rel-19 WID on Charging enhancement for disaster roaming</vt:lpstr>
      <vt:lpstr>Rel-20 Study on Charging Aspects of CAPIF phase 3</vt:lpstr>
      <vt:lpstr>Thank you!</vt:lpstr>
      <vt:lpstr>General information  (time plan/meeting plan/forge)</vt:lpstr>
      <vt:lpstr>3GPP SA &amp; SA5 meeting calendar (2025)</vt:lpstr>
      <vt:lpstr>PowerPoint Presentation</vt:lpstr>
      <vt:lpstr>PowerPoint Presentation</vt:lpstr>
      <vt:lpstr>Joint workshop 2025 (open for proposals)</vt:lpstr>
      <vt:lpstr>Rel-19 SA5 Summary Information in forge</vt:lpstr>
      <vt:lpstr>TU planning</vt:lpstr>
      <vt:lpstr>SA5 calendar with OAM TU (one track) </vt:lpstr>
      <vt:lpstr>Rel-19 TU Budget for SA5 OAM</vt:lpstr>
      <vt:lpstr>SA5 Rel-19 OAM TU planning (Jan.2024~Sep.2025)</vt:lpstr>
      <vt:lpstr>Rel-20 TU Budget for SA5 OAM</vt:lpstr>
      <vt:lpstr>SA5 Rel-20 OAM TU planning (Jan.2025~Mar.2027)</vt:lpstr>
      <vt:lpstr>SA5 calendar with CH TU (one track) </vt:lpstr>
      <vt:lpstr>Rel-19 TU Budget for SA5 CH</vt:lpstr>
      <vt:lpstr>SA5 Rel-19 CH TU planning (May.2024~Sep.2025)</vt:lpstr>
      <vt:lpstr>Rel-20 TU Budget for SA5 CH</vt:lpstr>
      <vt:lpstr>SA5 Rel-20 CH TU planning (Jan.2025~Mar.2027)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0903</cp:lastModifiedBy>
  <cp:revision>1775</cp:revision>
  <dcterms:created xsi:type="dcterms:W3CDTF">2019-03-13T01:38:36Z</dcterms:created>
  <dcterms:modified xsi:type="dcterms:W3CDTF">2025-09-09T12:23:56Z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(3)3cuNy35AII3gNQ1hjFdEIciNIz4qhb9Z+8vRlofQ4zmacHeelAPpNVYyz0TTl48SGzew2500
18PRUKdXGxDsd8f4l+YOj3U3Hi1jBWUwhLwrSb/z1bJ2Mtk+lTbGdmyAHZLKGdEHZ6lY8yYV
xfGJhNuoUuWjHWY4G7UyeMbxFytWW8fcwBNW6khIzdYDdpbmcHv7lV6HGR2sbwAJ295feVXY
mXfGIEynmf1HNcdxR7</vt:lpwstr>
  </property>
  <property fmtid="{D5CDD505-2E9C-101B-9397-08002B2CF9AE}" pid="4" name="_2015_ms_pID_7253431">
    <vt:lpwstr>4/jpZpG3Z1XiumQN0zPBQseOy3Xx+UtX1wgm5noWYfjtTncipQxYLo
33duCVh3iIXX9J8r3wCidv90NafTd2ZuG71sIQy+ACFHtuHy5l+fjA4iSWiqbmWRcuqyMc/0
vUowxnAciu/x6cwXnBsQcWMQ4JebAkQgCVdzp8tKwZlu0D8Knyqw+6Jww6/joHkSoZ4ai06N
lM4ILmFGPZgJafjUlBvokoLJaSGYjA+/MqAK</vt:lpwstr>
  </property>
  <property fmtid="{D5CDD505-2E9C-101B-9397-08002B2CF9AE}" pid="5" name="_2015_ms_pID_7253432">
    <vt:lpwstr>5g==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